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5"/>
  </p:notesMasterIdLst>
  <p:sldIdLst>
    <p:sldId id="256" r:id="rId2"/>
    <p:sldId id="257" r:id="rId3"/>
    <p:sldId id="272" r:id="rId4"/>
    <p:sldId id="258" r:id="rId5"/>
    <p:sldId id="259" r:id="rId6"/>
    <p:sldId id="260" r:id="rId7"/>
    <p:sldId id="261" r:id="rId8"/>
    <p:sldId id="263" r:id="rId9"/>
    <p:sldId id="269" r:id="rId10"/>
    <p:sldId id="264" r:id="rId11"/>
    <p:sldId id="273" r:id="rId12"/>
    <p:sldId id="274" r:id="rId13"/>
    <p:sldId id="265" r:id="rId14"/>
  </p:sldIdLst>
  <p:sldSz cx="9144000" cy="6858000" type="screen4x3"/>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7598B8B-18D0-42DA-8BA8-64D15E0E596B}">
  <a:tblStyle styleId="{97598B8B-18D0-42DA-8BA8-64D15E0E596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BF5"/>
          </a:solidFill>
        </a:fill>
      </a:tcStyle>
    </a:wholeTbl>
    <a:band1H>
      <a:tcStyle>
        <a:tcBdr/>
        <a:fill>
          <a:solidFill>
            <a:srgbClr val="CDD4EA"/>
          </a:solidFill>
        </a:fill>
      </a:tcStyle>
    </a:band1H>
    <a:band1V>
      <a:tcStyle>
        <a:tcBdr/>
        <a:fill>
          <a:solidFill>
            <a:srgbClr val="CDD4EA"/>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7199" autoAdjust="0"/>
  </p:normalViewPr>
  <p:slideViewPr>
    <p:cSldViewPr>
      <p:cViewPr varScale="1">
        <p:scale>
          <a:sx n="52" d="100"/>
          <a:sy n="52" d="100"/>
        </p:scale>
        <p:origin x="170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2D5AF5F6-BE49-4E46-B3FF-E1CD7FA0D0B5}"/>
    <pc:docChg chg="undo custSel modMainMaster">
      <pc:chgData name="Sean Stewart" userId="07670420a1da6ec3" providerId="LiveId" clId="{2D5AF5F6-BE49-4E46-B3FF-E1CD7FA0D0B5}" dt="2021-07-09T21:39:37.213" v="12" actId="14100"/>
      <pc:docMkLst>
        <pc:docMk/>
      </pc:docMkLst>
      <pc:sldMasterChg chg="modSp mod">
        <pc:chgData name="Sean Stewart" userId="07670420a1da6ec3" providerId="LiveId" clId="{2D5AF5F6-BE49-4E46-B3FF-E1CD7FA0D0B5}" dt="2021-07-09T21:39:37.213" v="12" actId="14100"/>
        <pc:sldMasterMkLst>
          <pc:docMk/>
          <pc:sldMasterMk cId="0" sldId="2147483653"/>
        </pc:sldMasterMkLst>
        <pc:spChg chg="mod">
          <ac:chgData name="Sean Stewart" userId="07670420a1da6ec3" providerId="LiveId" clId="{2D5AF5F6-BE49-4E46-B3FF-E1CD7FA0D0B5}" dt="2021-07-09T21:37:05.088" v="0" actId="14100"/>
          <ac:spMkLst>
            <pc:docMk/>
            <pc:sldMasterMk cId="0" sldId="2147483653"/>
            <ac:spMk id="7" creationId="{00000000-0000-0000-0000-000000000000}"/>
          </ac:spMkLst>
        </pc:spChg>
        <pc:spChg chg="mod">
          <ac:chgData name="Sean Stewart" userId="07670420a1da6ec3" providerId="LiveId" clId="{2D5AF5F6-BE49-4E46-B3FF-E1CD7FA0D0B5}" dt="2021-07-09T21:39:37.213" v="12" actId="14100"/>
          <ac:spMkLst>
            <pc:docMk/>
            <pc:sldMasterMk cId="0" sldId="2147483653"/>
            <ac:spMk id="10"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7175" y="697225"/>
            <a:ext cx="4588075"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8175" y="4415775"/>
            <a:ext cx="5505424" cy="41833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5344124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688175" y="4415775"/>
            <a:ext cx="5505424" cy="4183374"/>
          </a:xfrm>
          <a:prstGeom prst="rect">
            <a:avLst/>
          </a:prstGeom>
          <a:noFill/>
          <a:ln>
            <a:noFill/>
          </a:ln>
        </p:spPr>
        <p:txBody>
          <a:bodyPr lIns="91425" tIns="91425" rIns="91425" bIns="91425" anchor="ctr" anchorCtr="0">
            <a:noAutofit/>
          </a:bodyPr>
          <a:lstStyle/>
          <a:p>
            <a:r>
              <a:rPr lang="en-US" dirty="0"/>
              <a:t>This presentation will outline the Knowledge Management (KM) Road Map </a:t>
            </a:r>
            <a:r>
              <a:rPr lang="en-US" baseline="0" dirty="0"/>
              <a:t>to address knowledge management needs, and present an example using the Improving Contraceptive Method Mix project in Indonesia.</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There are many different definitions of KM, but all share common themes. We define KM as a systematic process of collecting knowledge and connecting people to it so they can act effectively and efficiently. </a:t>
            </a:r>
          </a:p>
          <a:p>
            <a:pPr lvl="0">
              <a:spcBef>
                <a:spcPts val="0"/>
              </a:spcBef>
              <a:buNone/>
            </a:pPr>
            <a:endParaRPr dirty="0"/>
          </a:p>
        </p:txBody>
      </p:sp>
      <p:sp>
        <p:nvSpPr>
          <p:cNvPr id="32" name="Shape 32"/>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7487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a:t>
            </a:r>
            <a:r>
              <a:rPr lang="en-US" baseline="0" dirty="0"/>
              <a:t> 5 in the KM Road Map is to Evaluate and Evolve, to see how well you achieved your KM objectives. This step includes </a:t>
            </a:r>
            <a:r>
              <a:rPr lang="en-US" baseline="0"/>
              <a:t>dissemination events and production of publications in various formats</a:t>
            </a:r>
            <a:r>
              <a:rPr lang="en-US" baseline="0" dirty="0"/>
              <a:t>, such </a:t>
            </a:r>
            <a:r>
              <a:rPr lang="en-US" baseline="0"/>
              <a:t>as reports, infographics, </a:t>
            </a:r>
            <a:r>
              <a:rPr lang="en-US" baseline="0" dirty="0"/>
              <a:t>or videos</a:t>
            </a:r>
            <a:r>
              <a:rPr lang="en-US" baseline="0"/>
              <a:t>, to share your evaluation findings, as well as a discussion </a:t>
            </a:r>
            <a:r>
              <a:rPr lang="en-US" baseline="0" dirty="0"/>
              <a:t>of </a:t>
            </a:r>
            <a:r>
              <a:rPr lang="en-US" baseline="0"/>
              <a:t>next steps for the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r>
              <a:rPr lang="en-US"/>
              <a:t>The</a:t>
            </a:r>
            <a:r>
              <a:rPr lang="en-US" baseline="0"/>
              <a:t> ICMM project completed an evaluation of their project using a quasi-experimental design: </a:t>
            </a:r>
            <a:r>
              <a:rPr lang="en-US" sz="1100" b="0" i="0" kern="1200">
                <a:solidFill>
                  <a:schemeClr val="tx1"/>
                </a:solidFill>
                <a:effectLst/>
                <a:latin typeface="+mn-lt"/>
                <a:ea typeface="+mn-ea"/>
                <a:cs typeface="+mn-cs"/>
              </a:rPr>
              <a:t>the six ICMM project districts served as intervention groups and each district was matched with a non-randomly selected control group. Baseline and endline quantitative surveys of currently married women of reproductive age (ages 15-49) were conducted in each of the intervention and control group areas. </a:t>
            </a:r>
          </a:p>
          <a:p>
            <a:endParaRPr lang="en-US" sz="1100" b="0" i="0" kern="1200">
              <a:solidFill>
                <a:schemeClr val="tx1"/>
              </a:solidFill>
              <a:effectLst/>
              <a:latin typeface="+mn-lt"/>
              <a:ea typeface="+mn-ea"/>
              <a:cs typeface="+mn-cs"/>
            </a:endParaRPr>
          </a:p>
          <a:p>
            <a:r>
              <a:rPr lang="en-US" sz="1100" b="0" i="0" kern="1200">
                <a:solidFill>
                  <a:schemeClr val="tx1"/>
                </a:solidFill>
                <a:effectLst/>
                <a:latin typeface="+mn-lt"/>
                <a:ea typeface="+mn-ea"/>
                <a:cs typeface="+mn-cs"/>
              </a:rPr>
              <a:t>The</a:t>
            </a:r>
            <a:r>
              <a:rPr lang="en-US" sz="1100" b="0" i="0" kern="1200" baseline="0">
                <a:solidFill>
                  <a:schemeClr val="tx1"/>
                </a:solidFill>
                <a:effectLst/>
                <a:latin typeface="+mn-lt"/>
                <a:ea typeface="+mn-ea"/>
                <a:cs typeface="+mn-cs"/>
              </a:rPr>
              <a:t> KM indicators included in the evaluation related to the program’s initial outcomes: service provider and policy maker knowledge, attitudes, and practices around long-acting reversible contraceptives (LARCs) and permanent methods (PMs).</a:t>
            </a:r>
            <a:endParaRPr lang="en-US" sz="1100" b="0" i="0" kern="1200">
              <a:solidFill>
                <a:schemeClr val="tx1"/>
              </a:solidFill>
              <a:effectLst/>
              <a:latin typeface="+mn-lt"/>
              <a:ea typeface="+mn-ea"/>
              <a:cs typeface="+mn-cs"/>
            </a:endParaRPr>
          </a:p>
          <a:p>
            <a:endParaRPr lang="en-US" baseline="0"/>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spcBef>
                <a:spcPts val="0"/>
              </a:spcBef>
              <a:buNone/>
            </a:pPr>
            <a:endParaRPr dirty="0"/>
          </a:p>
        </p:txBody>
      </p:sp>
    </p:spTree>
    <p:extLst>
      <p:ext uri="{BB962C8B-B14F-4D97-AF65-F5344CB8AC3E}">
        <p14:creationId xmlns:p14="http://schemas.microsoft.com/office/powerpoint/2010/main" val="4206228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r>
              <a:rPr lang="en-US" sz="1100" b="0" i="0" kern="1200">
                <a:solidFill>
                  <a:schemeClr val="tx1"/>
                </a:solidFill>
                <a:effectLst/>
                <a:latin typeface="+mn-lt"/>
                <a:ea typeface="+mn-ea"/>
                <a:cs typeface="+mn-cs"/>
              </a:rPr>
              <a:t>Some of the key findings of</a:t>
            </a:r>
            <a:r>
              <a:rPr lang="en-US" sz="1100" b="0" i="0" kern="1200" baseline="0">
                <a:solidFill>
                  <a:schemeClr val="tx1"/>
                </a:solidFill>
                <a:effectLst/>
                <a:latin typeface="+mn-lt"/>
                <a:ea typeface="+mn-ea"/>
                <a:cs typeface="+mn-cs"/>
              </a:rPr>
              <a:t> ICMM included the following:</a:t>
            </a:r>
          </a:p>
          <a:p>
            <a:endParaRPr lang="en-US" baseline="0"/>
          </a:p>
          <a:p>
            <a:r>
              <a:rPr lang="en-US"/>
              <a:t>-</a:t>
            </a:r>
            <a:r>
              <a:rPr lang="en-US" sz="1100">
                <a:solidFill>
                  <a:srgbClr val="007EA5"/>
                </a:solidFill>
                <a:latin typeface="Gill Sans MT" charset="0"/>
                <a:ea typeface="Gill Sans MT" charset="0"/>
                <a:cs typeface="Gill Sans MT" charset="0"/>
              </a:rPr>
              <a:t>Women in intervention groups were more likely than those in comparison groups to r</a:t>
            </a:r>
            <a:r>
              <a:rPr lang="en-US">
                <a:solidFill>
                  <a:srgbClr val="007EA5"/>
                </a:solidFill>
                <a:latin typeface="Gill Sans MT" charset="0"/>
                <a:ea typeface="Gill Sans MT" charset="0"/>
                <a:cs typeface="Gill Sans MT" charset="0"/>
              </a:rPr>
              <a:t>ecall correct messages about family planning and</a:t>
            </a:r>
            <a:r>
              <a:rPr lang="en-US" baseline="0">
                <a:solidFill>
                  <a:srgbClr val="007EA5"/>
                </a:solidFill>
                <a:latin typeface="Gill Sans MT" charset="0"/>
                <a:ea typeface="Gill Sans MT" charset="0"/>
                <a:cs typeface="Gill Sans MT" charset="0"/>
              </a:rPr>
              <a:t> to correctly identify that LARCs and PMs were appropriate methods for limiting births.</a:t>
            </a:r>
          </a:p>
          <a:p>
            <a:r>
              <a:rPr lang="en-US"/>
              <a:t>-There</a:t>
            </a:r>
            <a:r>
              <a:rPr lang="en-US" baseline="0"/>
              <a:t> also appeared to be changes in provider behaviors: women in intervention groups were more likely to have</a:t>
            </a:r>
            <a:r>
              <a:rPr lang="en-US">
                <a:latin typeface="Gill Sans MT" charset="0"/>
                <a:ea typeface="Gill Sans MT" charset="0"/>
                <a:cs typeface="Gill Sans MT" charset="0"/>
              </a:rPr>
              <a:t> LARCs and PMs recommended by a family planning provider,</a:t>
            </a:r>
            <a:r>
              <a:rPr lang="en-US" baseline="0">
                <a:latin typeface="Gill Sans MT" charset="0"/>
                <a:ea typeface="Gill Sans MT" charset="0"/>
                <a:cs typeface="Gill Sans MT" charset="0"/>
              </a:rPr>
              <a:t> suggesting improvement in providers’ knowledge after the ICMM intervention.</a:t>
            </a:r>
          </a:p>
          <a:p>
            <a:r>
              <a:rPr lang="en-US" baseline="0">
                <a:latin typeface="Gill Sans MT" charset="0"/>
              </a:rPr>
              <a:t>-Anectodal evidence also suggested positive outcomes of the project’s  KM interventions. For example, </a:t>
            </a:r>
            <a:r>
              <a:rPr lang="en-US" sz="1100" baseline="0">
                <a:latin typeface="+mn-lt"/>
              </a:rPr>
              <a:t>d</a:t>
            </a:r>
            <a:r>
              <a:rPr lang="en-US" sz="1100"/>
              <a:t>istrict working groups reported using the research briefs to advocate improved access to LARCs and PMs by, for example, working with religious leaders to improve their</a:t>
            </a:r>
            <a:r>
              <a:rPr lang="en-US" sz="1100" baseline="0"/>
              <a:t> knowledge of different family planning methods.</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spcBef>
                <a:spcPts val="0"/>
              </a:spcBef>
              <a:buNone/>
            </a:pPr>
            <a:endParaRPr dirty="0"/>
          </a:p>
        </p:txBody>
      </p:sp>
    </p:spTree>
    <p:extLst>
      <p:ext uri="{BB962C8B-B14F-4D97-AF65-F5344CB8AC3E}">
        <p14:creationId xmlns:p14="http://schemas.microsoft.com/office/powerpoint/2010/main" val="3298776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lvl="0">
              <a:spcBef>
                <a:spcPts val="0"/>
              </a:spcBef>
              <a:buNone/>
            </a:pPr>
            <a:r>
              <a:rPr lang="en-US"/>
              <a:t>ICMM used a variety</a:t>
            </a:r>
            <a:r>
              <a:rPr lang="en-US" baseline="0"/>
              <a:t> of formats to share their evaluation findings:</a:t>
            </a:r>
          </a:p>
          <a:p>
            <a:pPr lvl="0">
              <a:spcBef>
                <a:spcPts val="0"/>
              </a:spcBef>
              <a:buNone/>
            </a:pPr>
            <a:r>
              <a:rPr lang="en-US" baseline="0"/>
              <a:t>-National dissemination meeting: All key stakeholders involved in the project were invited (e.g., district working groups, champions from the Ministry of Health, National Population and Family Planning Board, other governmental bodies). Paricipants discussed how to apply best practices from the project (e.g., engaging religious leaders, youth organizations) to future family planning projects in Indonesia.</a:t>
            </a:r>
          </a:p>
          <a:p>
            <a:pPr lvl="0">
              <a:spcBef>
                <a:spcPts val="0"/>
              </a:spcBef>
              <a:buNone/>
            </a:pPr>
            <a:r>
              <a:rPr lang="en-US" baseline="0"/>
              <a:t>-Other formats as listed on the slide</a:t>
            </a:r>
            <a:endParaRPr dirty="0"/>
          </a:p>
        </p:txBody>
      </p:sp>
    </p:spTree>
    <p:extLst>
      <p:ext uri="{BB962C8B-B14F-4D97-AF65-F5344CB8AC3E}">
        <p14:creationId xmlns:p14="http://schemas.microsoft.com/office/powerpoint/2010/main" val="1779662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8692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r>
              <a:rPr lang="en-US" sz="1100" kern="1200" dirty="0">
                <a:solidFill>
                  <a:schemeClr val="tx1"/>
                </a:solidFill>
                <a:effectLst/>
                <a:latin typeface="+mn-lt"/>
                <a:ea typeface="+mn-ea"/>
                <a:cs typeface="+mn-cs"/>
              </a:rPr>
              <a:t>How do we go about doing KM? The K4Health Project has outlined</a:t>
            </a:r>
            <a:r>
              <a:rPr lang="en-US" sz="1100" kern="1200" baseline="0" dirty="0">
                <a:solidFill>
                  <a:schemeClr val="tx1"/>
                </a:solidFill>
                <a:effectLst/>
                <a:latin typeface="+mn-lt"/>
                <a:ea typeface="+mn-ea"/>
                <a:cs typeface="+mn-cs"/>
              </a:rPr>
              <a:t> a five-step process for applying KM to global health programs. The five-step process is called the KM Road Map.</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50773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t>
            </a:r>
            <a:r>
              <a:rPr lang="en-US" baseline="0" dirty="0"/>
              <a:t>he Improving Contraceptive Method Mix (ICMM) project in Indonesia was implemented in 2 provinces between October 2012 and November 2016. The project was designed to determine the effectiveness of using evidence-based advocacy geared toward governmental and NGO leaders to improve access to and use of long-acting reversible contraceptives (LARCs) and permanent methods (PMs) at the district level. </a:t>
            </a:r>
          </a:p>
          <a:p>
            <a:endParaRPr lang="en-US" dirty="0"/>
          </a:p>
        </p:txBody>
      </p:sp>
    </p:spTree>
    <p:extLst>
      <p:ext uri="{BB962C8B-B14F-4D97-AF65-F5344CB8AC3E}">
        <p14:creationId xmlns:p14="http://schemas.microsoft.com/office/powerpoint/2010/main" val="3285338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first step in the KM Road Map is to assess the needs of the health problem or challenge. This includes understanding the challenge or problem through a variety of mechanisms, identifying if and how KM might be able to help, and producing a needs assessment report and a problem statement.  All other steps progress from the findings of the needs assessment. Therefore, this step should be allotted appropriate time in order to have a complete picture of the health problem and potential solutions. But even if you have limited time and budget, you can still take some time to think through all the issues, barriers, and facilitating factors to using and sharing knowledge by, for example, reviewing existing data and consulting with key stakeholders.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The ICMM project started with a needs assessment to identify the health problem and how KM could help solve it. Advocacy was identified as an important strategy to reinvigorate family planning program efforts, which had stalled at the district and village levels, partly due to decentralization of health services. Evidence about women’s and couple’s attitudes toward family planning and their preferences for certain methods was also needed. KM was seen as a bridge between those advocacy and research activities.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project set out to identify what kinds of information related to family planning that service providers and decision makers needed. They also wanted to understand the existing KM channels used by these key audiences to share knowledge. And the facilitating factors and barriers to accessing, sharing, and using knowledge. The project assessed needs through several methods including: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-Project baseline assessment to examine knowledge, attitudes, and practices related to LARCs and PMs among clients, providers, and decision makers.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-Consultations with colleagues and partners at the national and district levels to better understand the knowledge needs of community-level decision makers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-Desk review of existing documentation, such as Demographic and Health Survey data; service data from the District Health Office and health facilities; and relevant project reports.</a:t>
            </a:r>
          </a:p>
          <a:p>
            <a:endParaRPr lang="en-US" baseline="0" dirty="0"/>
          </a:p>
          <a:p>
            <a:endParaRPr lang="en-US" baseline="0" dirty="0"/>
          </a:p>
          <a:p>
            <a:endParaRPr lang="en-US" dirty="0"/>
          </a:p>
          <a:p>
            <a:pPr lvl="0">
              <a:spcBef>
                <a:spcPts val="0"/>
              </a:spcBef>
              <a:buNone/>
            </a:pPr>
            <a:endParaRPr dirty="0"/>
          </a:p>
        </p:txBody>
      </p:sp>
    </p:spTree>
    <p:extLst>
      <p:ext uri="{BB962C8B-B14F-4D97-AF65-F5344CB8AC3E}">
        <p14:creationId xmlns:p14="http://schemas.microsoft.com/office/powerpoint/2010/main" val="765431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r>
              <a:rPr lang="en-US" baseline="0" dirty="0"/>
              <a:t>The needs assessment identified barriers to KM and facilitating factors.</a:t>
            </a:r>
          </a:p>
          <a:p>
            <a:r>
              <a:rPr lang="en-US" baseline="0" dirty="0"/>
              <a:t>-Barriers to KM included the lack of a system for sharing information among district-level stakeholders, limited Internet connectivity and resources in most areas restricted set up of an online sharing platform. </a:t>
            </a:r>
          </a:p>
          <a:p>
            <a:r>
              <a:rPr lang="en-US" baseline="0" dirty="0"/>
              <a:t>-Facilitating factors included the existence of informal networks within each district that allowed decision makers to share information with each other.</a:t>
            </a:r>
          </a:p>
          <a:p>
            <a:endParaRPr lang="en-US" baseline="0" dirty="0"/>
          </a:p>
          <a:p>
            <a:r>
              <a:rPr lang="en-US" baseline="0" dirty="0"/>
              <a:t>The needs assessment also identified active KM channels for providers and program managers. These included regional stakeholder meetings, newsletters, online communities of practice, and partner websites. Local decision makers preferred exchanging information through in-person meetings. These were effective but expensive and not always practical to convene. Email and mobile phones were used to exchange files and schedule meetings.</a:t>
            </a:r>
            <a:endParaRPr lang="en-US" dirty="0"/>
          </a:p>
          <a:p>
            <a:pPr lvl="0">
              <a:spcBef>
                <a:spcPts val="0"/>
              </a:spcBef>
              <a:buNone/>
            </a:pPr>
            <a:endParaRPr dirty="0"/>
          </a:p>
        </p:txBody>
      </p:sp>
    </p:spTree>
    <p:extLst>
      <p:ext uri="{BB962C8B-B14F-4D97-AF65-F5344CB8AC3E}">
        <p14:creationId xmlns:p14="http://schemas.microsoft.com/office/powerpoint/2010/main" val="412187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endParaRPr lang="en-US" dirty="0"/>
          </a:p>
        </p:txBody>
      </p:sp>
    </p:spTree>
    <p:extLst>
      <p:ext uri="{BB962C8B-B14F-4D97-AF65-F5344CB8AC3E}">
        <p14:creationId xmlns:p14="http://schemas.microsoft.com/office/powerpoint/2010/main" val="1195988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r>
              <a:rPr lang="en-US" dirty="0"/>
              <a:t>Step 2 of the KM Road Map </a:t>
            </a:r>
            <a:r>
              <a:rPr lang="en-US" baseline="0" dirty="0"/>
              <a:t>is to design a KM strategy. A KM strategy should define the key audiences of the KM tools and techniques that you will be developing, your KM objectives, the specific KM approaches you will be using, a work plan or implementation plan, a monitoring and evaluation plan, and a budget.</a:t>
            </a:r>
          </a:p>
          <a:p>
            <a:endParaRPr lang="en-US" baseline="0"/>
          </a:p>
          <a:p>
            <a:r>
              <a:rPr lang="en-US"/>
              <a:t>The ICMM</a:t>
            </a:r>
            <a:r>
              <a:rPr lang="en-US" baseline="0"/>
              <a:t> project created a strategic plan that would help them to address their KM needs.</a:t>
            </a:r>
          </a:p>
          <a:p>
            <a:endParaRPr lang="en-US" baseline="0"/>
          </a:p>
          <a:p>
            <a:r>
              <a:rPr lang="en-US" baseline="0"/>
              <a:t>The project created several KM objectives. For example, one KM objective was that by April 2013, they wanted to create/revitalize six district-level working groups of five to seven family planning champions each to share knowledge and help members advocate for funding and supportive policies, such as encouraging midwives to obtrain training on insertion of intrauterine devices and implants. Another objective was to hold 6 research dissemination meetings by Sep. 2013 to explain and discuss baseline research findings and help the district working groups determine priorities in meeting contraceptive demand. Another early objective was to conduct 6 Net-Mapping exercises by October 2013 that could be used to develop tailored advocacy work plans.</a:t>
            </a:r>
          </a:p>
          <a:p>
            <a:endParaRPr lang="en-US" baseline="0"/>
          </a:p>
          <a:p>
            <a:r>
              <a:rPr lang="en-US" baseline="0"/>
              <a:t>The primary audience identified for the KM activities was government authorities, including the Ministry of Health, the District-Level Family Planning Board, and the Ministry of Finance.</a:t>
            </a:r>
          </a:p>
          <a:p>
            <a:endParaRPr lang="en-US" baseline="0"/>
          </a:p>
          <a:p>
            <a:r>
              <a:rPr lang="en-US" baseline="0"/>
              <a:t>The KM tools and techniques they aimed to use were: </a:t>
            </a:r>
          </a:p>
          <a:p>
            <a:pPr marL="171450" indent="-171450">
              <a:buFont typeface="Arial" charset="0"/>
              <a:buChar char="•"/>
            </a:pPr>
            <a:r>
              <a:rPr lang="en-US" baseline="0"/>
              <a:t>Net-Mapping to understand information flows between community actors and facilitate information sharing</a:t>
            </a:r>
          </a:p>
          <a:p>
            <a:pPr marL="171450" indent="-171450">
              <a:buFont typeface="Arial" charset="0"/>
              <a:buChar char="•"/>
            </a:pPr>
            <a:r>
              <a:rPr lang="en-US" baseline="0"/>
              <a:t>Regular district working group meetings</a:t>
            </a:r>
          </a:p>
          <a:p>
            <a:pPr marL="171450" indent="-171450">
              <a:buFont typeface="Arial" charset="0"/>
              <a:buChar char="•"/>
            </a:pPr>
            <a:r>
              <a:rPr lang="en-US" baseline="0"/>
              <a:t>Facts sheets and research briefs, tailored to the district/ community level, to help decision makers understand family planning indicators and make decisions accordingly.</a:t>
            </a:r>
          </a:p>
          <a:p>
            <a:pPr marL="171450" indent="-171450">
              <a:buFont typeface="Arial" charset="0"/>
              <a:buChar char="•"/>
            </a:pPr>
            <a:r>
              <a:rPr lang="en-US" baseline="0"/>
              <a:t>Updates from each project district, sent via email listservs and online portals.</a:t>
            </a:r>
          </a:p>
          <a:p>
            <a:pPr marL="0" indent="0">
              <a:buFont typeface="Arial" charset="0"/>
              <a:buNone/>
            </a:pPr>
            <a:r>
              <a:rPr lang="en-US" baseline="0"/>
              <a:t>All in all, the information and communication technologies that the project planned to depend on were very low-tech, focusing on email listservs and websites. Much of the KM communication was planned to happen via face-to-face meetings.</a:t>
            </a:r>
          </a:p>
          <a:p>
            <a:pPr marL="0" indent="0">
              <a:buFont typeface="Arial" charset="0"/>
              <a:buNone/>
            </a:pPr>
            <a:endParaRPr lang="en-US" baseline="0"/>
          </a:p>
          <a:p>
            <a:pPr marL="0" indent="0">
              <a:buFont typeface="Arial" charset="0"/>
              <a:buNone/>
            </a:pPr>
            <a:r>
              <a:rPr lang="en-US" baseline="0"/>
              <a:t>In terms of budget, roughly 10% of the project’s budget was dedicated to KM activities. </a:t>
            </a:r>
          </a:p>
          <a:p>
            <a:pPr marL="0" indent="0">
              <a:buFont typeface="Arial" charset="0"/>
              <a:buNone/>
            </a:pPr>
            <a:r>
              <a:rPr lang="en-US" baseline="0"/>
              <a:t>The project developed an annual work plan as well as an M&amp;E plan. Sample monitoring indicators for the KM activities included the number of dissemination meetings held and the number of research briefs produced.</a:t>
            </a:r>
          </a:p>
          <a:p>
            <a:pPr marL="0" indent="0">
              <a:buFont typeface="Arial" charset="0"/>
              <a:buNone/>
            </a:pPr>
            <a:r>
              <a:rPr lang="en-US" baseline="0"/>
              <a:t>Finally, the project held launch events in each project district to introduce the research, advocacy, and KM components of the project to the district working groups.</a:t>
            </a:r>
            <a:endParaRPr lang="en-US"/>
          </a:p>
          <a:p>
            <a:pPr lvl="0">
              <a:spcBef>
                <a:spcPts val="0"/>
              </a:spcBef>
              <a:buNone/>
            </a:pPr>
            <a:endParaRPr lang="en-US"/>
          </a:p>
          <a:p>
            <a:endParaRPr lang="en-US" baseline="0" dirty="0"/>
          </a:p>
        </p:txBody>
      </p:sp>
    </p:spTree>
    <p:extLst>
      <p:ext uri="{BB962C8B-B14F-4D97-AF65-F5344CB8AC3E}">
        <p14:creationId xmlns:p14="http://schemas.microsoft.com/office/powerpoint/2010/main" val="2915451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r>
              <a:rPr lang="en-US" dirty="0"/>
              <a:t>Step 3 in the KM Road</a:t>
            </a:r>
            <a:r>
              <a:rPr lang="en-US" baseline="0" dirty="0"/>
              <a:t> Map is to Create </a:t>
            </a:r>
            <a:r>
              <a:rPr lang="en-US" baseline="0"/>
              <a:t>and Iterate. </a:t>
            </a:r>
            <a:r>
              <a:rPr lang="en-US" sz="1100" b="0" i="0" kern="1200">
                <a:solidFill>
                  <a:schemeClr val="tx1"/>
                </a:solidFill>
                <a:effectLst/>
                <a:latin typeface="+mn-lt"/>
                <a:ea typeface="+mn-ea"/>
                <a:cs typeface="+mn-cs"/>
              </a:rPr>
              <a:t>The </a:t>
            </a:r>
            <a:r>
              <a:rPr lang="en-US" sz="1100" b="0" i="0" kern="1200" dirty="0">
                <a:solidFill>
                  <a:schemeClr val="tx1"/>
                </a:solidFill>
                <a:effectLst/>
                <a:latin typeface="+mn-lt"/>
                <a:ea typeface="+mn-ea"/>
                <a:cs typeface="+mn-cs"/>
              </a:rPr>
              <a:t>goal of Step 3</a:t>
            </a:r>
            <a:r>
              <a:rPr lang="en-US" sz="1100" b="0" i="0" kern="1200" baseline="0" dirty="0">
                <a:solidFill>
                  <a:schemeClr val="tx1"/>
                </a:solidFill>
                <a:effectLst/>
                <a:latin typeface="+mn-lt"/>
                <a:ea typeface="+mn-ea"/>
                <a:cs typeface="+mn-cs"/>
              </a:rPr>
              <a:t> </a:t>
            </a:r>
            <a:r>
              <a:rPr lang="en-US" sz="1100" b="0" i="0" kern="1200" dirty="0">
                <a:solidFill>
                  <a:schemeClr val="tx1"/>
                </a:solidFill>
                <a:effectLst/>
                <a:latin typeface="+mn-lt"/>
                <a:ea typeface="+mn-ea"/>
                <a:cs typeface="+mn-cs"/>
              </a:rPr>
              <a:t>is to develop new, or tailor existing, </a:t>
            </a:r>
            <a:r>
              <a:rPr lang="en-US" sz="1100" b="0" i="0" kern="1200">
                <a:solidFill>
                  <a:schemeClr val="tx1"/>
                </a:solidFill>
                <a:effectLst/>
                <a:latin typeface="+mn-lt"/>
                <a:ea typeface="+mn-ea"/>
                <a:cs typeface="+mn-cs"/>
              </a:rPr>
              <a:t>KM tools and techniques </a:t>
            </a:r>
            <a:r>
              <a:rPr lang="en-US" sz="1100" b="0" i="0" kern="1200" dirty="0">
                <a:solidFill>
                  <a:schemeClr val="tx1"/>
                </a:solidFill>
                <a:effectLst/>
                <a:latin typeface="+mn-lt"/>
                <a:ea typeface="+mn-ea"/>
                <a:cs typeface="+mn-cs"/>
              </a:rPr>
              <a:t>that will help you achieve the goals you set forth in your KM strategy</a:t>
            </a:r>
            <a:r>
              <a:rPr lang="en-US" sz="1100" b="0" i="0" kern="1200">
                <a:solidFill>
                  <a:schemeClr val="tx1"/>
                </a:solidFill>
                <a:effectLst/>
                <a:latin typeface="+mn-lt"/>
                <a:ea typeface="+mn-ea"/>
                <a:cs typeface="+mn-cs"/>
              </a:rPr>
              <a:t>. </a:t>
            </a:r>
          </a:p>
          <a:p>
            <a:endParaRPr lang="en-US" sz="1100" b="0" i="0" kern="1200">
              <a:solidFill>
                <a:schemeClr val="tx1"/>
              </a:solidFill>
              <a:effectLst/>
              <a:latin typeface="+mn-lt"/>
              <a:ea typeface="+mn-ea"/>
              <a:cs typeface="+mn-cs"/>
            </a:endParaRPr>
          </a:p>
          <a:p>
            <a:r>
              <a:rPr lang="en-US"/>
              <a:t>The ICMM project </a:t>
            </a:r>
            <a:r>
              <a:rPr lang="en-US" baseline="0"/>
              <a:t>identified their KM team as members from both the research and advocacy teams. T</a:t>
            </a:r>
            <a:r>
              <a:rPr lang="en-US" sz="1100" b="0" i="0" kern="1200">
                <a:solidFill>
                  <a:schemeClr val="tx1"/>
                </a:solidFill>
                <a:effectLst/>
                <a:latin typeface="+mn-lt"/>
                <a:ea typeface="+mn-ea"/>
                <a:cs typeface="+mn-cs"/>
              </a:rPr>
              <a:t>he research team provided the data, while the advocacy experts provided information about which formats were most preferred by the primary audience.</a:t>
            </a:r>
            <a:r>
              <a:rPr lang="en-US" sz="1100" b="0" i="0" kern="1200" baseline="0">
                <a:solidFill>
                  <a:schemeClr val="tx1"/>
                </a:solidFill>
                <a:effectLst/>
                <a:latin typeface="+mn-lt"/>
                <a:ea typeface="+mn-ea"/>
                <a:cs typeface="+mn-cs"/>
              </a:rPr>
              <a:t> T</a:t>
            </a:r>
            <a:r>
              <a:rPr lang="en-US" sz="1100" b="0" i="0" kern="1200">
                <a:solidFill>
                  <a:schemeClr val="tx1"/>
                </a:solidFill>
                <a:effectLst/>
                <a:latin typeface="+mn-lt"/>
                <a:ea typeface="+mn-ea"/>
                <a:cs typeface="+mn-cs"/>
              </a:rPr>
              <a:t>he ICMM project manager, serving as the KM lead, worked with the project director and the two principal investigators (based in Baltimore and Indonesia) to synthesize and produce the materials. </a:t>
            </a:r>
          </a:p>
          <a:p>
            <a:endParaRPr lang="en-US" sz="1100" b="0" i="0" kern="1200">
              <a:solidFill>
                <a:schemeClr val="tx1"/>
              </a:solidFill>
              <a:effectLst/>
              <a:latin typeface="+mn-lt"/>
              <a:ea typeface="+mn-ea"/>
              <a:cs typeface="+mn-cs"/>
            </a:endParaRPr>
          </a:p>
          <a:p>
            <a:r>
              <a:rPr lang="en-US" sz="1100" b="0" i="0" kern="1200">
                <a:solidFill>
                  <a:schemeClr val="tx1"/>
                </a:solidFill>
                <a:effectLst/>
                <a:latin typeface="+mn-lt"/>
                <a:ea typeface="+mn-ea"/>
                <a:cs typeface="+mn-cs"/>
              </a:rPr>
              <a:t>The main KM</a:t>
            </a:r>
            <a:r>
              <a:rPr lang="en-US" sz="1100" b="0" i="0" kern="1200" baseline="0">
                <a:solidFill>
                  <a:schemeClr val="tx1"/>
                </a:solidFill>
                <a:effectLst/>
                <a:latin typeface="+mn-lt"/>
                <a:ea typeface="+mn-ea"/>
                <a:cs typeface="+mn-cs"/>
              </a:rPr>
              <a:t> tools and techniques they developed were:</a:t>
            </a:r>
          </a:p>
          <a:p>
            <a:r>
              <a:rPr lang="en-US" sz="1100" b="0" i="0" kern="1200" baseline="0">
                <a:solidFill>
                  <a:schemeClr val="tx1"/>
                </a:solidFill>
                <a:effectLst/>
                <a:latin typeface="+mn-lt"/>
                <a:ea typeface="+mn-ea"/>
                <a:cs typeface="+mn-cs"/>
              </a:rPr>
              <a:t>-Fact sheets and briefs that summarized key family planning indicators and funding for each district and messages that government authorities could use to promote family planning. </a:t>
            </a:r>
          </a:p>
          <a:p>
            <a:r>
              <a:rPr lang="en-US" sz="1100" b="0" i="0" kern="1200" baseline="0">
                <a:solidFill>
                  <a:schemeClr val="tx1"/>
                </a:solidFill>
                <a:effectLst/>
                <a:latin typeface="+mn-lt"/>
                <a:ea typeface="+mn-ea"/>
                <a:cs typeface="+mn-cs"/>
              </a:rPr>
              <a:t>-Case studies that highlighted challenges and solutions, distributed to family planning stakeholders such as district health officials</a:t>
            </a:r>
          </a:p>
          <a:p>
            <a:r>
              <a:rPr lang="en-US" sz="1100" b="0" i="0" kern="1200" baseline="0">
                <a:solidFill>
                  <a:schemeClr val="tx1"/>
                </a:solidFill>
                <a:effectLst/>
                <a:latin typeface="+mn-lt"/>
                <a:ea typeface="+mn-ea"/>
                <a:cs typeface="+mn-cs"/>
              </a:rPr>
              <a:t>-Workshops and discussion sessions, tailored to each district to develop their capacity in technical family planning areas, such as the demographic dividend</a:t>
            </a:r>
          </a:p>
          <a:p>
            <a:r>
              <a:rPr lang="en-US" sz="1100" b="0" i="0" kern="1200" baseline="0">
                <a:solidFill>
                  <a:schemeClr val="tx1"/>
                </a:solidFill>
                <a:effectLst/>
                <a:latin typeface="+mn-lt"/>
                <a:ea typeface="+mn-ea"/>
                <a:cs typeface="+mn-cs"/>
              </a:rPr>
              <a:t>-Listserv to share practical information with each district working group</a:t>
            </a:r>
          </a:p>
          <a:p>
            <a:r>
              <a:rPr lang="en-US" sz="1100" b="0" i="0" kern="1200" baseline="0">
                <a:solidFill>
                  <a:schemeClr val="tx1"/>
                </a:solidFill>
                <a:effectLst/>
                <a:latin typeface="+mn-lt"/>
                <a:ea typeface="+mn-ea"/>
                <a:cs typeface="+mn-cs"/>
              </a:rPr>
              <a:t>-Annual share fairs to share advocacy lessons learned</a:t>
            </a:r>
          </a:p>
          <a:p>
            <a:r>
              <a:rPr lang="en-US" sz="1100" b="0" i="0" kern="1200" baseline="0">
                <a:solidFill>
                  <a:schemeClr val="tx1"/>
                </a:solidFill>
                <a:effectLst/>
                <a:latin typeface="+mn-lt"/>
                <a:ea typeface="+mn-ea"/>
                <a:cs typeface="+mn-cs"/>
              </a:rPr>
              <a:t>-”Family Planning Voices” storytelling interviews with 22 individuals involved in the project’s advocacy work</a:t>
            </a:r>
          </a:p>
          <a:p>
            <a:endParaRPr lang="en-US" sz="1100" b="0" i="0" kern="1200" baseline="0">
              <a:solidFill>
                <a:schemeClr val="tx1"/>
              </a:solidFill>
              <a:effectLst/>
              <a:latin typeface="+mn-lt"/>
              <a:ea typeface="+mn-ea"/>
              <a:cs typeface="+mn-cs"/>
            </a:endParaRPr>
          </a:p>
          <a:p>
            <a:r>
              <a:rPr lang="en-US" sz="1100" b="0" i="0" kern="1200" baseline="0">
                <a:solidFill>
                  <a:schemeClr val="tx1"/>
                </a:solidFill>
                <a:effectLst/>
                <a:latin typeface="+mn-lt"/>
                <a:ea typeface="+mn-ea"/>
                <a:cs typeface="+mn-cs"/>
              </a:rPr>
              <a:t>The project worked direct with the district working groups to ensure the various KM tools and techniques met their needs, e.g., project staff got their feedback about the tools at district working group monthly meetings. The project did not move forward with the idea of developing an online portal to share information because the district working group expressed a preference for in-person meetings. This feedback prompoted the project to use more interactive sharing mechanisms like share fairs.</a:t>
            </a:r>
          </a:p>
          <a:p>
            <a:r>
              <a:rPr lang="en-US" sz="1100" b="0" i="0" kern="1200" baseline="0">
                <a:solidFill>
                  <a:schemeClr val="tx1"/>
                </a:solidFill>
                <a:effectLst/>
                <a:latin typeface="+mn-lt"/>
                <a:ea typeface="+mn-ea"/>
                <a:cs typeface="+mn-cs"/>
              </a:rPr>
              <a:t>]</a:t>
            </a:r>
          </a:p>
          <a:p>
            <a:endParaRPr lang="en-US" sz="1100" b="0" i="0" kern="1200" baseline="0">
              <a:solidFill>
                <a:schemeClr val="tx1"/>
              </a:solidFill>
              <a:effectLst/>
              <a:latin typeface="+mn-lt"/>
              <a:ea typeface="+mn-ea"/>
              <a:cs typeface="+mn-cs"/>
            </a:endParaRPr>
          </a:p>
          <a:p>
            <a:endParaRPr lang="en-US" sz="1100" b="0" i="0" kern="1200" baseline="0">
              <a:solidFill>
                <a:schemeClr val="tx1"/>
              </a:solidFill>
              <a:effectLst/>
              <a:latin typeface="+mn-lt"/>
              <a:ea typeface="+mn-ea"/>
              <a:cs typeface="+mn-cs"/>
            </a:endParaRPr>
          </a:p>
          <a:p>
            <a:endParaRPr lang="en-US" sz="1100" b="0" i="0" kern="1200" baseline="0">
              <a:solidFill>
                <a:schemeClr val="tx1"/>
              </a:solidFill>
              <a:effectLst/>
              <a:latin typeface="+mn-lt"/>
              <a:ea typeface="+mn-ea"/>
              <a:cs typeface="+mn-cs"/>
            </a:endParaRPr>
          </a:p>
          <a:p>
            <a:r>
              <a:rPr lang="en-US" sz="1100" b="0" i="0" kern="1200" baseline="0">
                <a:solidFill>
                  <a:schemeClr val="tx1"/>
                </a:solidFill>
                <a:effectLst/>
                <a:latin typeface="+mn-lt"/>
                <a:ea typeface="+mn-ea"/>
                <a:cs typeface="+mn-cs"/>
              </a:rPr>
              <a:t>Based on audience feedback, the team tailored the products to include more district-level information, such as data about family planning funding per district, and key messages that government officials could use to promote family planning among their colleagues.</a:t>
            </a:r>
            <a:endParaRPr lang="en-US" sz="1100" b="0" i="0" kern="1200">
              <a:solidFill>
                <a:schemeClr val="tx1"/>
              </a:solidFill>
              <a:effectLst/>
              <a:latin typeface="+mn-lt"/>
              <a:ea typeface="+mn-ea"/>
              <a:cs typeface="+mn-cs"/>
            </a:endParaRPr>
          </a:p>
          <a:p>
            <a:endParaRPr lang="en-US" sz="1100" b="0" i="0" kern="1200">
              <a:solidFill>
                <a:schemeClr val="tx1"/>
              </a:solidFill>
              <a:effectLst/>
              <a:latin typeface="+mn-lt"/>
              <a:ea typeface="+mn-ea"/>
              <a:cs typeface="+mn-cs"/>
            </a:endParaRPr>
          </a:p>
          <a:p>
            <a:endParaRPr lang="en-US"/>
          </a:p>
          <a:p>
            <a:endParaRPr lang="en-US"/>
          </a:p>
          <a:p>
            <a:endParaRPr lang="en-US" sz="11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022568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r>
              <a:rPr lang="en-US" dirty="0"/>
              <a:t>Step 4 </a:t>
            </a:r>
            <a:r>
              <a:rPr lang="en-US" baseline="0" dirty="0"/>
              <a:t>in the KM Road Map is to Mobilize and Monitor</a:t>
            </a:r>
            <a:r>
              <a:rPr lang="en-US" baseline="0"/>
              <a:t>.  This </a:t>
            </a:r>
            <a:r>
              <a:rPr lang="en-US" baseline="0" dirty="0"/>
              <a:t>includes the implementation of KM methods, tools, and events and the monitoring of activities. Adapting the activities, methods, and tools as needed is an important feedback mechanism of this step. The goals of this step are to create an integrated set of KM activities and a plan for adaption</a:t>
            </a:r>
            <a:r>
              <a:rPr lang="en-US" baseline="0"/>
              <a:t>. </a:t>
            </a:r>
          </a:p>
          <a:p>
            <a:endParaRPr lang="en-US" baseline="0"/>
          </a:p>
          <a:p>
            <a:r>
              <a:rPr lang="en-US"/>
              <a:t>The</a:t>
            </a:r>
            <a:r>
              <a:rPr lang="en-US" baseline="0"/>
              <a:t> ICMM project implemented Step 4 by </a:t>
            </a:r>
            <a:r>
              <a:rPr lang="en-US" sz="1100" b="0" i="0" kern="1200">
                <a:solidFill>
                  <a:schemeClr val="tx1"/>
                </a:solidFill>
                <a:effectLst/>
                <a:latin typeface="+mn-lt"/>
                <a:ea typeface="+mn-ea"/>
                <a:cs typeface="+mn-cs"/>
              </a:rPr>
              <a:t>assessing what was working well and what needed improvement. They held several types of meetings throughout the project with different stakeholders to keep everyone updated on</a:t>
            </a:r>
            <a:r>
              <a:rPr lang="en-US" sz="1100" b="0" i="0" kern="1200" baseline="0">
                <a:solidFill>
                  <a:schemeClr val="tx1"/>
                </a:solidFill>
                <a:effectLst/>
                <a:latin typeface="+mn-lt"/>
                <a:ea typeface="+mn-ea"/>
                <a:cs typeface="+mn-cs"/>
              </a:rPr>
              <a:t> progress during implementation.  </a:t>
            </a:r>
          </a:p>
          <a:p>
            <a:endParaRPr lang="en-US" sz="1100" b="0" i="0" kern="1200" baseline="0">
              <a:solidFill>
                <a:schemeClr val="tx1"/>
              </a:solidFill>
              <a:effectLst/>
              <a:latin typeface="+mn-lt"/>
              <a:ea typeface="+mn-ea"/>
              <a:cs typeface="+mn-cs"/>
            </a:endParaRPr>
          </a:p>
          <a:p>
            <a:r>
              <a:rPr lang="en-US" sz="1100" b="0" i="0" kern="1200" baseline="0">
                <a:solidFill>
                  <a:schemeClr val="tx1"/>
                </a:solidFill>
                <a:effectLst/>
                <a:latin typeface="+mn-lt"/>
                <a:ea typeface="+mn-ea"/>
                <a:cs typeface="+mn-cs"/>
              </a:rPr>
              <a:t>The project collected monitoring data every 6 months to assess progress. Most KM indicators related to process data, such as how many fact sheets were produced or how many participants attended the share fairs. Using monitoring data, the ICMM team decided to focus on the in-person knowledge exchange events rather than online forums, so they held annual share fairs based on the success of the first share fair. In subsequent share fairs, the team included more time for district work planning based on feedback received on the first share fair. </a:t>
            </a:r>
          </a:p>
          <a:p>
            <a:endParaRPr lang="en-US" sz="1100" b="0" i="0" kern="1200" baseline="0">
              <a:solidFill>
                <a:schemeClr val="tx1"/>
              </a:solidFill>
              <a:effectLst/>
              <a:latin typeface="+mn-lt"/>
              <a:ea typeface="+mn-ea"/>
              <a:cs typeface="+mn-cs"/>
            </a:endParaRPr>
          </a:p>
          <a:p>
            <a:r>
              <a:rPr lang="en-US" sz="1100" b="0" i="0" kern="1200" baseline="0">
                <a:solidFill>
                  <a:schemeClr val="tx1"/>
                </a:solidFill>
                <a:effectLst/>
                <a:latin typeface="+mn-lt"/>
                <a:ea typeface="+mn-ea"/>
                <a:cs typeface="+mn-cs"/>
              </a:rPr>
              <a:t>Note that this step is responsive to changing conditions on the ground, and acknowledges that rarely does a project remain static during its implementation. </a:t>
            </a:r>
          </a:p>
          <a:p>
            <a:endParaRPr lang="en-US"/>
          </a:p>
          <a:p>
            <a:endParaRPr lang="en-US"/>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3E29EAB-0F77-4D80-8248-61129A435184}" type="slidenum">
              <a:rPr lang="en-US" smtClean="0"/>
              <a:t>9</a:t>
            </a:fld>
            <a:endParaRPr lang="en-US"/>
          </a:p>
        </p:txBody>
      </p:sp>
    </p:spTree>
    <p:extLst>
      <p:ext uri="{BB962C8B-B14F-4D97-AF65-F5344CB8AC3E}">
        <p14:creationId xmlns:p14="http://schemas.microsoft.com/office/powerpoint/2010/main" val="3816089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1122362"/>
            <a:ext cx="77724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rgbClr val="007EA5"/>
              </a:buClr>
              <a:buFont typeface="Cabin"/>
              <a:buNone/>
              <a:defRPr sz="6000" b="0" i="0" u="none" strike="noStrike" cap="none">
                <a:solidFill>
                  <a:srgbClr val="007EA5"/>
                </a:solidFill>
                <a:latin typeface="Gill Sans MT" charset="0"/>
                <a:ea typeface="Gill Sans MT" charset="0"/>
                <a:cs typeface="Gill Sans MT" charset="0"/>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3" name="Shape 13"/>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rgbClr val="007EA5"/>
              </a:buClr>
              <a:buFont typeface="Arial"/>
              <a:buNone/>
              <a:defRPr sz="2400" b="0" i="0" u="none" strike="noStrike" cap="none">
                <a:solidFill>
                  <a:srgbClr val="007EA5"/>
                </a:solidFill>
                <a:latin typeface="Arial"/>
                <a:ea typeface="Arial"/>
                <a:cs typeface="Arial"/>
                <a:sym typeface="Arial"/>
              </a:defRPr>
            </a:lvl1pPr>
            <a:lvl2pPr marL="457200" marR="0" lvl="1" indent="0" algn="ctr" rtl="0">
              <a:lnSpc>
                <a:spcPct val="90000"/>
              </a:lnSpc>
              <a:spcBef>
                <a:spcPts val="500"/>
              </a:spcBef>
              <a:buClr>
                <a:srgbClr val="007EA5"/>
              </a:buClr>
              <a:buFont typeface="Arial"/>
              <a:buNone/>
              <a:defRPr sz="2000" b="0" i="0" u="none" strike="noStrike" cap="none">
                <a:solidFill>
                  <a:srgbClr val="007EA5"/>
                </a:solidFill>
                <a:latin typeface="Arial"/>
                <a:ea typeface="Arial"/>
                <a:cs typeface="Arial"/>
                <a:sym typeface="Arial"/>
              </a:defRPr>
            </a:lvl2pPr>
            <a:lvl3pPr marL="914400" marR="0" lvl="2" indent="0" algn="ctr" rtl="0">
              <a:lnSpc>
                <a:spcPct val="90000"/>
              </a:lnSpc>
              <a:spcBef>
                <a:spcPts val="500"/>
              </a:spcBef>
              <a:buClr>
                <a:srgbClr val="007EA5"/>
              </a:buClr>
              <a:buFont typeface="Arial"/>
              <a:buNone/>
              <a:defRPr sz="1800" b="0" i="0" u="none" strike="noStrike" cap="none">
                <a:solidFill>
                  <a:srgbClr val="007EA5"/>
                </a:solidFill>
                <a:latin typeface="Arial"/>
                <a:ea typeface="Arial"/>
                <a:cs typeface="Arial"/>
                <a:sym typeface="Arial"/>
              </a:defRPr>
            </a:lvl3pPr>
            <a:lvl4pPr marL="1371600" marR="0" lvl="3" indent="0" algn="ctr" rtl="0">
              <a:lnSpc>
                <a:spcPct val="90000"/>
              </a:lnSpc>
              <a:spcBef>
                <a:spcPts val="500"/>
              </a:spcBef>
              <a:buClr>
                <a:srgbClr val="007EA5"/>
              </a:buClr>
              <a:buFont typeface="Arial"/>
              <a:buNone/>
              <a:defRPr sz="1600" b="0" i="0" u="none" strike="noStrike" cap="none">
                <a:solidFill>
                  <a:srgbClr val="007EA5"/>
                </a:solidFill>
                <a:latin typeface="Arial"/>
                <a:ea typeface="Arial"/>
                <a:cs typeface="Arial"/>
                <a:sym typeface="Arial"/>
              </a:defRPr>
            </a:lvl4pPr>
            <a:lvl5pPr marL="1828800" marR="0" lvl="4" indent="0" algn="ctr" rtl="0">
              <a:lnSpc>
                <a:spcPct val="90000"/>
              </a:lnSpc>
              <a:spcBef>
                <a:spcPts val="500"/>
              </a:spcBef>
              <a:buClr>
                <a:srgbClr val="007EA5"/>
              </a:buClr>
              <a:buFont typeface="Arial"/>
              <a:buNone/>
              <a:defRPr sz="1600" b="0" i="0" u="none" strike="noStrike" cap="none">
                <a:solidFill>
                  <a:srgbClr val="007EA5"/>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dirty="0"/>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007EA5"/>
              </a:buClr>
              <a:buFont typeface="Cabin"/>
              <a:buNone/>
              <a:defRPr sz="4400" b="0" i="0" u="none" strike="noStrike" cap="none">
                <a:solidFill>
                  <a:srgbClr val="007EA5"/>
                </a:solidFill>
                <a:latin typeface="Gill Sans MT" charset="0"/>
                <a:ea typeface="Gill Sans MT" charset="0"/>
                <a:cs typeface="Gill Sans MT" charset="0"/>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7" name="Shape 17"/>
          <p:cNvSpPr txBox="1">
            <a:spLocks noGrp="1"/>
          </p:cNvSpPr>
          <p:nvPr>
            <p:ph type="body" idx="1"/>
          </p:nvPr>
        </p:nvSpPr>
        <p:spPr>
          <a:xfrm>
            <a:off x="628650" y="1825625"/>
            <a:ext cx="7886700" cy="4207622"/>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Pct val="100000"/>
              <a:buFont typeface="Arial"/>
              <a:buChar char="•"/>
              <a:defRPr sz="2800" b="0" i="0" u="none" strike="noStrike" cap="none">
                <a:solidFill>
                  <a:srgbClr val="007EA5"/>
                </a:solidFill>
                <a:latin typeface="Arial"/>
                <a:ea typeface="Arial"/>
                <a:cs typeface="Arial"/>
                <a:sym typeface="Arial"/>
              </a:defRPr>
            </a:lvl1pPr>
            <a:lvl2pPr marL="685800" marR="0" lvl="1" indent="-76200" algn="l" rtl="0">
              <a:lnSpc>
                <a:spcPct val="90000"/>
              </a:lnSpc>
              <a:spcBef>
                <a:spcPts val="500"/>
              </a:spcBef>
              <a:buClr>
                <a:srgbClr val="007EA5"/>
              </a:buClr>
              <a:buSzPct val="100000"/>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Pct val="100000"/>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8" name="Shape 18"/>
          <p:cNvSpPr txBox="1">
            <a:spLocks noGrp="1"/>
          </p:cNvSpPr>
          <p:nvPr>
            <p:ph type="sldNum" idx="12"/>
          </p:nvPr>
        </p:nvSpPr>
        <p:spPr>
          <a:xfrm>
            <a:off x="6457950" y="6347385"/>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rgbClr val="007EA5"/>
              </a:buClr>
              <a:buFont typeface="Cabin"/>
              <a:buNone/>
              <a:defRPr sz="6000" b="0" i="0" u="none" strike="noStrike" cap="none">
                <a:solidFill>
                  <a:srgbClr val="007EA5"/>
                </a:solidFill>
                <a:latin typeface="Gill Sans MT" charset="0"/>
                <a:ea typeface="Gill Sans MT" charset="0"/>
                <a:cs typeface="Gill Sans MT" charset="0"/>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1" name="Shape 21"/>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Arial"/>
                <a:ea typeface="Arial"/>
                <a:cs typeface="Arial"/>
                <a:sym typeface="Arial"/>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Arial"/>
                <a:ea typeface="Arial"/>
                <a:cs typeface="Arial"/>
                <a:sym typeface="Arial"/>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007EA5"/>
              </a:buClr>
              <a:buFont typeface="Cabin"/>
              <a:buNone/>
              <a:defRPr sz="4400" b="0" i="0" u="none" strike="noStrike" cap="none">
                <a:solidFill>
                  <a:srgbClr val="007EA5"/>
                </a:solidFill>
                <a:latin typeface="Gill Sans MT" charset="0"/>
                <a:ea typeface="Gill Sans MT" charset="0"/>
                <a:cs typeface="Gill Sans MT" charset="0"/>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5" name="Shape 25"/>
          <p:cNvSpPr txBox="1">
            <a:spLocks noGrp="1"/>
          </p:cNvSpPr>
          <p:nvPr>
            <p:ph type="body" idx="1"/>
          </p:nvPr>
        </p:nvSpPr>
        <p:spPr>
          <a:xfrm>
            <a:off x="628650" y="1825625"/>
            <a:ext cx="3886200" cy="4234516"/>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Pct val="100000"/>
              <a:buFont typeface="Arial"/>
              <a:buChar char="•"/>
              <a:defRPr sz="2800" b="0" i="0" u="none" strike="noStrike" cap="none">
                <a:solidFill>
                  <a:srgbClr val="007EA5"/>
                </a:solidFill>
                <a:latin typeface="Gill Sans MT" charset="0"/>
                <a:ea typeface="Gill Sans MT" charset="0"/>
                <a:cs typeface="Gill Sans MT" charset="0"/>
                <a:sym typeface="Arial"/>
              </a:defRPr>
            </a:lvl1pPr>
            <a:lvl2pPr marL="685800" marR="0" lvl="1" indent="-76200" algn="l" rtl="0">
              <a:lnSpc>
                <a:spcPct val="90000"/>
              </a:lnSpc>
              <a:spcBef>
                <a:spcPts val="500"/>
              </a:spcBef>
              <a:buClr>
                <a:srgbClr val="007EA5"/>
              </a:buClr>
              <a:buSzPct val="100000"/>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Pct val="100000"/>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26" name="Shape 26"/>
          <p:cNvSpPr txBox="1">
            <a:spLocks noGrp="1"/>
          </p:cNvSpPr>
          <p:nvPr>
            <p:ph type="body" idx="2"/>
          </p:nvPr>
        </p:nvSpPr>
        <p:spPr>
          <a:xfrm>
            <a:off x="4629150" y="1825625"/>
            <a:ext cx="3886200" cy="4234516"/>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Pct val="100000"/>
              <a:buFont typeface="Arial"/>
              <a:buChar char="•"/>
              <a:defRPr sz="2800" b="0" i="0" u="none" strike="noStrike" cap="none">
                <a:solidFill>
                  <a:srgbClr val="007EA5"/>
                </a:solidFill>
                <a:latin typeface="Gill Sans MT" charset="0"/>
                <a:ea typeface="Gill Sans MT" charset="0"/>
                <a:cs typeface="Gill Sans MT" charset="0"/>
                <a:sym typeface="Arial"/>
              </a:defRPr>
            </a:lvl1pPr>
            <a:lvl2pPr marL="685800" marR="0" lvl="1" indent="-76200" algn="l" rtl="0">
              <a:lnSpc>
                <a:spcPct val="90000"/>
              </a:lnSpc>
              <a:spcBef>
                <a:spcPts val="500"/>
              </a:spcBef>
              <a:buClr>
                <a:srgbClr val="007EA5"/>
              </a:buClr>
              <a:buSzPct val="100000"/>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Pct val="100000"/>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27" name="Shape 27"/>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kmtraining.or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007EA5"/>
              </a:buClr>
              <a:buFont typeface="Cabin"/>
              <a:buNone/>
              <a:defRPr sz="4400" b="0" i="0" u="none" strike="noStrike" cap="none">
                <a:solidFill>
                  <a:srgbClr val="007EA5"/>
                </a:solidFill>
                <a:latin typeface="Cabin"/>
                <a:ea typeface="Cabin"/>
                <a:cs typeface="Cabin"/>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 name="Shape 7"/>
          <p:cNvSpPr txBox="1">
            <a:spLocks noGrp="1"/>
          </p:cNvSpPr>
          <p:nvPr>
            <p:ph type="body" idx="1"/>
          </p:nvPr>
        </p:nvSpPr>
        <p:spPr>
          <a:xfrm>
            <a:off x="628650" y="1825625"/>
            <a:ext cx="7886700" cy="4041775"/>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Pct val="100000"/>
              <a:buFont typeface="Arial"/>
              <a:buChar char="•"/>
              <a:defRPr sz="2800" b="0" i="0" u="none" strike="noStrike" cap="none">
                <a:solidFill>
                  <a:srgbClr val="007EA5"/>
                </a:solidFill>
                <a:latin typeface="Arial"/>
                <a:ea typeface="Arial"/>
                <a:cs typeface="Arial"/>
                <a:sym typeface="Arial"/>
              </a:defRPr>
            </a:lvl1pPr>
            <a:lvl2pPr marL="685800" marR="0" lvl="1" indent="-76200" algn="l" rtl="0">
              <a:lnSpc>
                <a:spcPct val="90000"/>
              </a:lnSpc>
              <a:spcBef>
                <a:spcPts val="500"/>
              </a:spcBef>
              <a:buClr>
                <a:srgbClr val="007EA5"/>
              </a:buClr>
              <a:buSzPct val="100000"/>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Pct val="100000"/>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Pct val="100000"/>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8" name="Shape 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9" name="Shape 9"/>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6137167" y="6028567"/>
            <a:ext cx="2748572" cy="648038"/>
          </a:xfrm>
          <a:prstGeom prst="rect">
            <a:avLst/>
          </a:prstGeom>
          <a:noFill/>
          <a:ln>
            <a:noFill/>
          </a:ln>
        </p:spPr>
      </p:pic>
      <p:sp>
        <p:nvSpPr>
          <p:cNvPr id="10" name="Shape 10"/>
          <p:cNvSpPr/>
          <p:nvPr/>
        </p:nvSpPr>
        <p:spPr>
          <a:xfrm>
            <a:off x="533400" y="5866470"/>
            <a:ext cx="5697896" cy="91532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8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t>
            </a:r>
            <a:r>
              <a:rPr lang="en-US" sz="800" i="1" dirty="0" err="1">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Amref</a:t>
            </a:r>
            <a:r>
              <a:rPr lang="en-US" sz="8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 Health Africa, </a:t>
            </a:r>
            <a:r>
              <a:rPr lang="en-US" sz="800" i="1" dirty="0" err="1">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Busara</a:t>
            </a:r>
            <a:r>
              <a:rPr lang="en-US" sz="8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 Center for Behavioral Economics (</a:t>
            </a:r>
            <a:r>
              <a:rPr lang="en-US" sz="800" i="1" dirty="0" err="1">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Busara</a:t>
            </a:r>
            <a:r>
              <a:rPr lang="en-US" sz="8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a:t>
            </a:r>
            <a:r>
              <a:rPr lang="en-US" sz="800" i="1" u="sng" dirty="0">
                <a:solidFill>
                  <a:srgbClr val="1155CC"/>
                </a:solidFill>
                <a:effectLst/>
                <a:latin typeface="Calibri Light" panose="020F0302020204030204" pitchFamily="34" charset="0"/>
                <a:ea typeface="Calibri" panose="020F0502020204030204" pitchFamily="34" charset="0"/>
                <a:cs typeface="Calibri Light" panose="020F0302020204030204" pitchFamily="34" charset="0"/>
                <a:hlinkClick r:id="rId8"/>
              </a:rPr>
              <a:t>www.kmtraining.org</a:t>
            </a:r>
            <a:endParaRPr lang="en-US" sz="800" b="0" i="1" u="none" strike="noStrike" cap="none" dirty="0">
              <a:solidFill>
                <a:srgbClr val="000000"/>
              </a:solidFill>
              <a:latin typeface="Calibri Light" panose="020F0302020204030204" pitchFamily="34" charset="0"/>
              <a:ea typeface="Arial"/>
              <a:cs typeface="Calibri Light" panose="020F0302020204030204" pitchFamily="34" charset="0"/>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Gill Sans MT" charset="0"/>
          <a:ea typeface="Gill Sans MT" charset="0"/>
          <a:cs typeface="Gill Sans MT" charset="0"/>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Gill Sans MT" charset="0"/>
          <a:ea typeface="Gill Sans MT" charset="0"/>
          <a:cs typeface="Gill Sans MT"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fpvoices.or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63676" y="1447800"/>
            <a:ext cx="7772400" cy="2962883"/>
          </a:xfrm>
          <a:prstGeom prst="rect">
            <a:avLst/>
          </a:prstGeom>
          <a:noFill/>
          <a:ln>
            <a:noFill/>
          </a:ln>
        </p:spPr>
        <p:txBody>
          <a:bodyPr lIns="91425" tIns="45700" rIns="91425" bIns="45700" anchor="ctr" anchorCtr="0">
            <a:noAutofit/>
          </a:bodyPr>
          <a:lstStyle/>
          <a:p>
            <a:pPr lvl="0" rtl="0">
              <a:lnSpc>
                <a:spcPct val="115000"/>
              </a:lnSpc>
              <a:spcBef>
                <a:spcPts val="0"/>
              </a:spcBef>
              <a:buClr>
                <a:schemeClr val="dk1"/>
              </a:buClr>
              <a:buSzPct val="33333"/>
              <a:buFont typeface="Arial"/>
              <a:buNone/>
            </a:pPr>
            <a:r>
              <a:rPr lang="en-US" sz="3600" dirty="0">
                <a:solidFill>
                  <a:srgbClr val="007EA5"/>
                </a:solidFill>
                <a:latin typeface="Gill Sans MT" charset="0"/>
                <a:ea typeface="Gill Sans MT" charset="0"/>
                <a:cs typeface="Gill Sans MT" charset="0"/>
              </a:rPr>
              <a:t>Knowledge Management in Action: Example From Indonesia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ts val="0"/>
              </a:spcBef>
              <a:buNone/>
            </a:pPr>
            <a:r>
              <a:rPr lang="en-US" sz="3600" dirty="0">
                <a:solidFill>
                  <a:srgbClr val="007EA5"/>
                </a:solidFill>
                <a:latin typeface="Gill Sans MT" charset="0"/>
                <a:ea typeface="Gill Sans MT" charset="0"/>
                <a:cs typeface="Gill Sans MT" charset="0"/>
              </a:rPr>
              <a:t>Step 5</a:t>
            </a:r>
            <a:r>
              <a:rPr lang="en-US" sz="3600">
                <a:solidFill>
                  <a:srgbClr val="007EA5"/>
                </a:solidFill>
                <a:latin typeface="Gill Sans MT" charset="0"/>
                <a:ea typeface="Gill Sans MT" charset="0"/>
                <a:cs typeface="Gill Sans MT" charset="0"/>
              </a:rPr>
              <a:t>: ICMM Shares Evaluations Findings</a:t>
            </a:r>
            <a:endParaRPr lang="en-US" sz="3600" dirty="0">
              <a:solidFill>
                <a:srgbClr val="007EA5"/>
              </a:solidFill>
              <a:latin typeface="Gill Sans MT" charset="0"/>
              <a:ea typeface="Gill Sans MT" charset="0"/>
              <a:cs typeface="Gill Sans MT" charset="0"/>
            </a:endParaRPr>
          </a:p>
        </p:txBody>
      </p:sp>
      <p:sp>
        <p:nvSpPr>
          <p:cNvPr id="88" name="Shape 88"/>
          <p:cNvSpPr txBox="1">
            <a:spLocks noGrp="1"/>
          </p:cNvSpPr>
          <p:nvPr>
            <p:ph type="body" idx="1"/>
          </p:nvPr>
        </p:nvSpPr>
        <p:spPr>
          <a:xfrm>
            <a:off x="423814" y="1513431"/>
            <a:ext cx="4071985" cy="4234500"/>
          </a:xfrm>
          <a:prstGeom prst="rect">
            <a:avLst/>
          </a:prstGeom>
        </p:spPr>
        <p:txBody>
          <a:bodyPr lIns="91425" tIns="91425" rIns="91425" bIns="91425" anchor="t" anchorCtr="0">
            <a:noAutofit/>
          </a:bodyPr>
          <a:lstStyle/>
          <a:p>
            <a:pPr marL="457200" lvl="0" indent="-384048" rtl="0">
              <a:lnSpc>
                <a:spcPct val="115000"/>
              </a:lnSpc>
              <a:spcBef>
                <a:spcPts val="0"/>
              </a:spcBef>
              <a:spcAft>
                <a:spcPts val="400"/>
              </a:spcAft>
              <a:buClr>
                <a:srgbClr val="007EA5"/>
              </a:buClr>
              <a:buSzPct val="125000"/>
              <a:buFont typeface="Arial" charset="0"/>
              <a:buChar char="•"/>
            </a:pPr>
            <a:r>
              <a:rPr lang="en-US" sz="2400">
                <a:solidFill>
                  <a:srgbClr val="007EA5"/>
                </a:solidFill>
                <a:latin typeface="Gill Sans MT" charset="0"/>
                <a:ea typeface="Gill Sans MT" charset="0"/>
                <a:cs typeface="Gill Sans MT" charset="0"/>
              </a:rPr>
              <a:t>KM indicators’ influence on </a:t>
            </a:r>
            <a:r>
              <a:rPr lang="en-US" sz="2400" b="1">
                <a:solidFill>
                  <a:srgbClr val="007EA5"/>
                </a:solidFill>
                <a:latin typeface="Gill Sans MT" charset="0"/>
                <a:ea typeface="Gill Sans MT" charset="0"/>
                <a:cs typeface="Gill Sans MT" charset="0"/>
              </a:rPr>
              <a:t>initial</a:t>
            </a:r>
            <a:r>
              <a:rPr lang="en-US" sz="2400">
                <a:solidFill>
                  <a:srgbClr val="007EA5"/>
                </a:solidFill>
                <a:latin typeface="Gill Sans MT" charset="0"/>
                <a:ea typeface="Gill Sans MT" charset="0"/>
                <a:cs typeface="Gill Sans MT" charset="0"/>
              </a:rPr>
              <a:t> program outcomes</a:t>
            </a:r>
          </a:p>
          <a:p>
            <a:pPr marL="457200" lvl="0" indent="-384048" rtl="0">
              <a:lnSpc>
                <a:spcPct val="115000"/>
              </a:lnSpc>
              <a:spcBef>
                <a:spcPts val="0"/>
              </a:spcBef>
              <a:spcAft>
                <a:spcPts val="400"/>
              </a:spcAft>
              <a:buClr>
                <a:srgbClr val="007EA5"/>
              </a:buClr>
              <a:buSzPct val="125000"/>
              <a:buFont typeface="Arial" charset="0"/>
              <a:buChar char="•"/>
            </a:pPr>
            <a:r>
              <a:rPr lang="en-US" sz="2400" b="1"/>
              <a:t>Evaluation design:</a:t>
            </a:r>
            <a:r>
              <a:rPr lang="en-US" sz="2400"/>
              <a:t> quasi-experimental (intervention+comparsion; baseline+endline data)</a:t>
            </a:r>
          </a:p>
          <a:p>
            <a:pPr marL="457200" lvl="0" indent="-384048" rtl="0">
              <a:lnSpc>
                <a:spcPct val="115000"/>
              </a:lnSpc>
              <a:spcBef>
                <a:spcPts val="0"/>
              </a:spcBef>
              <a:spcAft>
                <a:spcPts val="400"/>
              </a:spcAft>
              <a:buClr>
                <a:srgbClr val="007EA5"/>
              </a:buClr>
              <a:buSzPct val="125000"/>
              <a:buFont typeface="Arial" charset="0"/>
              <a:buChar char="•"/>
            </a:pPr>
            <a:endParaRPr lang="en-US" sz="2400"/>
          </a:p>
          <a:p>
            <a:pPr marL="457200" lvl="0" indent="-384048" rtl="0">
              <a:lnSpc>
                <a:spcPct val="115000"/>
              </a:lnSpc>
              <a:spcBef>
                <a:spcPts val="0"/>
              </a:spcBef>
              <a:spcAft>
                <a:spcPts val="400"/>
              </a:spcAft>
              <a:buClr>
                <a:srgbClr val="007EA5"/>
              </a:buClr>
              <a:buSzPct val="125000"/>
              <a:buFont typeface="Arial" charset="0"/>
              <a:buChar char="•"/>
            </a:pPr>
            <a:endParaRPr lang="en-US" sz="2400">
              <a:solidFill>
                <a:srgbClr val="007EA5"/>
              </a:solidFill>
              <a:latin typeface="Gill Sans MT" charset="0"/>
              <a:ea typeface="Gill Sans MT" charset="0"/>
              <a:cs typeface="Gill Sans MT" charset="0"/>
            </a:endParaRPr>
          </a:p>
          <a:p>
            <a:pPr marL="457200" lvl="0" indent="-384048" rtl="0">
              <a:lnSpc>
                <a:spcPct val="115000"/>
              </a:lnSpc>
              <a:spcBef>
                <a:spcPts val="0"/>
              </a:spcBef>
              <a:spcAft>
                <a:spcPts val="400"/>
              </a:spcAft>
              <a:buClr>
                <a:srgbClr val="007EA5"/>
              </a:buClr>
              <a:buSzPct val="125000"/>
              <a:buFont typeface="Arial" charset="0"/>
              <a:buChar char="•"/>
            </a:pPr>
            <a:endParaRPr lang="en-US" sz="2200" dirty="0">
              <a:solidFill>
                <a:srgbClr val="007EA5"/>
              </a:solidFill>
              <a:latin typeface="Gill Sans MT" charset="0"/>
              <a:ea typeface="Gill Sans MT" charset="0"/>
              <a:cs typeface="Gill Sans MT" charset="0"/>
            </a:endParaRPr>
          </a:p>
        </p:txBody>
      </p:sp>
      <p:pic>
        <p:nvPicPr>
          <p:cNvPr id="5" name="Content Placeholder 6" descr="BkkbN and MOH.jpg"/>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5014722" y="1553638"/>
            <a:ext cx="3562350" cy="3992241"/>
          </a:xfrm>
        </p:spPr>
      </p:pic>
      <p:sp>
        <p:nvSpPr>
          <p:cNvPr id="6" name="TextBox 5"/>
          <p:cNvSpPr txBox="1"/>
          <p:nvPr/>
        </p:nvSpPr>
        <p:spPr>
          <a:xfrm>
            <a:off x="6977933" y="5654765"/>
            <a:ext cx="2718487" cy="276999"/>
          </a:xfrm>
          <a:prstGeom prst="rect">
            <a:avLst/>
          </a:prstGeom>
          <a:noFill/>
        </p:spPr>
        <p:txBody>
          <a:bodyPr wrap="square" rtlCol="0">
            <a:spAutoFit/>
          </a:bodyPr>
          <a:lstStyle/>
          <a:p>
            <a:r>
              <a:rPr lang="en-US" sz="1200" dirty="0">
                <a:latin typeface="Gill Sans MT" charset="0"/>
                <a:ea typeface="Gill Sans MT" charset="0"/>
                <a:cs typeface="Gill Sans MT" charset="0"/>
              </a:rPr>
              <a:t>Photo Credit: K4Health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ts val="0"/>
              </a:spcBef>
              <a:buNone/>
            </a:pPr>
            <a:r>
              <a:rPr lang="en-US" sz="3600" dirty="0">
                <a:solidFill>
                  <a:srgbClr val="007EA5"/>
                </a:solidFill>
                <a:latin typeface="Gill Sans MT" charset="0"/>
                <a:ea typeface="Gill Sans MT" charset="0"/>
                <a:cs typeface="Gill Sans MT" charset="0"/>
              </a:rPr>
              <a:t>Step 5</a:t>
            </a:r>
            <a:r>
              <a:rPr lang="en-US" sz="3600">
                <a:solidFill>
                  <a:srgbClr val="007EA5"/>
                </a:solidFill>
                <a:latin typeface="Gill Sans MT" charset="0"/>
                <a:ea typeface="Gill Sans MT" charset="0"/>
                <a:cs typeface="Gill Sans MT" charset="0"/>
              </a:rPr>
              <a:t>: Key ICMM Evaluations Findings</a:t>
            </a:r>
            <a:endParaRPr lang="en-US" sz="3600" dirty="0">
              <a:solidFill>
                <a:srgbClr val="007EA5"/>
              </a:solidFill>
              <a:latin typeface="Gill Sans MT" charset="0"/>
              <a:ea typeface="Gill Sans MT" charset="0"/>
              <a:cs typeface="Gill Sans MT" charset="0"/>
            </a:endParaRPr>
          </a:p>
        </p:txBody>
      </p:sp>
      <p:sp>
        <p:nvSpPr>
          <p:cNvPr id="88" name="Shape 88"/>
          <p:cNvSpPr txBox="1">
            <a:spLocks noGrp="1"/>
          </p:cNvSpPr>
          <p:nvPr>
            <p:ph type="body" idx="1"/>
          </p:nvPr>
        </p:nvSpPr>
        <p:spPr>
          <a:xfrm>
            <a:off x="423814" y="1513431"/>
            <a:ext cx="7958186" cy="4234500"/>
          </a:xfrm>
          <a:prstGeom prst="rect">
            <a:avLst/>
          </a:prstGeom>
        </p:spPr>
        <p:txBody>
          <a:bodyPr lIns="91425" tIns="91425" rIns="91425" bIns="91425" anchor="t" anchorCtr="0">
            <a:noAutofit/>
          </a:bodyPr>
          <a:lstStyle/>
          <a:p>
            <a:pPr marL="457200" lvl="0" indent="-384048" rtl="0">
              <a:lnSpc>
                <a:spcPct val="115000"/>
              </a:lnSpc>
              <a:spcBef>
                <a:spcPts val="0"/>
              </a:spcBef>
              <a:spcAft>
                <a:spcPts val="400"/>
              </a:spcAft>
              <a:buClr>
                <a:srgbClr val="007EA5"/>
              </a:buClr>
              <a:buSzPct val="125000"/>
              <a:buFont typeface="Arial" charset="0"/>
              <a:buChar char="•"/>
            </a:pPr>
            <a:r>
              <a:rPr lang="en-US" sz="2400">
                <a:solidFill>
                  <a:srgbClr val="007EA5"/>
                </a:solidFill>
                <a:latin typeface="Gill Sans MT" charset="0"/>
                <a:ea typeface="Gill Sans MT" charset="0"/>
                <a:cs typeface="Gill Sans MT" charset="0"/>
              </a:rPr>
              <a:t>Women in intervention groups were more likely than those in comparison groups to: </a:t>
            </a:r>
          </a:p>
          <a:p>
            <a:pPr marL="914400" lvl="1" indent="-384048">
              <a:lnSpc>
                <a:spcPct val="115000"/>
              </a:lnSpc>
              <a:spcBef>
                <a:spcPts val="0"/>
              </a:spcBef>
              <a:spcAft>
                <a:spcPts val="400"/>
              </a:spcAft>
              <a:buSzPct val="125000"/>
              <a:buFont typeface="Arial" charset="0"/>
              <a:buChar char="•"/>
            </a:pPr>
            <a:r>
              <a:rPr lang="en-US">
                <a:solidFill>
                  <a:srgbClr val="007EA5"/>
                </a:solidFill>
                <a:latin typeface="Gill Sans MT" charset="0"/>
                <a:ea typeface="Gill Sans MT" charset="0"/>
                <a:cs typeface="Gill Sans MT" charset="0"/>
              </a:rPr>
              <a:t>Recall correct messages about family planning</a:t>
            </a:r>
          </a:p>
          <a:p>
            <a:pPr marL="914400" lvl="1" indent="-384048">
              <a:lnSpc>
                <a:spcPct val="115000"/>
              </a:lnSpc>
              <a:spcBef>
                <a:spcPts val="0"/>
              </a:spcBef>
              <a:spcAft>
                <a:spcPts val="400"/>
              </a:spcAft>
              <a:buSzPct val="125000"/>
              <a:buFont typeface="Arial" charset="0"/>
              <a:buChar char="•"/>
            </a:pPr>
            <a:r>
              <a:rPr lang="en-US">
                <a:latin typeface="Gill Sans MT" charset="0"/>
                <a:ea typeface="Gill Sans MT" charset="0"/>
                <a:cs typeface="Gill Sans MT" charset="0"/>
              </a:rPr>
              <a:t>Have LARCs and PMs recommended by a family planning provider (suggesting improvement in provider knowledge)</a:t>
            </a:r>
            <a:endParaRPr lang="en-US">
              <a:solidFill>
                <a:srgbClr val="007EA5"/>
              </a:solidFill>
              <a:latin typeface="Gill Sans MT" charset="0"/>
              <a:ea typeface="Gill Sans MT" charset="0"/>
              <a:cs typeface="Gill Sans MT" charset="0"/>
            </a:endParaRPr>
          </a:p>
          <a:p>
            <a:pPr marL="457200" lvl="0" indent="-384048" rtl="0">
              <a:lnSpc>
                <a:spcPct val="115000"/>
              </a:lnSpc>
              <a:spcBef>
                <a:spcPts val="0"/>
              </a:spcBef>
              <a:spcAft>
                <a:spcPts val="400"/>
              </a:spcAft>
              <a:buClr>
                <a:srgbClr val="007EA5"/>
              </a:buClr>
              <a:buSzPct val="125000"/>
              <a:buFont typeface="Arial" charset="0"/>
              <a:buChar char="•"/>
            </a:pPr>
            <a:r>
              <a:rPr lang="en-US" sz="2400"/>
              <a:t>District working groups reported using the research briefs to advocate improved access to LARCs and PMs</a:t>
            </a:r>
          </a:p>
          <a:p>
            <a:pPr marL="457200" lvl="0" indent="-384048" rtl="0">
              <a:lnSpc>
                <a:spcPct val="115000"/>
              </a:lnSpc>
              <a:spcBef>
                <a:spcPts val="0"/>
              </a:spcBef>
              <a:spcAft>
                <a:spcPts val="400"/>
              </a:spcAft>
              <a:buClr>
                <a:srgbClr val="007EA5"/>
              </a:buClr>
              <a:buSzPct val="125000"/>
              <a:buFont typeface="Arial" charset="0"/>
              <a:buChar char="•"/>
            </a:pPr>
            <a:endParaRPr lang="en-US" sz="2400"/>
          </a:p>
          <a:p>
            <a:pPr marL="457200" lvl="0" indent="-384048" rtl="0">
              <a:lnSpc>
                <a:spcPct val="115000"/>
              </a:lnSpc>
              <a:spcBef>
                <a:spcPts val="0"/>
              </a:spcBef>
              <a:spcAft>
                <a:spcPts val="400"/>
              </a:spcAft>
              <a:buClr>
                <a:srgbClr val="007EA5"/>
              </a:buClr>
              <a:buSzPct val="125000"/>
              <a:buFont typeface="Arial" charset="0"/>
              <a:buChar char="•"/>
            </a:pPr>
            <a:endParaRPr lang="en-US" sz="2400">
              <a:solidFill>
                <a:srgbClr val="007EA5"/>
              </a:solidFill>
              <a:latin typeface="Gill Sans MT" charset="0"/>
              <a:ea typeface="Gill Sans MT" charset="0"/>
              <a:cs typeface="Gill Sans MT" charset="0"/>
            </a:endParaRPr>
          </a:p>
          <a:p>
            <a:pPr marL="457200" lvl="0" indent="-384048" rtl="0">
              <a:lnSpc>
                <a:spcPct val="115000"/>
              </a:lnSpc>
              <a:spcBef>
                <a:spcPts val="0"/>
              </a:spcBef>
              <a:spcAft>
                <a:spcPts val="400"/>
              </a:spcAft>
              <a:buClr>
                <a:srgbClr val="007EA5"/>
              </a:buClr>
              <a:buSzPct val="125000"/>
              <a:buFont typeface="Arial" charset="0"/>
              <a:buChar char="•"/>
            </a:pPr>
            <a:endParaRPr lang="en-US" sz="2200" dirty="0">
              <a:solidFill>
                <a:srgbClr val="007EA5"/>
              </a:solidFill>
              <a:latin typeface="Gill Sans MT" charset="0"/>
              <a:ea typeface="Gill Sans MT" charset="0"/>
              <a:cs typeface="Gill Sans MT" charset="0"/>
            </a:endParaRPr>
          </a:p>
        </p:txBody>
      </p:sp>
    </p:spTree>
    <p:extLst>
      <p:ext uri="{BB962C8B-B14F-4D97-AF65-F5344CB8AC3E}">
        <p14:creationId xmlns:p14="http://schemas.microsoft.com/office/powerpoint/2010/main" val="1796413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ts val="0"/>
              </a:spcBef>
              <a:buNone/>
            </a:pPr>
            <a:r>
              <a:rPr lang="en-US" sz="3600" dirty="0">
                <a:solidFill>
                  <a:srgbClr val="007EA5"/>
                </a:solidFill>
                <a:latin typeface="Gill Sans MT" charset="0"/>
                <a:ea typeface="Gill Sans MT" charset="0"/>
                <a:cs typeface="Gill Sans MT" charset="0"/>
              </a:rPr>
              <a:t>Step 5</a:t>
            </a:r>
            <a:r>
              <a:rPr lang="en-US" sz="3600">
                <a:solidFill>
                  <a:srgbClr val="007EA5"/>
                </a:solidFill>
                <a:latin typeface="Gill Sans MT" charset="0"/>
                <a:ea typeface="Gill Sans MT" charset="0"/>
                <a:cs typeface="Gill Sans MT" charset="0"/>
              </a:rPr>
              <a:t>: ICMM Shares Evaluations Findings</a:t>
            </a:r>
            <a:endParaRPr lang="en-US" sz="3600" dirty="0">
              <a:solidFill>
                <a:srgbClr val="007EA5"/>
              </a:solidFill>
              <a:latin typeface="Gill Sans MT" charset="0"/>
              <a:ea typeface="Gill Sans MT" charset="0"/>
              <a:cs typeface="Gill Sans MT" charset="0"/>
            </a:endParaRPr>
          </a:p>
        </p:txBody>
      </p:sp>
      <p:sp>
        <p:nvSpPr>
          <p:cNvPr id="88" name="Shape 88"/>
          <p:cNvSpPr txBox="1">
            <a:spLocks noGrp="1"/>
          </p:cNvSpPr>
          <p:nvPr>
            <p:ph type="body" idx="1"/>
          </p:nvPr>
        </p:nvSpPr>
        <p:spPr>
          <a:xfrm>
            <a:off x="423814" y="1513431"/>
            <a:ext cx="7958186" cy="4234500"/>
          </a:xfrm>
          <a:prstGeom prst="rect">
            <a:avLst/>
          </a:prstGeom>
        </p:spPr>
        <p:txBody>
          <a:bodyPr lIns="91425" tIns="91425" rIns="91425" bIns="91425" anchor="t" anchorCtr="0">
            <a:noAutofit/>
          </a:bodyPr>
          <a:lstStyle/>
          <a:p>
            <a:pPr marL="457200" lvl="0" indent="-384048" rtl="0">
              <a:lnSpc>
                <a:spcPct val="115000"/>
              </a:lnSpc>
              <a:spcBef>
                <a:spcPts val="0"/>
              </a:spcBef>
              <a:spcAft>
                <a:spcPts val="400"/>
              </a:spcAft>
              <a:buClr>
                <a:srgbClr val="007EA5"/>
              </a:buClr>
              <a:buSzPct val="125000"/>
              <a:buFont typeface="Arial" charset="0"/>
              <a:buChar char="•"/>
            </a:pPr>
            <a:r>
              <a:rPr lang="en-US" sz="2400" dirty="0">
                <a:solidFill>
                  <a:srgbClr val="007EA5"/>
                </a:solidFill>
                <a:latin typeface="Gill Sans MT" charset="0"/>
                <a:ea typeface="Gill Sans MT" charset="0"/>
                <a:cs typeface="Gill Sans MT" charset="0"/>
              </a:rPr>
              <a:t>National-level dissemination meeting</a:t>
            </a:r>
          </a:p>
          <a:p>
            <a:pPr marL="457200" lvl="0" indent="-384048" rtl="0">
              <a:lnSpc>
                <a:spcPct val="115000"/>
              </a:lnSpc>
              <a:spcBef>
                <a:spcPts val="0"/>
              </a:spcBef>
              <a:spcAft>
                <a:spcPts val="400"/>
              </a:spcAft>
              <a:buClr>
                <a:srgbClr val="007EA5"/>
              </a:buClr>
              <a:buSzPct val="125000"/>
              <a:buFont typeface="Arial" charset="0"/>
              <a:buChar char="•"/>
            </a:pPr>
            <a:r>
              <a:rPr lang="en-US" sz="2400" dirty="0"/>
              <a:t>Research briefs</a:t>
            </a:r>
          </a:p>
          <a:p>
            <a:pPr marL="457200" lvl="0" indent="-384048" rtl="0">
              <a:lnSpc>
                <a:spcPct val="115000"/>
              </a:lnSpc>
              <a:spcBef>
                <a:spcPts val="0"/>
              </a:spcBef>
              <a:spcAft>
                <a:spcPts val="400"/>
              </a:spcAft>
              <a:buClr>
                <a:srgbClr val="007EA5"/>
              </a:buClr>
              <a:buSzPct val="125000"/>
              <a:buFont typeface="Arial" charset="0"/>
              <a:buChar char="•"/>
            </a:pPr>
            <a:r>
              <a:rPr lang="en-US" sz="2400" dirty="0"/>
              <a:t>Photo slideshow</a:t>
            </a:r>
          </a:p>
          <a:p>
            <a:pPr marL="457200" lvl="0" indent="-384048" rtl="0">
              <a:lnSpc>
                <a:spcPct val="115000"/>
              </a:lnSpc>
              <a:spcBef>
                <a:spcPts val="0"/>
              </a:spcBef>
              <a:spcAft>
                <a:spcPts val="400"/>
              </a:spcAft>
              <a:buClr>
                <a:srgbClr val="007EA5"/>
              </a:buClr>
              <a:buSzPct val="125000"/>
              <a:buFont typeface="Arial" charset="0"/>
              <a:buChar char="•"/>
            </a:pPr>
            <a:r>
              <a:rPr lang="en-US" sz="2400" dirty="0"/>
              <a:t>Storytelling collection: </a:t>
            </a:r>
            <a:r>
              <a:rPr lang="en-US" sz="2400" dirty="0">
                <a:hlinkClick r:id="rId3"/>
              </a:rPr>
              <a:t>fpvoices.org</a:t>
            </a:r>
            <a:r>
              <a:rPr lang="en-US" sz="2400" dirty="0"/>
              <a:t> and printed booklet</a:t>
            </a:r>
          </a:p>
          <a:p>
            <a:pPr marL="457200" lvl="0" indent="-384048" rtl="0">
              <a:lnSpc>
                <a:spcPct val="115000"/>
              </a:lnSpc>
              <a:spcBef>
                <a:spcPts val="0"/>
              </a:spcBef>
              <a:spcAft>
                <a:spcPts val="400"/>
              </a:spcAft>
              <a:buClr>
                <a:srgbClr val="007EA5"/>
              </a:buClr>
              <a:buSzPct val="125000"/>
              <a:buFont typeface="Arial" charset="0"/>
              <a:buChar char="•"/>
            </a:pPr>
            <a:r>
              <a:rPr lang="en-US" sz="2400" dirty="0"/>
              <a:t>Case studies</a:t>
            </a:r>
          </a:p>
          <a:p>
            <a:pPr marL="457200" lvl="0" indent="-384048" rtl="0">
              <a:lnSpc>
                <a:spcPct val="115000"/>
              </a:lnSpc>
              <a:spcBef>
                <a:spcPts val="0"/>
              </a:spcBef>
              <a:spcAft>
                <a:spcPts val="400"/>
              </a:spcAft>
              <a:buClr>
                <a:srgbClr val="007EA5"/>
              </a:buClr>
              <a:buSzPct val="125000"/>
              <a:buFont typeface="Arial" charset="0"/>
              <a:buChar char="•"/>
            </a:pPr>
            <a:r>
              <a:rPr lang="en-US" sz="2400" dirty="0"/>
              <a:t>Journal articles</a:t>
            </a:r>
          </a:p>
          <a:p>
            <a:pPr marL="457200" lvl="0" indent="-384048" rtl="0">
              <a:lnSpc>
                <a:spcPct val="115000"/>
              </a:lnSpc>
              <a:spcBef>
                <a:spcPts val="0"/>
              </a:spcBef>
              <a:spcAft>
                <a:spcPts val="400"/>
              </a:spcAft>
              <a:buClr>
                <a:srgbClr val="007EA5"/>
              </a:buClr>
              <a:buSzPct val="125000"/>
              <a:buFont typeface="Arial" charset="0"/>
              <a:buChar char="•"/>
            </a:pPr>
            <a:endParaRPr lang="en-US" sz="2400" dirty="0"/>
          </a:p>
          <a:p>
            <a:pPr marL="457200" lvl="0" indent="-384048" rtl="0">
              <a:lnSpc>
                <a:spcPct val="115000"/>
              </a:lnSpc>
              <a:spcBef>
                <a:spcPts val="0"/>
              </a:spcBef>
              <a:spcAft>
                <a:spcPts val="400"/>
              </a:spcAft>
              <a:buClr>
                <a:srgbClr val="007EA5"/>
              </a:buClr>
              <a:buSzPct val="125000"/>
              <a:buFont typeface="Arial" charset="0"/>
              <a:buChar char="•"/>
            </a:pPr>
            <a:endParaRPr lang="en-US" sz="2400" dirty="0">
              <a:solidFill>
                <a:srgbClr val="007EA5"/>
              </a:solidFill>
              <a:latin typeface="Gill Sans MT" charset="0"/>
              <a:ea typeface="Gill Sans MT" charset="0"/>
              <a:cs typeface="Gill Sans MT" charset="0"/>
            </a:endParaRPr>
          </a:p>
          <a:p>
            <a:pPr marL="457200" lvl="0" indent="-384048" rtl="0">
              <a:lnSpc>
                <a:spcPct val="115000"/>
              </a:lnSpc>
              <a:spcBef>
                <a:spcPts val="0"/>
              </a:spcBef>
              <a:spcAft>
                <a:spcPts val="400"/>
              </a:spcAft>
              <a:buClr>
                <a:srgbClr val="007EA5"/>
              </a:buClr>
              <a:buSzPct val="125000"/>
              <a:buFont typeface="Arial" charset="0"/>
              <a:buChar char="•"/>
            </a:pPr>
            <a:endParaRPr lang="en-US" sz="2200" dirty="0">
              <a:solidFill>
                <a:srgbClr val="007EA5"/>
              </a:solidFill>
              <a:latin typeface="Gill Sans MT" charset="0"/>
              <a:ea typeface="Gill Sans MT" charset="0"/>
              <a:cs typeface="Gill Sans MT" charset="0"/>
            </a:endParaRPr>
          </a:p>
        </p:txBody>
      </p:sp>
    </p:spTree>
    <p:extLst>
      <p:ext uri="{BB962C8B-B14F-4D97-AF65-F5344CB8AC3E}">
        <p14:creationId xmlns:p14="http://schemas.microsoft.com/office/powerpoint/2010/main" val="4263455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576072" y="530352"/>
            <a:ext cx="8001000" cy="914400"/>
          </a:xfrm>
          <a:prstGeom prst="rect">
            <a:avLst/>
          </a:prstGeom>
        </p:spPr>
        <p:txBody>
          <a:bodyPr lIns="91425" tIns="91425" rIns="91425" bIns="91425" anchor="b" anchorCtr="0">
            <a:noAutofit/>
          </a:bodyPr>
          <a:lstStyle/>
          <a:p>
            <a:pPr lvl="0" rtl="0">
              <a:lnSpc>
                <a:spcPct val="115000"/>
              </a:lnSpc>
              <a:spcBef>
                <a:spcPts val="0"/>
              </a:spcBef>
              <a:buClr>
                <a:schemeClr val="dk1"/>
              </a:buClr>
              <a:buSzPct val="25000"/>
              <a:buFont typeface="Arial"/>
              <a:buNone/>
            </a:pPr>
            <a:r>
              <a:rPr lang="en-US" sz="4000" dirty="0">
                <a:solidFill>
                  <a:srgbClr val="007EA5"/>
                </a:solidFill>
                <a:latin typeface="Gill Sans MT" charset="0"/>
                <a:ea typeface="Gill Sans MT" charset="0"/>
                <a:cs typeface="Gill Sans MT" charset="0"/>
              </a:rPr>
              <a:t>Questions? Comments?</a:t>
            </a:r>
          </a:p>
        </p:txBody>
      </p:sp>
      <p:pic>
        <p:nvPicPr>
          <p:cNvPr id="4" name="Content Placeholder 12" descr="15489-30.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3051390" y="1769580"/>
            <a:ext cx="3044610" cy="3412020"/>
          </a:xfrm>
          <a:prstGeom prst="rect">
            <a:avLst/>
          </a:prstGeom>
        </p:spPr>
      </p:pic>
      <p:sp>
        <p:nvSpPr>
          <p:cNvPr id="5" name="Rectangle 4"/>
          <p:cNvSpPr/>
          <p:nvPr/>
        </p:nvSpPr>
        <p:spPr>
          <a:xfrm>
            <a:off x="3192526" y="5244059"/>
            <a:ext cx="2751074" cy="276999"/>
          </a:xfrm>
          <a:prstGeom prst="rect">
            <a:avLst/>
          </a:prstGeom>
        </p:spPr>
        <p:txBody>
          <a:bodyPr wrap="none">
            <a:spAutoFit/>
          </a:bodyPr>
          <a:lstStyle/>
          <a:p>
            <a:r>
              <a:rPr lang="en-US" sz="1200" dirty="0">
                <a:solidFill>
                  <a:srgbClr val="333333"/>
                </a:solidFill>
                <a:latin typeface="Gill Sans MT" charset="0"/>
                <a:ea typeface="Gill Sans MT" charset="0"/>
                <a:cs typeface="Gill Sans MT" charset="0"/>
              </a:rPr>
              <a:t>© 2014 </a:t>
            </a:r>
            <a:r>
              <a:rPr lang="en-US" sz="1200" dirty="0" err="1">
                <a:solidFill>
                  <a:srgbClr val="333333"/>
                </a:solidFill>
                <a:latin typeface="Gill Sans MT" charset="0"/>
                <a:ea typeface="Gill Sans MT" charset="0"/>
                <a:cs typeface="Gill Sans MT" charset="0"/>
              </a:rPr>
              <a:t>Biswajit</a:t>
            </a:r>
            <a:r>
              <a:rPr lang="en-US" sz="1200" dirty="0">
                <a:solidFill>
                  <a:srgbClr val="333333"/>
                </a:solidFill>
                <a:latin typeface="Gill Sans MT" charset="0"/>
                <a:ea typeface="Gill Sans MT" charset="0"/>
                <a:cs typeface="Gill Sans MT" charset="0"/>
              </a:rPr>
              <a:t>, Courtesy of </a:t>
            </a:r>
            <a:r>
              <a:rPr lang="en-US" sz="1200" dirty="0" err="1">
                <a:solidFill>
                  <a:srgbClr val="333333"/>
                </a:solidFill>
                <a:latin typeface="Gill Sans MT" charset="0"/>
                <a:ea typeface="Gill Sans MT" charset="0"/>
                <a:cs typeface="Gill Sans MT" charset="0"/>
              </a:rPr>
              <a:t>Photoshare</a:t>
            </a:r>
            <a:endParaRPr lang="en-US" sz="1200" dirty="0">
              <a:latin typeface="Gill Sans MT" charset="0"/>
              <a:ea typeface="Gill Sans MT" charset="0"/>
              <a:cs typeface="Gill Sans MT"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584253" y="224118"/>
            <a:ext cx="8001000" cy="914400"/>
          </a:xfrm>
          <a:prstGeom prst="rect">
            <a:avLst/>
          </a:prstGeom>
        </p:spPr>
        <p:txBody>
          <a:bodyPr lIns="91425" tIns="91425" rIns="91425" bIns="91425" anchor="t" anchorCtr="0">
            <a:noAutofit/>
          </a:bodyPr>
          <a:lstStyle/>
          <a:p>
            <a:pPr lvl="0" algn="ctr">
              <a:lnSpc>
                <a:spcPct val="100000"/>
              </a:lnSpc>
              <a:spcBef>
                <a:spcPts val="0"/>
              </a:spcBef>
              <a:buNone/>
            </a:pPr>
            <a:r>
              <a:rPr lang="en-US" sz="3600" dirty="0">
                <a:latin typeface="Gill Sans MT" charset="0"/>
                <a:ea typeface="Gill Sans MT" charset="0"/>
                <a:cs typeface="Gill Sans MT" charset="0"/>
              </a:rPr>
              <a:t>HOW to do KM? </a:t>
            </a:r>
            <a:br>
              <a:rPr lang="en-US" sz="3600" dirty="0">
                <a:latin typeface="Gill Sans MT" charset="0"/>
                <a:ea typeface="Gill Sans MT" charset="0"/>
                <a:cs typeface="Gill Sans MT" charset="0"/>
              </a:rPr>
            </a:br>
            <a:r>
              <a:rPr lang="en-US" sz="3600" dirty="0">
                <a:latin typeface="Gill Sans MT" charset="0"/>
                <a:ea typeface="Gill Sans MT" charset="0"/>
                <a:cs typeface="Gill Sans MT" charset="0"/>
              </a:rPr>
              <a:t>The KM Road Map: A Systematic Process</a:t>
            </a:r>
          </a:p>
        </p:txBody>
      </p:sp>
      <p:pic>
        <p:nvPicPr>
          <p:cNvPr id="2" name="Picture 1" descr="KM-Roadmap-steps.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677594" y="1676400"/>
            <a:ext cx="3814318" cy="4038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9267"/>
            <a:ext cx="7886700" cy="1325562"/>
          </a:xfrm>
        </p:spPr>
        <p:txBody>
          <a:bodyPr/>
          <a:lstStyle/>
          <a:p>
            <a:r>
              <a:rPr lang="en-US" dirty="0"/>
              <a:t>ICMM Project Overview</a:t>
            </a:r>
          </a:p>
        </p:txBody>
      </p:sp>
      <p:sp>
        <p:nvSpPr>
          <p:cNvPr id="3" name="Text Placeholder 2"/>
          <p:cNvSpPr>
            <a:spLocks noGrp="1"/>
          </p:cNvSpPr>
          <p:nvPr>
            <p:ph type="body" idx="1"/>
          </p:nvPr>
        </p:nvSpPr>
        <p:spPr>
          <a:xfrm>
            <a:off x="457200" y="1524000"/>
            <a:ext cx="7886700" cy="4207622"/>
          </a:xfrm>
        </p:spPr>
        <p:txBody>
          <a:bodyPr/>
          <a:lstStyle/>
          <a:p>
            <a:r>
              <a:rPr lang="en-US" dirty="0"/>
              <a:t> Implemented in 2 </a:t>
            </a:r>
          </a:p>
          <a:p>
            <a:pPr marL="177800" indent="0">
              <a:buNone/>
            </a:pPr>
            <a:r>
              <a:rPr lang="en-US" dirty="0"/>
              <a:t>provinces in Indonesia</a:t>
            </a:r>
          </a:p>
          <a:p>
            <a:r>
              <a:rPr lang="en-US" dirty="0"/>
              <a:t> October 2012–</a:t>
            </a:r>
          </a:p>
          <a:p>
            <a:pPr marL="177800" indent="0">
              <a:buNone/>
            </a:pPr>
            <a:r>
              <a:rPr lang="en-US" dirty="0"/>
              <a:t>November 2016</a:t>
            </a:r>
          </a:p>
          <a:p>
            <a:r>
              <a:rPr lang="en-US" dirty="0"/>
              <a:t> Determine effectiveness</a:t>
            </a:r>
          </a:p>
          <a:p>
            <a:pPr marL="177800" indent="0">
              <a:buNone/>
            </a:pPr>
            <a:r>
              <a:rPr lang="en-US" dirty="0"/>
              <a:t>of evidence-based advocacy</a:t>
            </a:r>
          </a:p>
          <a:p>
            <a:pPr marL="177800" indent="0">
              <a:buNone/>
            </a:pPr>
            <a:r>
              <a:rPr lang="en-US" dirty="0"/>
              <a:t>to improve access to and</a:t>
            </a:r>
          </a:p>
          <a:p>
            <a:pPr marL="177800" indent="0">
              <a:buNone/>
            </a:pPr>
            <a:r>
              <a:rPr lang="en-US" dirty="0"/>
              <a:t>use of LARCs and PMs</a:t>
            </a:r>
          </a:p>
        </p:txBody>
      </p:sp>
      <p:sp>
        <p:nvSpPr>
          <p:cNvPr id="4" name="Shape 47"/>
          <p:cNvSpPr txBox="1">
            <a:spLocks/>
          </p:cNvSpPr>
          <p:nvPr/>
        </p:nvSpPr>
        <p:spPr>
          <a:xfrm>
            <a:off x="4978958" y="1596934"/>
            <a:ext cx="3886200" cy="4234500"/>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Gill Sans MT" charset="0"/>
                <a:ea typeface="Gill Sans MT" charset="0"/>
                <a:cs typeface="Gill Sans MT"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nSpc>
                <a:spcPct val="115000"/>
              </a:lnSpc>
            </a:pPr>
            <a:r>
              <a:rPr lang="en-US" sz="900" dirty="0">
                <a:solidFill>
                  <a:srgbClr val="424C5D"/>
                </a:solidFill>
                <a:latin typeface="Trebuchet MS"/>
                <a:ea typeface="Trebuchet MS"/>
                <a:cs typeface="Trebuchet MS"/>
                <a:sym typeface="Trebuchet MS"/>
              </a:rPr>
              <a:t> </a:t>
            </a: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a:lnSpc>
                <a:spcPct val="115000"/>
              </a:lnSpc>
            </a:pPr>
            <a:endParaRPr lang="en-US" sz="900" dirty="0">
              <a:solidFill>
                <a:srgbClr val="424C5D"/>
              </a:solidFill>
              <a:latin typeface="Trebuchet MS"/>
              <a:ea typeface="Trebuchet MS"/>
              <a:cs typeface="Trebuchet MS"/>
              <a:sym typeface="Trebuchet MS"/>
            </a:endParaRPr>
          </a:p>
          <a:p>
            <a:pPr indent="-69850">
              <a:lnSpc>
                <a:spcPct val="115000"/>
              </a:lnSpc>
              <a:buClr>
                <a:schemeClr val="dk1"/>
              </a:buClr>
              <a:buSzPct val="122222"/>
              <a:buFont typeface="Arial"/>
              <a:buNone/>
            </a:pPr>
            <a:r>
              <a:rPr lang="en-US" sz="900" dirty="0">
                <a:solidFill>
                  <a:srgbClr val="424C5D"/>
                </a:solidFill>
                <a:latin typeface="Trebuchet MS"/>
                <a:ea typeface="Trebuchet MS"/>
                <a:cs typeface="Trebuchet MS"/>
                <a:sym typeface="Trebuchet MS"/>
              </a:rPr>
              <a:t>A member of the Bogor DWG explains her poster during the knowledge-sharing meeting. © 2014 Sarah Harlan, JHUCCP.</a:t>
            </a:r>
          </a:p>
          <a:p>
            <a:endParaRPr lang="en-US" dirty="0"/>
          </a:p>
        </p:txBody>
      </p:sp>
      <p:pic>
        <p:nvPicPr>
          <p:cNvPr id="5" name="Content Placeholder 10" descr="2014-10-21 21.43.56.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5328766" y="1690688"/>
            <a:ext cx="3186584" cy="3571129"/>
          </a:xfrm>
          <a:prstGeom prst="rect">
            <a:avLst/>
          </a:prstGeom>
          <a:noFill/>
          <a:ln>
            <a:noFill/>
          </a:ln>
        </p:spPr>
      </p:pic>
    </p:spTree>
    <p:extLst>
      <p:ext uri="{BB962C8B-B14F-4D97-AF65-F5344CB8AC3E}">
        <p14:creationId xmlns:p14="http://schemas.microsoft.com/office/powerpoint/2010/main" val="369592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571500" y="530352"/>
            <a:ext cx="8001000" cy="914401"/>
          </a:xfrm>
          <a:prstGeom prst="rect">
            <a:avLst/>
          </a:prstGeom>
        </p:spPr>
        <p:txBody>
          <a:bodyPr lIns="91425" tIns="91425" rIns="91425" bIns="91425" anchor="t" anchorCtr="0">
            <a:noAutofit/>
          </a:bodyPr>
          <a:lstStyle/>
          <a:p>
            <a:pPr lvl="0">
              <a:lnSpc>
                <a:spcPct val="100000"/>
              </a:lnSpc>
              <a:spcBef>
                <a:spcPts val="0"/>
              </a:spcBef>
              <a:buNone/>
            </a:pPr>
            <a:r>
              <a:rPr lang="en-US" sz="3600" dirty="0">
                <a:latin typeface="Gill Sans MT" charset="0"/>
                <a:ea typeface="Gill Sans MT" charset="0"/>
                <a:cs typeface="Gill Sans MT" charset="0"/>
              </a:rPr>
              <a:t>Step 1: ICMM Assesses Needs</a:t>
            </a:r>
          </a:p>
        </p:txBody>
      </p:sp>
      <p:sp>
        <p:nvSpPr>
          <p:cNvPr id="46" name="Shape 46"/>
          <p:cNvSpPr txBox="1">
            <a:spLocks noGrp="1"/>
          </p:cNvSpPr>
          <p:nvPr>
            <p:ph type="body" idx="1"/>
          </p:nvPr>
        </p:nvSpPr>
        <p:spPr>
          <a:xfrm>
            <a:off x="594360" y="1537448"/>
            <a:ext cx="7406640" cy="4234500"/>
          </a:xfrm>
          <a:prstGeom prst="rect">
            <a:avLst/>
          </a:prstGeom>
        </p:spPr>
        <p:txBody>
          <a:bodyPr lIns="91425" tIns="91425" rIns="91425" bIns="91425" anchor="t" anchorCtr="0">
            <a:noAutofit/>
          </a:bodyPr>
          <a:lstStyle/>
          <a:p>
            <a:pPr marL="457200" lvl="0" indent="-381000" rtl="0">
              <a:lnSpc>
                <a:spcPct val="115000"/>
              </a:lnSpc>
              <a:spcBef>
                <a:spcPts val="0"/>
              </a:spcBef>
              <a:spcAft>
                <a:spcPts val="400"/>
              </a:spcAft>
              <a:buClr>
                <a:srgbClr val="007EA5"/>
              </a:buClr>
              <a:buSzPct val="125000"/>
              <a:buFont typeface="Arial" charset="0"/>
              <a:buChar char="•"/>
            </a:pPr>
            <a:r>
              <a:rPr lang="en-US" sz="3200" dirty="0">
                <a:solidFill>
                  <a:srgbClr val="007EA5"/>
                </a:solidFill>
                <a:latin typeface="Gill Sans MT" charset="0"/>
                <a:ea typeface="Gill Sans MT" charset="0"/>
                <a:cs typeface="Gill Sans MT" charset="0"/>
                <a:sym typeface="Trebuchet MS"/>
              </a:rPr>
              <a:t>Needs assessment methods:</a:t>
            </a:r>
          </a:p>
          <a:p>
            <a:pPr marL="914400" lvl="1" indent="-381000">
              <a:lnSpc>
                <a:spcPct val="115000"/>
              </a:lnSpc>
              <a:spcBef>
                <a:spcPts val="0"/>
              </a:spcBef>
              <a:spcAft>
                <a:spcPts val="400"/>
              </a:spcAft>
              <a:buSzPct val="125000"/>
              <a:buFont typeface="Arial" charset="0"/>
              <a:buChar char="•"/>
            </a:pPr>
            <a:r>
              <a:rPr lang="en-US" sz="2800" dirty="0">
                <a:latin typeface="Gill Sans MT" charset="0"/>
                <a:ea typeface="Gill Sans MT" charset="0"/>
                <a:cs typeface="Gill Sans MT" charset="0"/>
                <a:sym typeface="Trebuchet MS"/>
              </a:rPr>
              <a:t>Project baseline assessment</a:t>
            </a:r>
          </a:p>
          <a:p>
            <a:pPr marL="914400" lvl="1" indent="-381000">
              <a:lnSpc>
                <a:spcPct val="115000"/>
              </a:lnSpc>
              <a:spcBef>
                <a:spcPts val="0"/>
              </a:spcBef>
              <a:spcAft>
                <a:spcPts val="400"/>
              </a:spcAft>
              <a:buSzPct val="125000"/>
              <a:buFont typeface="Arial" charset="0"/>
              <a:buChar char="•"/>
            </a:pPr>
            <a:r>
              <a:rPr lang="en-US" sz="2800" dirty="0">
                <a:solidFill>
                  <a:srgbClr val="007EA5"/>
                </a:solidFill>
                <a:latin typeface="Gill Sans MT" charset="0"/>
                <a:ea typeface="Gill Sans MT" charset="0"/>
                <a:cs typeface="Gill Sans MT" charset="0"/>
                <a:sym typeface="Trebuchet MS"/>
              </a:rPr>
              <a:t>Consultations with key stakeholders</a:t>
            </a:r>
          </a:p>
          <a:p>
            <a:pPr marL="914400" lvl="1" indent="-381000">
              <a:lnSpc>
                <a:spcPct val="115000"/>
              </a:lnSpc>
              <a:spcBef>
                <a:spcPts val="0"/>
              </a:spcBef>
              <a:spcAft>
                <a:spcPts val="400"/>
              </a:spcAft>
              <a:buSzPct val="125000"/>
              <a:buFont typeface="Arial" charset="0"/>
              <a:buChar char="•"/>
            </a:pPr>
            <a:r>
              <a:rPr lang="en-US" sz="2800" dirty="0">
                <a:latin typeface="Gill Sans MT" charset="0"/>
                <a:ea typeface="Gill Sans MT" charset="0"/>
                <a:cs typeface="Gill Sans MT" charset="0"/>
                <a:sym typeface="Trebuchet MS"/>
              </a:rPr>
              <a:t>Desk review</a:t>
            </a:r>
            <a:endParaRPr lang="en-US" sz="2800" dirty="0">
              <a:solidFill>
                <a:srgbClr val="007EA5"/>
              </a:solidFill>
              <a:latin typeface="Gill Sans MT" charset="0"/>
              <a:ea typeface="Gill Sans MT" charset="0"/>
              <a:cs typeface="Gill Sans MT" charset="0"/>
              <a:sym typeface="Trebuchet MS"/>
            </a:endParaRPr>
          </a:p>
          <a:p>
            <a:pPr lvl="0">
              <a:spcBef>
                <a:spcPts val="0"/>
              </a:spcBef>
              <a:buNone/>
            </a:pPr>
            <a:endParaRPr sz="2400" dirty="0">
              <a:latin typeface="Gill Sans MT" charset="0"/>
              <a:ea typeface="Gill Sans MT" charset="0"/>
              <a:cs typeface="Gill Sans MT"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571500" y="533400"/>
            <a:ext cx="8001000" cy="914400"/>
          </a:xfrm>
          <a:prstGeom prst="rect">
            <a:avLst/>
          </a:prstGeom>
        </p:spPr>
        <p:txBody>
          <a:bodyPr lIns="91425" tIns="91425" rIns="91425" bIns="91425" anchor="t" anchorCtr="0">
            <a:noAutofit/>
          </a:bodyPr>
          <a:lstStyle/>
          <a:p>
            <a:pPr lvl="0">
              <a:lnSpc>
                <a:spcPct val="100000"/>
              </a:lnSpc>
              <a:spcBef>
                <a:spcPts val="0"/>
              </a:spcBef>
              <a:buNone/>
            </a:pPr>
            <a:r>
              <a:rPr lang="en-US" sz="3600" dirty="0">
                <a:latin typeface="Gill Sans MT" charset="0"/>
                <a:ea typeface="Gill Sans MT" charset="0"/>
                <a:cs typeface="Gill Sans MT" charset="0"/>
              </a:rPr>
              <a:t>Step 1. ICMM Needs Assessment Findings</a:t>
            </a:r>
          </a:p>
        </p:txBody>
      </p:sp>
      <p:sp>
        <p:nvSpPr>
          <p:cNvPr id="53" name="Shape 53"/>
          <p:cNvSpPr txBox="1">
            <a:spLocks noGrp="1"/>
          </p:cNvSpPr>
          <p:nvPr>
            <p:ph type="body" idx="1"/>
          </p:nvPr>
        </p:nvSpPr>
        <p:spPr>
          <a:xfrm>
            <a:off x="594360" y="1536192"/>
            <a:ext cx="3977640" cy="4483608"/>
          </a:xfrm>
          <a:prstGeom prst="rect">
            <a:avLst/>
          </a:prstGeom>
        </p:spPr>
        <p:txBody>
          <a:bodyPr lIns="91425" tIns="91425" rIns="91425" bIns="91425" anchor="t" anchorCtr="0">
            <a:noAutofit/>
          </a:bodyPr>
          <a:lstStyle/>
          <a:p>
            <a:pPr marL="530352" indent="-457200">
              <a:lnSpc>
                <a:spcPct val="115000"/>
              </a:lnSpc>
              <a:spcBef>
                <a:spcPts val="0"/>
              </a:spcBef>
              <a:spcAft>
                <a:spcPts val="400"/>
              </a:spcAft>
            </a:pPr>
            <a:r>
              <a:rPr lang="en-US" sz="2400" b="1" dirty="0">
                <a:solidFill>
                  <a:srgbClr val="007EA5"/>
                </a:solidFill>
                <a:latin typeface="Gill Sans MT" charset="0"/>
                <a:ea typeface="Gill Sans MT" charset="0"/>
                <a:cs typeface="Gill Sans MT" charset="0"/>
              </a:rPr>
              <a:t>Barriers to KM: </a:t>
            </a:r>
            <a:r>
              <a:rPr lang="en-US" sz="2400" dirty="0">
                <a:solidFill>
                  <a:srgbClr val="007EA5"/>
                </a:solidFill>
                <a:latin typeface="Gill Sans MT" charset="0"/>
                <a:ea typeface="Gill Sans MT" charset="0"/>
                <a:cs typeface="Gill Sans MT" charset="0"/>
              </a:rPr>
              <a:t>Lack of formal system for information sharing, limited Internet connectivity and resources</a:t>
            </a:r>
          </a:p>
          <a:p>
            <a:pPr marL="530352" indent="-457200">
              <a:lnSpc>
                <a:spcPct val="115000"/>
              </a:lnSpc>
              <a:spcBef>
                <a:spcPts val="0"/>
              </a:spcBef>
              <a:spcAft>
                <a:spcPts val="400"/>
              </a:spcAft>
            </a:pPr>
            <a:r>
              <a:rPr lang="en-US" sz="2400" b="1" dirty="0">
                <a:solidFill>
                  <a:srgbClr val="007EA5"/>
                </a:solidFill>
                <a:latin typeface="Gill Sans MT" charset="0"/>
                <a:ea typeface="Gill Sans MT" charset="0"/>
                <a:cs typeface="Gill Sans MT" charset="0"/>
              </a:rPr>
              <a:t>Facilitators factors: </a:t>
            </a:r>
            <a:r>
              <a:rPr lang="en-US" sz="2400" dirty="0">
                <a:solidFill>
                  <a:srgbClr val="007EA5"/>
                </a:solidFill>
                <a:latin typeface="Gill Sans MT" charset="0"/>
                <a:ea typeface="Gill Sans MT" charset="0"/>
                <a:cs typeface="Gill Sans MT" charset="0"/>
              </a:rPr>
              <a:t>Informal networks within each district facilitated information sharing</a:t>
            </a:r>
          </a:p>
        </p:txBody>
      </p:sp>
      <p:sp>
        <p:nvSpPr>
          <p:cNvPr id="54" name="Shape 54"/>
          <p:cNvSpPr txBox="1">
            <a:spLocks noGrp="1"/>
          </p:cNvSpPr>
          <p:nvPr>
            <p:ph type="body" idx="2"/>
          </p:nvPr>
        </p:nvSpPr>
        <p:spPr>
          <a:xfrm>
            <a:off x="4629150" y="1536192"/>
            <a:ext cx="3886200" cy="4234500"/>
          </a:xfrm>
          <a:prstGeom prst="rect">
            <a:avLst/>
          </a:prstGeom>
        </p:spPr>
        <p:txBody>
          <a:bodyPr lIns="91425" tIns="91425" rIns="91425" bIns="91425" anchor="t" anchorCtr="0">
            <a:noAutofit/>
          </a:bodyPr>
          <a:lstStyle/>
          <a:p>
            <a:pPr marL="457200" lvl="0" indent="-384048" rtl="0">
              <a:lnSpc>
                <a:spcPct val="115000"/>
              </a:lnSpc>
              <a:spcBef>
                <a:spcPts val="0"/>
              </a:spcBef>
              <a:spcAft>
                <a:spcPts val="400"/>
              </a:spcAft>
              <a:buClr>
                <a:srgbClr val="007EA5"/>
              </a:buClr>
              <a:buSzPct val="125000"/>
              <a:buFont typeface="Arial" charset="0"/>
              <a:buChar char="•"/>
            </a:pPr>
            <a:r>
              <a:rPr lang="en-US" sz="2400" b="1" dirty="0">
                <a:solidFill>
                  <a:srgbClr val="007EA5"/>
                </a:solidFill>
                <a:latin typeface="Gill Sans MT" charset="0"/>
                <a:ea typeface="Gill Sans MT" charset="0"/>
                <a:cs typeface="Gill Sans MT" charset="0"/>
                <a:sym typeface="Trebuchet MS"/>
              </a:rPr>
              <a:t>KM channels:</a:t>
            </a:r>
          </a:p>
          <a:p>
            <a:pPr marL="914400" lvl="1" indent="-384048" rtl="0">
              <a:lnSpc>
                <a:spcPct val="115000"/>
              </a:lnSpc>
              <a:spcBef>
                <a:spcPts val="0"/>
              </a:spcBef>
              <a:spcAft>
                <a:spcPts val="400"/>
              </a:spcAft>
              <a:buClr>
                <a:srgbClr val="007EA5"/>
              </a:buClr>
              <a:buSzPct val="100000"/>
              <a:buFont typeface="Courier New" charset="0"/>
              <a:buChar char="o"/>
            </a:pPr>
            <a:r>
              <a:rPr lang="en-US" sz="2200" dirty="0">
                <a:solidFill>
                  <a:srgbClr val="007EA5"/>
                </a:solidFill>
                <a:latin typeface="Gill Sans MT" charset="0"/>
                <a:ea typeface="Gill Sans MT" charset="0"/>
                <a:cs typeface="Gill Sans MT" charset="0"/>
                <a:sym typeface="Trebuchet MS"/>
              </a:rPr>
              <a:t>Regional stakeholder meetings</a:t>
            </a:r>
          </a:p>
          <a:p>
            <a:pPr marL="914400" lvl="1" indent="-384048" rtl="0">
              <a:lnSpc>
                <a:spcPct val="115000"/>
              </a:lnSpc>
              <a:spcBef>
                <a:spcPts val="0"/>
              </a:spcBef>
              <a:spcAft>
                <a:spcPts val="400"/>
              </a:spcAft>
              <a:buClr>
                <a:srgbClr val="007EA5"/>
              </a:buClr>
              <a:buSzPct val="100000"/>
              <a:buFont typeface="Courier New" charset="0"/>
              <a:buChar char="o"/>
            </a:pPr>
            <a:r>
              <a:rPr lang="en-US" sz="2200" dirty="0">
                <a:solidFill>
                  <a:srgbClr val="007EA5"/>
                </a:solidFill>
                <a:latin typeface="Gill Sans MT" charset="0"/>
                <a:ea typeface="Gill Sans MT" charset="0"/>
                <a:cs typeface="Gill Sans MT" charset="0"/>
                <a:sym typeface="Trebuchet MS"/>
              </a:rPr>
              <a:t>Newsletters</a:t>
            </a:r>
          </a:p>
          <a:p>
            <a:pPr marL="914400" lvl="1" indent="-384048" rtl="0">
              <a:lnSpc>
                <a:spcPct val="115000"/>
              </a:lnSpc>
              <a:spcBef>
                <a:spcPts val="0"/>
              </a:spcBef>
              <a:spcAft>
                <a:spcPts val="400"/>
              </a:spcAft>
              <a:buClr>
                <a:srgbClr val="007EA5"/>
              </a:buClr>
              <a:buSzPct val="100000"/>
              <a:buFont typeface="Courier New" charset="0"/>
              <a:buChar char="o"/>
            </a:pPr>
            <a:r>
              <a:rPr lang="en-US" sz="2200" dirty="0">
                <a:solidFill>
                  <a:srgbClr val="007EA5"/>
                </a:solidFill>
                <a:latin typeface="Gill Sans MT" charset="0"/>
                <a:ea typeface="Gill Sans MT" charset="0"/>
                <a:cs typeface="Gill Sans MT" charset="0"/>
                <a:sym typeface="Trebuchet MS"/>
              </a:rPr>
              <a:t>Online communities of practice</a:t>
            </a:r>
          </a:p>
          <a:p>
            <a:pPr marL="914400" lvl="1" indent="-384048" rtl="0">
              <a:lnSpc>
                <a:spcPct val="115000"/>
              </a:lnSpc>
              <a:spcBef>
                <a:spcPts val="0"/>
              </a:spcBef>
              <a:spcAft>
                <a:spcPts val="400"/>
              </a:spcAft>
              <a:buClr>
                <a:srgbClr val="007EA5"/>
              </a:buClr>
              <a:buSzPct val="100000"/>
              <a:buFont typeface="Courier New" charset="0"/>
              <a:buChar char="o"/>
            </a:pPr>
            <a:r>
              <a:rPr lang="en-US" sz="2200" dirty="0">
                <a:solidFill>
                  <a:srgbClr val="007EA5"/>
                </a:solidFill>
                <a:latin typeface="Gill Sans MT" charset="0"/>
                <a:ea typeface="Gill Sans MT" charset="0"/>
                <a:cs typeface="Gill Sans MT" charset="0"/>
                <a:sym typeface="Trebuchet MS"/>
              </a:rPr>
              <a:t>Partner websites</a:t>
            </a:r>
          </a:p>
          <a:p>
            <a:pPr lvl="0">
              <a:spcBef>
                <a:spcPts val="0"/>
              </a:spcBef>
              <a:buNone/>
            </a:pPr>
            <a:endParaRPr dirty="0">
              <a:latin typeface="Gill Sans MT" charset="0"/>
              <a:ea typeface="Gill Sans MT" charset="0"/>
              <a:cs typeface="Gill Sans MT"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ts val="0"/>
              </a:spcBef>
              <a:buClr>
                <a:schemeClr val="dk1"/>
              </a:buClr>
              <a:buSzPct val="25000"/>
              <a:buFont typeface="Arial"/>
              <a:buNone/>
            </a:pPr>
            <a:r>
              <a:rPr lang="en-US" sz="3600" dirty="0">
                <a:solidFill>
                  <a:srgbClr val="007EA5"/>
                </a:solidFill>
                <a:latin typeface="Gill Sans MT" charset="0"/>
                <a:ea typeface="Gill Sans MT" charset="0"/>
                <a:cs typeface="Gill Sans MT" charset="0"/>
              </a:rPr>
              <a:t>Step 1. ICMM Needs Assessment Overall Findings</a:t>
            </a:r>
          </a:p>
          <a:p>
            <a:pPr lvl="0">
              <a:spcBef>
                <a:spcPts val="0"/>
              </a:spcBef>
              <a:buNone/>
            </a:pPr>
            <a:endParaRPr dirty="0"/>
          </a:p>
        </p:txBody>
      </p:sp>
      <p:sp>
        <p:nvSpPr>
          <p:cNvPr id="60" name="Shape 60"/>
          <p:cNvSpPr txBox="1">
            <a:spLocks noGrp="1"/>
          </p:cNvSpPr>
          <p:nvPr>
            <p:ph type="body" idx="1"/>
          </p:nvPr>
        </p:nvSpPr>
        <p:spPr>
          <a:xfrm>
            <a:off x="576072" y="1905000"/>
            <a:ext cx="3976625" cy="3200400"/>
          </a:xfrm>
          <a:prstGeom prst="rect">
            <a:avLst/>
          </a:prstGeom>
        </p:spPr>
        <p:txBody>
          <a:bodyPr lIns="91425" tIns="91425" rIns="91425" bIns="91425" anchor="t" anchorCtr="0">
            <a:noAutofit/>
          </a:bodyPr>
          <a:lstStyle/>
          <a:p>
            <a:pPr marL="457200" lvl="0" indent="-361950" rtl="0">
              <a:lnSpc>
                <a:spcPct val="115000"/>
              </a:lnSpc>
              <a:spcBef>
                <a:spcPts val="0"/>
              </a:spcBef>
              <a:buClr>
                <a:srgbClr val="007EA5"/>
              </a:buClr>
              <a:buSzPct val="125000"/>
              <a:buFont typeface="Arial" charset="0"/>
              <a:buChar char="•"/>
            </a:pPr>
            <a:r>
              <a:rPr lang="en-US" sz="2200" dirty="0">
                <a:solidFill>
                  <a:srgbClr val="007EA5"/>
                </a:solidFill>
                <a:latin typeface="Gill Sans MT" charset="0"/>
                <a:ea typeface="Gill Sans MT" charset="0"/>
                <a:cs typeface="Gill Sans MT" charset="0"/>
                <a:sym typeface="Trebuchet MS"/>
              </a:rPr>
              <a:t>Need to hold basic workshops and seminars on key family planning topics</a:t>
            </a:r>
          </a:p>
          <a:p>
            <a:pPr marL="457200" lvl="0" indent="-361950" rtl="0">
              <a:lnSpc>
                <a:spcPct val="115000"/>
              </a:lnSpc>
              <a:spcBef>
                <a:spcPts val="0"/>
              </a:spcBef>
              <a:buClr>
                <a:srgbClr val="007EA5"/>
              </a:buClr>
              <a:buSzPct val="125000"/>
              <a:buFont typeface="Arial" charset="0"/>
              <a:buChar char="•"/>
            </a:pPr>
            <a:r>
              <a:rPr lang="en-US" sz="2200" dirty="0">
                <a:sym typeface="Trebuchet MS"/>
              </a:rPr>
              <a:t>Need to revitalize district- and community-level networks for information sharing</a:t>
            </a:r>
            <a:r>
              <a:rPr lang="en-US" sz="2200" dirty="0">
                <a:solidFill>
                  <a:srgbClr val="007EA5"/>
                </a:solidFill>
                <a:latin typeface="Gill Sans MT" charset="0"/>
                <a:ea typeface="Gill Sans MT" charset="0"/>
                <a:cs typeface="Gill Sans MT" charset="0"/>
                <a:sym typeface="Trebuchet MS"/>
              </a:rPr>
              <a:t> </a:t>
            </a:r>
          </a:p>
          <a:p>
            <a:pPr lvl="0">
              <a:spcBef>
                <a:spcPts val="0"/>
              </a:spcBef>
              <a:buNone/>
            </a:pPr>
            <a:endParaRPr dirty="0">
              <a:latin typeface="Gill Sans MT" charset="0"/>
              <a:ea typeface="Gill Sans MT" charset="0"/>
              <a:cs typeface="Gill Sans MT" charset="0"/>
            </a:endParaRPr>
          </a:p>
        </p:txBody>
      </p:sp>
      <p:pic>
        <p:nvPicPr>
          <p:cNvPr id="5" name="Picture 1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19782" y="1708421"/>
            <a:ext cx="4297218" cy="28635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7442362" y="4859179"/>
            <a:ext cx="3403275" cy="246221"/>
          </a:xfrm>
          <a:prstGeom prst="rect">
            <a:avLst/>
          </a:prstGeom>
          <a:noFill/>
        </p:spPr>
        <p:txBody>
          <a:bodyPr wrap="square" rtlCol="0">
            <a:spAutoFit/>
          </a:bodyPr>
          <a:lstStyle/>
          <a:p>
            <a:r>
              <a:rPr lang="en-US" sz="1000" dirty="0">
                <a:latin typeface="Gill Sans MT" charset="0"/>
                <a:ea typeface="Gill Sans MT" charset="0"/>
                <a:cs typeface="Gill Sans MT" charset="0"/>
              </a:rPr>
              <a:t>Photo Credit: K4Health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01706" y="285696"/>
            <a:ext cx="8763000" cy="914400"/>
          </a:xfrm>
          <a:prstGeom prst="rect">
            <a:avLst/>
          </a:prstGeom>
        </p:spPr>
        <p:txBody>
          <a:bodyPr lIns="91440" tIns="91425" rIns="91425" bIns="91425" anchor="t" anchorCtr="0">
            <a:noAutofit/>
          </a:bodyPr>
          <a:lstStyle/>
          <a:p>
            <a:pPr lvl="0" rtl="0">
              <a:lnSpc>
                <a:spcPct val="100000"/>
              </a:lnSpc>
              <a:spcBef>
                <a:spcPts val="0"/>
              </a:spcBef>
              <a:buClr>
                <a:schemeClr val="dk1"/>
              </a:buClr>
              <a:buSzPct val="25000"/>
              <a:buFont typeface="Arial"/>
              <a:buNone/>
            </a:pPr>
            <a:r>
              <a:rPr lang="en-US" sz="3600" dirty="0">
                <a:solidFill>
                  <a:srgbClr val="007EA5"/>
                </a:solidFill>
                <a:latin typeface="Gill Sans MT" charset="0"/>
                <a:ea typeface="Gill Sans MT" charset="0"/>
                <a:cs typeface="Gill Sans MT" charset="0"/>
              </a:rPr>
              <a:t>Step 2</a:t>
            </a:r>
            <a:r>
              <a:rPr lang="en-US" sz="3600">
                <a:solidFill>
                  <a:srgbClr val="007EA5"/>
                </a:solidFill>
                <a:latin typeface="Gill Sans MT" charset="0"/>
                <a:ea typeface="Gill Sans MT" charset="0"/>
                <a:cs typeface="Gill Sans MT" charset="0"/>
              </a:rPr>
              <a:t>: Key Components of ICMM’s Strategy </a:t>
            </a:r>
            <a:endParaRPr lang="en-US" sz="3600" dirty="0">
              <a:solidFill>
                <a:srgbClr val="007EA5"/>
              </a:solidFill>
              <a:latin typeface="Gill Sans MT" charset="0"/>
              <a:ea typeface="Gill Sans MT" charset="0"/>
              <a:cs typeface="Gill Sans MT" charset="0"/>
            </a:endParaRPr>
          </a:p>
          <a:p>
            <a:pPr lvl="0">
              <a:spcBef>
                <a:spcPts val="0"/>
              </a:spcBef>
              <a:buNone/>
            </a:pPr>
            <a:endParaRPr dirty="0"/>
          </a:p>
        </p:txBody>
      </p:sp>
      <p:sp>
        <p:nvSpPr>
          <p:cNvPr id="67" name="Shape 67"/>
          <p:cNvSpPr txBox="1">
            <a:spLocks noGrp="1"/>
          </p:cNvSpPr>
          <p:nvPr>
            <p:ph type="body" idx="1"/>
          </p:nvPr>
        </p:nvSpPr>
        <p:spPr>
          <a:xfrm>
            <a:off x="0" y="1092052"/>
            <a:ext cx="5349323" cy="4740058"/>
          </a:xfrm>
          <a:prstGeom prst="rect">
            <a:avLst/>
          </a:prstGeom>
        </p:spPr>
        <p:txBody>
          <a:bodyPr lIns="91425" tIns="91425" rIns="91425" bIns="91425" anchor="t" anchorCtr="0">
            <a:noAutofit/>
          </a:bodyPr>
          <a:lstStyle/>
          <a:p>
            <a:pPr marL="457200" lvl="0" indent="-384048" rtl="0">
              <a:lnSpc>
                <a:spcPct val="115000"/>
              </a:lnSpc>
              <a:spcBef>
                <a:spcPts val="0"/>
              </a:spcBef>
              <a:spcAft>
                <a:spcPts val="400"/>
              </a:spcAft>
              <a:buClr>
                <a:srgbClr val="007EA5"/>
              </a:buClr>
              <a:buSzPct val="125000"/>
              <a:buFont typeface="Arial" charset="0"/>
              <a:buChar char="•"/>
            </a:pPr>
            <a:r>
              <a:rPr lang="en-US" sz="2200" b="1">
                <a:solidFill>
                  <a:srgbClr val="007EA5"/>
                </a:solidFill>
                <a:latin typeface="Gill Sans MT" charset="0"/>
                <a:ea typeface="Gill Sans MT" charset="0"/>
                <a:cs typeface="Gill Sans MT" charset="0"/>
              </a:rPr>
              <a:t>KM objectives:</a:t>
            </a:r>
            <a:r>
              <a:rPr lang="en-US" sz="2200">
                <a:solidFill>
                  <a:srgbClr val="007EA5"/>
                </a:solidFill>
                <a:latin typeface="Gill Sans MT" charset="0"/>
                <a:ea typeface="Gill Sans MT" charset="0"/>
                <a:cs typeface="Gill Sans MT" charset="0"/>
              </a:rPr>
              <a:t> Revitalize working groups; Convene research dissemination meetings; Conduct Net-Mapping</a:t>
            </a:r>
          </a:p>
          <a:p>
            <a:pPr marL="457200" lvl="0" indent="-384048" rtl="0">
              <a:lnSpc>
                <a:spcPct val="115000"/>
              </a:lnSpc>
              <a:spcBef>
                <a:spcPts val="0"/>
              </a:spcBef>
              <a:spcAft>
                <a:spcPts val="400"/>
              </a:spcAft>
              <a:buClr>
                <a:srgbClr val="007EA5"/>
              </a:buClr>
              <a:buSzPct val="125000"/>
              <a:buFont typeface="Arial" charset="0"/>
              <a:buChar char="•"/>
            </a:pPr>
            <a:r>
              <a:rPr lang="en-US" sz="2200" b="1"/>
              <a:t>Audiences: </a:t>
            </a:r>
            <a:r>
              <a:rPr lang="en-US" sz="2200"/>
              <a:t>Government authorities</a:t>
            </a:r>
          </a:p>
          <a:p>
            <a:pPr marL="457200" lvl="0" indent="-384048" rtl="0">
              <a:lnSpc>
                <a:spcPct val="115000"/>
              </a:lnSpc>
              <a:spcBef>
                <a:spcPts val="0"/>
              </a:spcBef>
              <a:spcAft>
                <a:spcPts val="400"/>
              </a:spcAft>
              <a:buClr>
                <a:srgbClr val="007EA5"/>
              </a:buClr>
              <a:buSzPct val="125000"/>
              <a:buFont typeface="Arial" charset="0"/>
              <a:buChar char="•"/>
            </a:pPr>
            <a:r>
              <a:rPr lang="en-US" sz="2200" b="1">
                <a:solidFill>
                  <a:srgbClr val="007EA5"/>
                </a:solidFill>
                <a:latin typeface="Gill Sans MT" charset="0"/>
                <a:ea typeface="Gill Sans MT" charset="0"/>
                <a:cs typeface="Gill Sans MT" charset="0"/>
              </a:rPr>
              <a:t>Theoretical framework: </a:t>
            </a:r>
            <a:r>
              <a:rPr lang="en-US" sz="2200">
                <a:solidFill>
                  <a:srgbClr val="007EA5"/>
                </a:solidFill>
                <a:latin typeface="Gill Sans MT" charset="0"/>
                <a:ea typeface="Gill Sans MT" charset="0"/>
                <a:cs typeface="Gill Sans MT" charset="0"/>
              </a:rPr>
              <a:t>Diffusion of innovations</a:t>
            </a:r>
          </a:p>
          <a:p>
            <a:pPr marL="457200" lvl="0" indent="-384048" rtl="0">
              <a:lnSpc>
                <a:spcPct val="115000"/>
              </a:lnSpc>
              <a:spcBef>
                <a:spcPts val="0"/>
              </a:spcBef>
              <a:spcAft>
                <a:spcPts val="400"/>
              </a:spcAft>
              <a:buClr>
                <a:srgbClr val="007EA5"/>
              </a:buClr>
              <a:buSzPct val="125000"/>
              <a:buFont typeface="Arial" charset="0"/>
              <a:buChar char="•"/>
            </a:pPr>
            <a:r>
              <a:rPr lang="en-US" sz="2200" b="1"/>
              <a:t>KM tools and techniques: </a:t>
            </a:r>
            <a:r>
              <a:rPr lang="en-US" sz="2200"/>
              <a:t>Net-Mapping, district working group meetings, fact sheets/research briefs, email listservs</a:t>
            </a:r>
          </a:p>
          <a:p>
            <a:pPr marL="457200" lvl="0" indent="-384048" rtl="0">
              <a:lnSpc>
                <a:spcPct val="115000"/>
              </a:lnSpc>
              <a:spcBef>
                <a:spcPts val="0"/>
              </a:spcBef>
              <a:spcAft>
                <a:spcPts val="400"/>
              </a:spcAft>
              <a:buClr>
                <a:srgbClr val="007EA5"/>
              </a:buClr>
              <a:buSzPct val="125000"/>
              <a:buFont typeface="Arial" charset="0"/>
              <a:buChar char="•"/>
            </a:pPr>
            <a:r>
              <a:rPr lang="en-US" sz="2200" b="1">
                <a:solidFill>
                  <a:srgbClr val="007EA5"/>
                </a:solidFill>
                <a:latin typeface="Gill Sans MT" charset="0"/>
                <a:ea typeface="Gill Sans MT" charset="0"/>
                <a:cs typeface="Gill Sans MT" charset="0"/>
              </a:rPr>
              <a:t>Budget:</a:t>
            </a:r>
            <a:r>
              <a:rPr lang="en-US" sz="2200">
                <a:solidFill>
                  <a:srgbClr val="007EA5"/>
                </a:solidFill>
                <a:latin typeface="Gill Sans MT" charset="0"/>
                <a:ea typeface="Gill Sans MT" charset="0"/>
                <a:cs typeface="Gill Sans MT" charset="0"/>
              </a:rPr>
              <a:t> ~10% dedicated to KM</a:t>
            </a:r>
            <a:endParaRPr lang="en-US" sz="2200" dirty="0">
              <a:solidFill>
                <a:srgbClr val="007EA5"/>
              </a:solidFill>
              <a:latin typeface="Gill Sans MT" charset="0"/>
              <a:ea typeface="Gill Sans MT" charset="0"/>
              <a:cs typeface="Gill Sans MT" charset="0"/>
            </a:endParaRPr>
          </a:p>
        </p:txBody>
      </p:sp>
      <p:pic>
        <p:nvPicPr>
          <p:cNvPr id="7" name="Content Placeholder 9" descr="2014-10-23 03.58.09.jpg"/>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5759068" y="1439971"/>
            <a:ext cx="3196673" cy="3582436"/>
          </a:xfrm>
        </p:spPr>
      </p:pic>
      <p:sp>
        <p:nvSpPr>
          <p:cNvPr id="9" name="TextBox 8"/>
          <p:cNvSpPr txBox="1"/>
          <p:nvPr/>
        </p:nvSpPr>
        <p:spPr>
          <a:xfrm>
            <a:off x="6705600" y="5257800"/>
            <a:ext cx="2362200" cy="276999"/>
          </a:xfrm>
          <a:prstGeom prst="rect">
            <a:avLst/>
          </a:prstGeom>
          <a:noFill/>
        </p:spPr>
        <p:txBody>
          <a:bodyPr wrap="square" rtlCol="0">
            <a:spAutoFit/>
          </a:bodyPr>
          <a:lstStyle/>
          <a:p>
            <a:r>
              <a:rPr lang="en-US" sz="1200" dirty="0">
                <a:latin typeface="Gill Sans MT" charset="0"/>
                <a:ea typeface="Gill Sans MT" charset="0"/>
                <a:cs typeface="Gill Sans MT" charset="0"/>
              </a:rPr>
              <a:t>Photo Credit: K4Health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57208" y="422974"/>
            <a:ext cx="9448800" cy="914400"/>
          </a:xfrm>
          <a:prstGeom prst="rect">
            <a:avLst/>
          </a:prstGeom>
        </p:spPr>
        <p:txBody>
          <a:bodyPr lIns="91440" tIns="91425" rIns="91425" bIns="91425" anchor="t" anchorCtr="0">
            <a:noAutofit/>
          </a:bodyPr>
          <a:lstStyle/>
          <a:p>
            <a:pPr lvl="0">
              <a:lnSpc>
                <a:spcPct val="100000"/>
              </a:lnSpc>
              <a:spcBef>
                <a:spcPts val="0"/>
              </a:spcBef>
              <a:buNone/>
            </a:pPr>
            <a:r>
              <a:rPr lang="en-US" sz="3400" dirty="0">
                <a:latin typeface="Gill Sans MT" charset="0"/>
                <a:ea typeface="Gill Sans MT" charset="0"/>
                <a:cs typeface="Gill Sans MT" charset="0"/>
              </a:rPr>
              <a:t>Step 3</a:t>
            </a:r>
            <a:r>
              <a:rPr lang="en-US" sz="3400">
                <a:latin typeface="Gill Sans MT" charset="0"/>
                <a:ea typeface="Gill Sans MT" charset="0"/>
                <a:cs typeface="Gill Sans MT" charset="0"/>
              </a:rPr>
              <a:t>: ICMM Creates KM Tools and Techniques</a:t>
            </a:r>
            <a:endParaRPr lang="en-US" sz="3400" dirty="0">
              <a:latin typeface="Gill Sans MT" charset="0"/>
              <a:ea typeface="Gill Sans MT" charset="0"/>
              <a:cs typeface="Gill Sans MT" charset="0"/>
            </a:endParaRPr>
          </a:p>
        </p:txBody>
      </p:sp>
      <p:sp>
        <p:nvSpPr>
          <p:cNvPr id="81" name="Shape 81"/>
          <p:cNvSpPr txBox="1">
            <a:spLocks noGrp="1"/>
          </p:cNvSpPr>
          <p:nvPr>
            <p:ph type="body" idx="1"/>
          </p:nvPr>
        </p:nvSpPr>
        <p:spPr>
          <a:xfrm>
            <a:off x="594360" y="1508759"/>
            <a:ext cx="3886200" cy="4551365"/>
          </a:xfrm>
          <a:prstGeom prst="rect">
            <a:avLst/>
          </a:prstGeom>
        </p:spPr>
        <p:txBody>
          <a:bodyPr lIns="91425" tIns="91425" rIns="91425" bIns="91425" anchor="t" anchorCtr="0">
            <a:noAutofit/>
          </a:bodyPr>
          <a:lstStyle/>
          <a:p>
            <a:pPr marL="457200" indent="-384048">
              <a:lnSpc>
                <a:spcPct val="114000"/>
              </a:lnSpc>
              <a:spcAft>
                <a:spcPts val="400"/>
              </a:spcAft>
              <a:buSzPct val="125000"/>
              <a:buFont typeface="Arial" panose="020B0604020202020204" pitchFamily="34" charset="0"/>
              <a:buChar char="•"/>
            </a:pPr>
            <a:r>
              <a:rPr lang="en-US" sz="2400"/>
              <a:t>Fact sheets/briefs</a:t>
            </a:r>
          </a:p>
          <a:p>
            <a:pPr marL="457200" indent="-384048">
              <a:lnSpc>
                <a:spcPct val="114000"/>
              </a:lnSpc>
              <a:spcAft>
                <a:spcPts val="400"/>
              </a:spcAft>
              <a:buSzPct val="125000"/>
              <a:buFont typeface="Arial" panose="020B0604020202020204" pitchFamily="34" charset="0"/>
              <a:buChar char="•"/>
            </a:pPr>
            <a:r>
              <a:rPr lang="en-US" sz="2400"/>
              <a:t>Case studies</a:t>
            </a:r>
          </a:p>
          <a:p>
            <a:pPr marL="457200" indent="-384048">
              <a:lnSpc>
                <a:spcPct val="114000"/>
              </a:lnSpc>
              <a:spcAft>
                <a:spcPts val="400"/>
              </a:spcAft>
              <a:buSzPct val="125000"/>
              <a:buFont typeface="Arial" panose="020B0604020202020204" pitchFamily="34" charset="0"/>
              <a:buChar char="•"/>
            </a:pPr>
            <a:r>
              <a:rPr lang="en-US" sz="2400"/>
              <a:t>Workshops</a:t>
            </a:r>
          </a:p>
          <a:p>
            <a:pPr marL="457200" indent="-384048">
              <a:lnSpc>
                <a:spcPct val="114000"/>
              </a:lnSpc>
              <a:spcAft>
                <a:spcPts val="400"/>
              </a:spcAft>
              <a:buSzPct val="125000"/>
              <a:buFont typeface="Arial" panose="020B0604020202020204" pitchFamily="34" charset="0"/>
              <a:buChar char="•"/>
            </a:pPr>
            <a:r>
              <a:rPr lang="en-US" sz="2400"/>
              <a:t>Listserv</a:t>
            </a:r>
          </a:p>
          <a:p>
            <a:pPr marL="457200" indent="-384048">
              <a:lnSpc>
                <a:spcPct val="114000"/>
              </a:lnSpc>
              <a:spcAft>
                <a:spcPts val="400"/>
              </a:spcAft>
              <a:buSzPct val="125000"/>
              <a:buFont typeface="Arial" panose="020B0604020202020204" pitchFamily="34" charset="0"/>
              <a:buChar char="•"/>
            </a:pPr>
            <a:r>
              <a:rPr lang="en-US" sz="2400"/>
              <a:t>Annual share fairs</a:t>
            </a:r>
          </a:p>
          <a:p>
            <a:pPr marL="457200" indent="-384048">
              <a:lnSpc>
                <a:spcPct val="114000"/>
              </a:lnSpc>
              <a:spcAft>
                <a:spcPts val="400"/>
              </a:spcAft>
              <a:buSzPct val="125000"/>
              <a:buFont typeface="Arial" panose="020B0604020202020204" pitchFamily="34" charset="0"/>
              <a:buChar char="•"/>
            </a:pPr>
            <a:r>
              <a:rPr lang="en-US" sz="2400"/>
              <a:t>FP Voices storytelling interviews</a:t>
            </a:r>
            <a:endParaRPr lang="en-US" sz="24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89929" y="1533852"/>
            <a:ext cx="2572871" cy="3530998"/>
          </a:xfrm>
          <a:prstGeom prst="rect">
            <a:avLst/>
          </a:prstGeom>
          <a:solidFill>
            <a:schemeClr val="tx1"/>
          </a:solidFill>
          <a:ln>
            <a:solidFill>
              <a:schemeClr val="tx1"/>
            </a:solidFill>
          </a:ln>
          <a:effectLst/>
        </p:spPr>
      </p:pic>
      <p:pic>
        <p:nvPicPr>
          <p:cNvPr id="6" name="Picture 2" descr="C:\Users\sharlan\Dropbox (JHUCfC)\Camera Uploads\2014-04-17 01.10.59.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181599" y="3264000"/>
            <a:ext cx="3644153" cy="2429435"/>
          </a:xfrm>
          <a:prstGeom prst="rect">
            <a:avLst/>
          </a:prstGeom>
          <a:noFill/>
          <a:ln>
            <a:noFill/>
          </a:ln>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7145115" y="5783126"/>
            <a:ext cx="2565780" cy="276999"/>
          </a:xfrm>
          <a:prstGeom prst="rect">
            <a:avLst/>
          </a:prstGeom>
          <a:noFill/>
        </p:spPr>
        <p:txBody>
          <a:bodyPr wrap="square" rtlCol="0">
            <a:spAutoFit/>
          </a:bodyPr>
          <a:lstStyle/>
          <a:p>
            <a:r>
              <a:rPr lang="en-US" sz="1200" dirty="0"/>
              <a:t>Photo Credit: K4Health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936" y="308482"/>
            <a:ext cx="8894064" cy="1755648"/>
          </a:xfrm>
        </p:spPr>
        <p:txBody>
          <a:bodyPr anchor="t"/>
          <a:lstStyle/>
          <a:p>
            <a:pPr algn="l">
              <a:lnSpc>
                <a:spcPct val="100000"/>
              </a:lnSpc>
            </a:pPr>
            <a:r>
              <a:rPr lang="en-US" sz="3600" dirty="0">
                <a:latin typeface="Gill Sans MT" charset="0"/>
                <a:ea typeface="Gill Sans MT" charset="0"/>
                <a:cs typeface="Gill Sans MT" charset="0"/>
              </a:rPr>
              <a:t>Step 4</a:t>
            </a:r>
            <a:r>
              <a:rPr lang="en-US" sz="3600">
                <a:latin typeface="Gill Sans MT" charset="0"/>
                <a:ea typeface="Gill Sans MT" charset="0"/>
                <a:cs typeface="Gill Sans MT" charset="0"/>
              </a:rPr>
              <a:t>: ICMM Stakeholders Use Knowledge to Advocate Increased Family Planning Access</a:t>
            </a:r>
            <a:endParaRPr lang="en-US" sz="3600" dirty="0">
              <a:latin typeface="Gill Sans MT" charset="0"/>
              <a:ea typeface="Gill Sans MT" charset="0"/>
              <a:cs typeface="Gill Sans MT" charset="0"/>
            </a:endParaRPr>
          </a:p>
        </p:txBody>
      </p:sp>
      <p:sp>
        <p:nvSpPr>
          <p:cNvPr id="3" name="Content Placeholder 2"/>
          <p:cNvSpPr>
            <a:spLocks noGrp="1"/>
          </p:cNvSpPr>
          <p:nvPr>
            <p:ph sz="half" idx="1"/>
          </p:nvPr>
        </p:nvSpPr>
        <p:spPr>
          <a:xfrm>
            <a:off x="276830" y="1752600"/>
            <a:ext cx="3886200" cy="4234516"/>
          </a:xfrm>
        </p:spPr>
        <p:txBody>
          <a:bodyPr/>
          <a:lstStyle/>
          <a:p>
            <a:pPr marL="457200" indent="-384048">
              <a:lnSpc>
                <a:spcPct val="114000"/>
              </a:lnSpc>
              <a:spcBef>
                <a:spcPts val="0"/>
              </a:spcBef>
              <a:spcAft>
                <a:spcPts val="400"/>
              </a:spcAft>
              <a:buSzPct val="125000"/>
              <a:buFont typeface="Arial" panose="020B0604020202020204" pitchFamily="34" charset="0"/>
              <a:buChar char="•"/>
            </a:pPr>
            <a:r>
              <a:rPr lang="en-US" sz="2400"/>
              <a:t>Held meetings to keep the team updated on progress</a:t>
            </a:r>
          </a:p>
          <a:p>
            <a:pPr marL="457200" indent="-384048">
              <a:lnSpc>
                <a:spcPct val="114000"/>
              </a:lnSpc>
              <a:spcBef>
                <a:spcPts val="0"/>
              </a:spcBef>
              <a:spcAft>
                <a:spcPts val="400"/>
              </a:spcAft>
              <a:buSzPct val="125000"/>
              <a:buFont typeface="Arial" panose="020B0604020202020204" pitchFamily="34" charset="0"/>
              <a:buChar char="•"/>
            </a:pPr>
            <a:r>
              <a:rPr lang="en-US" sz="2400"/>
              <a:t>Collected monitoring data every 6 months</a:t>
            </a:r>
          </a:p>
          <a:p>
            <a:pPr marL="457200" indent="-384048">
              <a:lnSpc>
                <a:spcPct val="114000"/>
              </a:lnSpc>
              <a:spcBef>
                <a:spcPts val="0"/>
              </a:spcBef>
              <a:spcAft>
                <a:spcPts val="400"/>
              </a:spcAft>
              <a:buSzPct val="125000"/>
              <a:buFont typeface="Arial" panose="020B0604020202020204" pitchFamily="34" charset="0"/>
              <a:buChar char="•"/>
            </a:pPr>
            <a:r>
              <a:rPr lang="en-US" sz="2400"/>
              <a:t>Adapted the project activities based on monitoring data and other feedback</a:t>
            </a:r>
            <a:endParaRPr lang="en-US" sz="2200" dirty="0">
              <a:latin typeface="Gill Sans MT" charset="0"/>
              <a:ea typeface="Gill Sans MT" charset="0"/>
              <a:cs typeface="Gill Sans MT" charset="0"/>
            </a:endParaRPr>
          </a:p>
        </p:txBody>
      </p:sp>
      <p:sp>
        <p:nvSpPr>
          <p:cNvPr id="12" name="Rounded Rectangle 11"/>
          <p:cNvSpPr/>
          <p:nvPr/>
        </p:nvSpPr>
        <p:spPr>
          <a:xfrm>
            <a:off x="4267200" y="2099989"/>
            <a:ext cx="4566634" cy="3150806"/>
          </a:xfrm>
          <a:prstGeom prst="roundRect">
            <a:avLst>
              <a:gd name="adj" fmla="val 10000"/>
            </a:avLst>
          </a:prstGeom>
          <a:blipFill rotWithShape="0">
            <a:blip r:embed="rId3" cstate="screen">
              <a:extLst>
                <a:ext uri="{28A0092B-C50C-407E-A947-70E740481C1C}">
                  <a14:useLocalDpi xmlns:a14="http://schemas.microsoft.com/office/drawing/2010/main"/>
                </a:ext>
              </a:extLst>
            </a:blip>
            <a:stretch>
              <a:fillRect/>
            </a:stretch>
          </a:blipFill>
        </p:spPr>
        <p:style>
          <a:lnRef idx="0">
            <a:schemeClr val="lt1">
              <a:hueOff val="0"/>
              <a:satOff val="0"/>
              <a:lumOff val="0"/>
              <a:alphaOff val="0"/>
            </a:schemeClr>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6" name="TextBox 5"/>
          <p:cNvSpPr txBox="1"/>
          <p:nvPr/>
        </p:nvSpPr>
        <p:spPr>
          <a:xfrm>
            <a:off x="7086600" y="5250795"/>
            <a:ext cx="2565780" cy="276999"/>
          </a:xfrm>
          <a:prstGeom prst="rect">
            <a:avLst/>
          </a:prstGeom>
          <a:noFill/>
        </p:spPr>
        <p:txBody>
          <a:bodyPr wrap="square" rtlCol="0">
            <a:spAutoFit/>
          </a:bodyPr>
          <a:lstStyle/>
          <a:p>
            <a:r>
              <a:rPr lang="en-US" sz="1200" dirty="0">
                <a:latin typeface="Gill Sans MT" charset="0"/>
                <a:ea typeface="Gill Sans MT" charset="0"/>
                <a:cs typeface="Gill Sans MT" charset="0"/>
              </a:rPr>
              <a:t>Photo Credit: K4Health</a:t>
            </a:r>
          </a:p>
        </p:txBody>
      </p:sp>
    </p:spTree>
    <p:extLst>
      <p:ext uri="{BB962C8B-B14F-4D97-AF65-F5344CB8AC3E}">
        <p14:creationId xmlns:p14="http://schemas.microsoft.com/office/powerpoint/2010/main" val="512793362"/>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6225</TotalTime>
  <Words>2531</Words>
  <Application>Microsoft Office PowerPoint</Application>
  <PresentationFormat>On-screen Show (4:3)</PresentationFormat>
  <Paragraphs>179</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Cabin</vt:lpstr>
      <vt:lpstr>Calibri</vt:lpstr>
      <vt:lpstr>Calibri Light</vt:lpstr>
      <vt:lpstr>Courier New</vt:lpstr>
      <vt:lpstr>Gill Sans MT</vt:lpstr>
      <vt:lpstr>Trebuchet MS</vt:lpstr>
      <vt:lpstr>Office Theme</vt:lpstr>
      <vt:lpstr>Knowledge Management in Action: Example From Indonesia</vt:lpstr>
      <vt:lpstr>HOW to do KM?  The KM Road Map: A Systematic Process</vt:lpstr>
      <vt:lpstr>ICMM Project Overview</vt:lpstr>
      <vt:lpstr>Step 1: ICMM Assesses Needs</vt:lpstr>
      <vt:lpstr>Step 1. ICMM Needs Assessment Findings</vt:lpstr>
      <vt:lpstr>Step 1. ICMM Needs Assessment Overall Findings </vt:lpstr>
      <vt:lpstr>Step 2: Key Components of ICMM’s Strategy  </vt:lpstr>
      <vt:lpstr>Step 3: ICMM Creates KM Tools and Techniques</vt:lpstr>
      <vt:lpstr>Step 4: ICMM Stakeholders Use Knowledge to Advocate Increased Family Planning Access</vt:lpstr>
      <vt:lpstr>Step 5: ICMM Shares Evaluations Findings</vt:lpstr>
      <vt:lpstr>Step 5: Key ICMM Evaluations Findings</vt:lpstr>
      <vt:lpstr>Step 5: ICMM Shares Evaluations Findings</vt:lpstr>
      <vt:lpstr>Questions?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2 Using a Systematic “S” Process to Harness the Power of Knowledge Management for Health and Development</dc:title>
  <dc:creator>Mitchum, Lyndsey</dc:creator>
  <cp:lastModifiedBy>Sean Stewart</cp:lastModifiedBy>
  <cp:revision>46</cp:revision>
  <dcterms:modified xsi:type="dcterms:W3CDTF">2021-07-14T19:17:42Z</dcterms:modified>
</cp:coreProperties>
</file>