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270" r:id="rId3"/>
    <p:sldId id="258" r:id="rId4"/>
    <p:sldId id="262" r:id="rId5"/>
    <p:sldId id="263" r:id="rId6"/>
    <p:sldId id="260" r:id="rId7"/>
    <p:sldId id="261" r:id="rId8"/>
    <p:sldId id="264" r:id="rId9"/>
    <p:sldId id="265" r:id="rId10"/>
    <p:sldId id="266" r:id="rId11"/>
    <p:sldId id="268" r:id="rId12"/>
    <p:sldId id="267" r:id="rId13"/>
    <p:sldId id="271" r:id="rId14"/>
    <p:sldId id="272" r:id="rId15"/>
    <p:sldId id="273" r:id="rId16"/>
    <p:sldId id="274" r:id="rId1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04"/>
    <p:restoredTop sz="93842" autoAdjust="0"/>
  </p:normalViewPr>
  <p:slideViewPr>
    <p:cSldViewPr snapToGrid="0" snapToObjects="1">
      <p:cViewPr>
        <p:scale>
          <a:sx n="80" d="100"/>
          <a:sy n="80" d="100"/>
        </p:scale>
        <p:origin x="94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Stewart" userId="07670420a1da6ec3" providerId="LiveId" clId="{515288AF-726D-4BE5-B55E-A9AE795CC226}"/>
    <pc:docChg chg="undo redo custSel modSld modMainMaster">
      <pc:chgData name="Sean Stewart" userId="07670420a1da6ec3" providerId="LiveId" clId="{515288AF-726D-4BE5-B55E-A9AE795CC226}" dt="2021-07-15T18:34:35.691" v="10" actId="1076"/>
      <pc:docMkLst>
        <pc:docMk/>
      </pc:docMkLst>
      <pc:sldChg chg="modSp mod">
        <pc:chgData name="Sean Stewart" userId="07670420a1da6ec3" providerId="LiveId" clId="{515288AF-726D-4BE5-B55E-A9AE795CC226}" dt="2021-07-15T18:34:06.066" v="8" actId="1076"/>
        <pc:sldMkLst>
          <pc:docMk/>
          <pc:sldMk cId="1290965573" sldId="262"/>
        </pc:sldMkLst>
        <pc:picChg chg="mod">
          <ac:chgData name="Sean Stewart" userId="07670420a1da6ec3" providerId="LiveId" clId="{515288AF-726D-4BE5-B55E-A9AE795CC226}" dt="2021-07-15T18:34:06.066" v="8" actId="1076"/>
          <ac:picMkLst>
            <pc:docMk/>
            <pc:sldMk cId="1290965573" sldId="262"/>
            <ac:picMk id="4" creationId="{00000000-0000-0000-0000-000000000000}"/>
          </ac:picMkLst>
        </pc:picChg>
      </pc:sldChg>
      <pc:sldChg chg="modSp mod">
        <pc:chgData name="Sean Stewart" userId="07670420a1da6ec3" providerId="LiveId" clId="{515288AF-726D-4BE5-B55E-A9AE795CC226}" dt="2021-07-15T18:34:27.178" v="9" actId="1076"/>
        <pc:sldMkLst>
          <pc:docMk/>
          <pc:sldMk cId="1977968426" sldId="266"/>
        </pc:sldMkLst>
        <pc:spChg chg="mod">
          <ac:chgData name="Sean Stewart" userId="07670420a1da6ec3" providerId="LiveId" clId="{515288AF-726D-4BE5-B55E-A9AE795CC226}" dt="2021-07-15T18:34:27.178" v="9" actId="1076"/>
          <ac:spMkLst>
            <pc:docMk/>
            <pc:sldMk cId="1977968426" sldId="266"/>
            <ac:spMk id="3" creationId="{00000000-0000-0000-0000-000000000000}"/>
          </ac:spMkLst>
        </pc:spChg>
      </pc:sldChg>
      <pc:sldChg chg="modSp mod">
        <pc:chgData name="Sean Stewart" userId="07670420a1da6ec3" providerId="LiveId" clId="{515288AF-726D-4BE5-B55E-A9AE795CC226}" dt="2021-07-15T18:34:35.691" v="10" actId="1076"/>
        <pc:sldMkLst>
          <pc:docMk/>
          <pc:sldMk cId="363292236" sldId="268"/>
        </pc:sldMkLst>
        <pc:spChg chg="mod">
          <ac:chgData name="Sean Stewart" userId="07670420a1da6ec3" providerId="LiveId" clId="{515288AF-726D-4BE5-B55E-A9AE795CC226}" dt="2021-07-15T18:34:35.691" v="10" actId="1076"/>
          <ac:spMkLst>
            <pc:docMk/>
            <pc:sldMk cId="363292236" sldId="268"/>
            <ac:spMk id="3" creationId="{00000000-0000-0000-0000-000000000000}"/>
          </ac:spMkLst>
        </pc:spChg>
      </pc:sldChg>
      <pc:sldMasterChg chg="modSp mod">
        <pc:chgData name="Sean Stewart" userId="07670420a1da6ec3" providerId="LiveId" clId="{515288AF-726D-4BE5-B55E-A9AE795CC226}" dt="2021-07-15T18:33:24.715" v="6" actId="1076"/>
        <pc:sldMasterMkLst>
          <pc:docMk/>
          <pc:sldMasterMk cId="106876316" sldId="2147483660"/>
        </pc:sldMasterMkLst>
        <pc:spChg chg="mod">
          <ac:chgData name="Sean Stewart" userId="07670420a1da6ec3" providerId="LiveId" clId="{515288AF-726D-4BE5-B55E-A9AE795CC226}" dt="2021-07-15T18:33:24.715" v="6" actId="1076"/>
          <ac:spMkLst>
            <pc:docMk/>
            <pc:sldMasterMk cId="106876316" sldId="2147483660"/>
            <ac:spMk id="3" creationId="{00000000-0000-0000-0000-000000000000}"/>
          </ac:spMkLst>
        </pc:spChg>
        <pc:spChg chg="mod">
          <ac:chgData name="Sean Stewart" userId="07670420a1da6ec3" providerId="LiveId" clId="{515288AF-726D-4BE5-B55E-A9AE795CC226}" dt="2021-07-15T18:33:18.956" v="5" actId="1076"/>
          <ac:spMkLst>
            <pc:docMk/>
            <pc:sldMasterMk cId="106876316" sldId="2147483660"/>
            <ac:spMk id="11"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7942217B-E067-4968-B099-9E05BEE27F0C}" type="datetimeFigureOut">
              <a:rPr lang="en-US" smtClean="0"/>
              <a:t>7/15/2021</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E365243F-0DC0-4CC2-97FA-690284F70E8F}" type="slidenum">
              <a:rPr lang="en-US" smtClean="0"/>
              <a:t>‹#›</a:t>
            </a:fld>
            <a:endParaRPr lang="en-US"/>
          </a:p>
        </p:txBody>
      </p:sp>
    </p:spTree>
    <p:extLst>
      <p:ext uri="{BB962C8B-B14F-4D97-AF65-F5344CB8AC3E}">
        <p14:creationId xmlns:p14="http://schemas.microsoft.com/office/powerpoint/2010/main" val="3197458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Once you have drafted your KM tool or technique (for example, your website architecture or your agenda for a knowledge-sharing event), you should take some time to test it with small group of users or gather feedback from a few stakeholders, refine it based on the feedback, and then retest and review again. </a:t>
            </a:r>
          </a:p>
        </p:txBody>
      </p:sp>
      <p:sp>
        <p:nvSpPr>
          <p:cNvPr id="4" name="Slide Number Placeholder 3"/>
          <p:cNvSpPr>
            <a:spLocks noGrp="1"/>
          </p:cNvSpPr>
          <p:nvPr>
            <p:ph type="sldNum" sz="quarter" idx="10"/>
          </p:nvPr>
        </p:nvSpPr>
        <p:spPr/>
        <p:txBody>
          <a:bodyPr/>
          <a:lstStyle/>
          <a:p>
            <a:fld id="{E365243F-0DC0-4CC2-97FA-690284F70E8F}" type="slidenum">
              <a:rPr lang="en-US" smtClean="0"/>
              <a:t>1</a:t>
            </a:fld>
            <a:endParaRPr lang="en-US"/>
          </a:p>
        </p:txBody>
      </p:sp>
    </p:spTree>
    <p:extLst>
      <p:ext uri="{BB962C8B-B14F-4D97-AF65-F5344CB8AC3E}">
        <p14:creationId xmlns:p14="http://schemas.microsoft.com/office/powerpoint/2010/main" val="3103395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point of the usability test</a:t>
            </a:r>
            <a:r>
              <a:rPr lang="en-US" baseline="0" dirty="0"/>
              <a:t> script or introduction is to </a:t>
            </a:r>
            <a:r>
              <a:rPr lang="en-US" dirty="0"/>
              <a:t>put the participant at ease</a:t>
            </a:r>
            <a:r>
              <a:rPr lang="en-US" baseline="0" dirty="0"/>
              <a:t> and to stress that you are testing the site and </a:t>
            </a:r>
            <a:r>
              <a:rPr lang="en-US" b="1" u="sng" baseline="0" dirty="0"/>
              <a:t>not</a:t>
            </a:r>
            <a:r>
              <a:rPr lang="en-US" baseline="0" dirty="0"/>
              <a:t> the participant</a:t>
            </a:r>
            <a:r>
              <a:rPr lang="en-US" baseline="0"/>
              <a:t>. Explain to them that they cannot make any mistakes. </a:t>
            </a:r>
            <a:r>
              <a:rPr lang="en-US" baseline="0" dirty="0"/>
              <a:t>Any errors they make are likely a problem with the site, not with them. Emphasize that this is the kind of information you are hoping to get out of this usability test session so that you can fix these problems and make it easier for end-users to use </a:t>
            </a:r>
            <a:r>
              <a:rPr lang="en-US" baseline="0"/>
              <a:t>the interface.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These are the steps you would take when conducting a usability test session in general. </a:t>
            </a:r>
            <a:endParaRPr lang="en-US" baseline="0" dirty="0"/>
          </a:p>
          <a:p>
            <a:endParaRPr lang="en-US" dirty="0"/>
          </a:p>
        </p:txBody>
      </p:sp>
      <p:sp>
        <p:nvSpPr>
          <p:cNvPr id="4" name="Slide Number Placeholder 3"/>
          <p:cNvSpPr>
            <a:spLocks noGrp="1"/>
          </p:cNvSpPr>
          <p:nvPr>
            <p:ph type="sldNum" sz="quarter" idx="10"/>
          </p:nvPr>
        </p:nvSpPr>
        <p:spPr/>
        <p:txBody>
          <a:bodyPr/>
          <a:lstStyle/>
          <a:p>
            <a:fld id="{E365243F-0DC0-4CC2-97FA-690284F70E8F}" type="slidenum">
              <a:rPr lang="en-US" smtClean="0"/>
              <a:t>10</a:t>
            </a:fld>
            <a:endParaRPr lang="en-US"/>
          </a:p>
        </p:txBody>
      </p:sp>
    </p:spTree>
    <p:extLst>
      <p:ext uri="{BB962C8B-B14F-4D97-AF65-F5344CB8AC3E}">
        <p14:creationId xmlns:p14="http://schemas.microsoft.com/office/powerpoint/2010/main" val="2002181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5243F-0DC0-4CC2-97FA-690284F70E8F}" type="slidenum">
              <a:rPr lang="en-US" smtClean="0"/>
              <a:t>11</a:t>
            </a:fld>
            <a:endParaRPr lang="en-US"/>
          </a:p>
        </p:txBody>
      </p:sp>
    </p:spTree>
    <p:extLst>
      <p:ext uri="{BB962C8B-B14F-4D97-AF65-F5344CB8AC3E}">
        <p14:creationId xmlns:p14="http://schemas.microsoft.com/office/powerpoint/2010/main" val="556602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While the focus of usability</a:t>
            </a:r>
            <a:r>
              <a:rPr lang="en-US" baseline="0"/>
              <a:t> testing is on people’s </a:t>
            </a:r>
            <a:r>
              <a:rPr lang="en-US" b="1" u="sng" baseline="0"/>
              <a:t>behaviors</a:t>
            </a:r>
            <a:r>
              <a:rPr lang="en-US" baseline="0"/>
              <a:t>, it’s also helpful to hear what people are </a:t>
            </a:r>
            <a:r>
              <a:rPr lang="en-US" b="1" u="sng" baseline="0"/>
              <a:t>saying or thinking</a:t>
            </a:r>
            <a:r>
              <a:rPr lang="en-US" baseline="0"/>
              <a:t> as they navigate the interface. This can be helpful to better understand the context of why a participant is following a particular navigation path, or it might be helpful for you in considering how to label certain parts of the website. For example, you might have named a particular part of your interface “Capacity Development” but find that many participants wonder out loud if “Training” materials would be included there. If “training” is the more common term that your users use, then you may want to relabel that part of your interface so that it’s as intuitive to your users as possible. This is why it’s important for the notetaker to write down as much as possible what the participants are saying, in their own words, as they navigate the interface.</a:t>
            </a:r>
          </a:p>
        </p:txBody>
      </p:sp>
      <p:sp>
        <p:nvSpPr>
          <p:cNvPr id="4" name="Slide Number Placeholder 3"/>
          <p:cNvSpPr>
            <a:spLocks noGrp="1"/>
          </p:cNvSpPr>
          <p:nvPr>
            <p:ph type="sldNum" sz="quarter" idx="10"/>
          </p:nvPr>
        </p:nvSpPr>
        <p:spPr/>
        <p:txBody>
          <a:bodyPr/>
          <a:lstStyle/>
          <a:p>
            <a:fld id="{E365243F-0DC0-4CC2-97FA-690284F70E8F}" type="slidenum">
              <a:rPr lang="en-US" smtClean="0"/>
              <a:t>12</a:t>
            </a:fld>
            <a:endParaRPr lang="en-US"/>
          </a:p>
        </p:txBody>
      </p:sp>
    </p:spTree>
    <p:extLst>
      <p:ext uri="{BB962C8B-B14F-4D97-AF65-F5344CB8AC3E}">
        <p14:creationId xmlns:p14="http://schemas.microsoft.com/office/powerpoint/2010/main" val="1307487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For KM tools, such as publications, website, and mobile apps, once you have solved any major problems in usability or design and you feel comfortable that the tool meets your audience’s key needs, it is time to go live. For other KM tools and techniques that rely on exchanging knowledge between individuals, such as participatory events and meetings, you will need to finalize the schedule or agenda and any necessary logistical arrangements, such as the meeting space.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Establishing points in time when you will update your tools and techniques can be useful from a planning and budgeting perspective. For example, you can set a plan to update e-learning course every 2 years, or website pages every year.</a:t>
            </a:r>
            <a:r>
              <a:rPr lang="en-US" sz="1200" kern="1200" baseline="0">
                <a:solidFill>
                  <a:schemeClr val="tx1"/>
                </a:solidFill>
                <a:effectLst/>
                <a:latin typeface="+mn-lt"/>
                <a:ea typeface="+mn-ea"/>
                <a:cs typeface="+mn-cs"/>
              </a:rPr>
              <a:t> But if there’s a resource that is based on formal technical guidance (such as your country’s service delivery guidelines) and that guidance changes, you should plan to update the related content without delay. </a:t>
            </a:r>
          </a:p>
          <a:p>
            <a:endParaRPr lang="en-US" sz="1200" kern="1200" baseline="0">
              <a:solidFill>
                <a:schemeClr val="tx1"/>
              </a:solidFill>
              <a:effectLst/>
              <a:latin typeface="+mn-lt"/>
              <a:ea typeface="+mn-ea"/>
              <a:cs typeface="+mn-cs"/>
            </a:endParaRPr>
          </a:p>
          <a:p>
            <a:r>
              <a:rPr lang="en-US" sz="1200" kern="1200">
                <a:solidFill>
                  <a:schemeClr val="tx1"/>
                </a:solidFill>
                <a:effectLst/>
                <a:latin typeface="+mn-lt"/>
                <a:ea typeface="+mn-ea"/>
                <a:cs typeface="+mn-cs"/>
              </a:rPr>
              <a:t>Updating your process for knowledge exchange events is also important. </a:t>
            </a:r>
            <a:r>
              <a:rPr lang="en-US" sz="1200" kern="1200" baseline="0">
                <a:solidFill>
                  <a:schemeClr val="tx1"/>
                </a:solidFill>
                <a:effectLst/>
                <a:latin typeface="+mn-lt"/>
                <a:ea typeface="+mn-ea"/>
                <a:cs typeface="+mn-cs"/>
              </a:rPr>
              <a:t> You can use </a:t>
            </a:r>
            <a:r>
              <a:rPr lang="en-US" sz="1200" kern="1200">
                <a:solidFill>
                  <a:schemeClr val="tx1"/>
                </a:solidFill>
                <a:effectLst/>
                <a:latin typeface="+mn-lt"/>
                <a:ea typeface="+mn-ea"/>
                <a:cs typeface="+mn-cs"/>
              </a:rPr>
              <a:t>learner evaluation feedback and after-action review data to update your guidance on these approaches after each approach is implemented rather than being bound by a particular time period. </a:t>
            </a:r>
          </a:p>
          <a:p>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An iterative process does not need to be time- and labor-intensive, but it does need to be planned for and strategically placed within your processes to ensure that your KM tools and techniques are as useful and current as possible.</a:t>
            </a:r>
          </a:p>
          <a:p>
            <a:endParaRPr lang="en-US"/>
          </a:p>
          <a:p>
            <a:endParaRPr lang="en-US"/>
          </a:p>
        </p:txBody>
      </p:sp>
      <p:sp>
        <p:nvSpPr>
          <p:cNvPr id="4" name="Slide Number Placeholder 3"/>
          <p:cNvSpPr>
            <a:spLocks noGrp="1"/>
          </p:cNvSpPr>
          <p:nvPr>
            <p:ph type="sldNum" sz="quarter" idx="10"/>
          </p:nvPr>
        </p:nvSpPr>
        <p:spPr/>
        <p:txBody>
          <a:bodyPr/>
          <a:lstStyle/>
          <a:p>
            <a:fld id="{E365243F-0DC0-4CC2-97FA-690284F70E8F}" type="slidenum">
              <a:rPr lang="en-US" smtClean="0"/>
              <a:t>14</a:t>
            </a:fld>
            <a:endParaRPr lang="en-US"/>
          </a:p>
        </p:txBody>
      </p:sp>
    </p:spTree>
    <p:extLst>
      <p:ext uri="{BB962C8B-B14F-4D97-AF65-F5344CB8AC3E}">
        <p14:creationId xmlns:p14="http://schemas.microsoft.com/office/powerpoint/2010/main" val="1499812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Once you have complete this Step in the Knowledge Management Road Map successfully,</a:t>
            </a:r>
            <a:r>
              <a:rPr lang="en-US" baseline="0"/>
              <a:t> you should have developed </a:t>
            </a:r>
            <a:r>
              <a:rPr lang="en-US" u="none" strike="noStrike">
                <a:effectLst/>
              </a:rPr>
              <a:t>KM tools and techniques using Asking, Telling, Publishing, and/or Searching approaches that are ready for dissemination or implementation.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strike="noStrike">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t>Now,</a:t>
            </a:r>
            <a:r>
              <a:rPr lang="en-US" baseline="0"/>
              <a:t> we’ll move into a practical exercise where you’ll get a chance to develop your own usability test scenario and associated tasks to see how the “iteration” process can be implemented. </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strike="noStrike">
              <a:effectLst/>
            </a:endParaRPr>
          </a:p>
          <a:p>
            <a:endParaRPr lang="en-US"/>
          </a:p>
        </p:txBody>
      </p:sp>
      <p:sp>
        <p:nvSpPr>
          <p:cNvPr id="4" name="Slide Number Placeholder 3"/>
          <p:cNvSpPr>
            <a:spLocks noGrp="1"/>
          </p:cNvSpPr>
          <p:nvPr>
            <p:ph type="sldNum" sz="quarter" idx="10"/>
          </p:nvPr>
        </p:nvSpPr>
        <p:spPr/>
        <p:txBody>
          <a:bodyPr/>
          <a:lstStyle/>
          <a:p>
            <a:fld id="{E365243F-0DC0-4CC2-97FA-690284F70E8F}" type="slidenum">
              <a:rPr lang="en-US" smtClean="0"/>
              <a:t>16</a:t>
            </a:fld>
            <a:endParaRPr lang="en-US"/>
          </a:p>
        </p:txBody>
      </p:sp>
    </p:spTree>
    <p:extLst>
      <p:ext uri="{BB962C8B-B14F-4D97-AF65-F5344CB8AC3E}">
        <p14:creationId xmlns:p14="http://schemas.microsoft.com/office/powerpoint/2010/main" val="272476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The</a:t>
            </a:r>
            <a:r>
              <a:rPr lang="en-US" sz="1200" kern="1200" baseline="0">
                <a:solidFill>
                  <a:schemeClr val="tx1"/>
                </a:solidFill>
                <a:effectLst/>
                <a:latin typeface="+mn-lt"/>
                <a:ea typeface="+mn-ea"/>
                <a:cs typeface="+mn-cs"/>
              </a:rPr>
              <a:t> remaining steps in the process of Creating and Iterating your KM tools and techniques focus on the Iteration: by now, you’ve created some form of your KM tool or technique. Now, you should g</a:t>
            </a:r>
            <a:r>
              <a:rPr lang="en-US" sz="1200" kern="1200">
                <a:solidFill>
                  <a:schemeClr val="tx1"/>
                </a:solidFill>
                <a:effectLst/>
                <a:latin typeface="+mn-lt"/>
                <a:ea typeface="+mn-ea"/>
                <a:cs typeface="+mn-cs"/>
              </a:rPr>
              <a:t>ather feedback, share the feedback with the KM team, and use the feedback to incrementally improve your KM tools and techniques. These are important steps to producing quality outputs and for maintaining credibility with your intended audience.</a:t>
            </a:r>
            <a:endParaRPr lang="en-US"/>
          </a:p>
          <a:p>
            <a:endParaRPr lang="en-US"/>
          </a:p>
        </p:txBody>
      </p:sp>
      <p:sp>
        <p:nvSpPr>
          <p:cNvPr id="4" name="Slide Number Placeholder 3"/>
          <p:cNvSpPr>
            <a:spLocks noGrp="1"/>
          </p:cNvSpPr>
          <p:nvPr>
            <p:ph type="sldNum" sz="quarter" idx="10"/>
          </p:nvPr>
        </p:nvSpPr>
        <p:spPr/>
        <p:txBody>
          <a:bodyPr/>
          <a:lstStyle/>
          <a:p>
            <a:fld id="{E365243F-0DC0-4CC2-97FA-690284F70E8F}" type="slidenum">
              <a:rPr lang="en-US" smtClean="0"/>
              <a:t>2</a:t>
            </a:fld>
            <a:endParaRPr lang="en-US"/>
          </a:p>
        </p:txBody>
      </p:sp>
    </p:spTree>
    <p:extLst>
      <p:ext uri="{BB962C8B-B14F-4D97-AF65-F5344CB8AC3E}">
        <p14:creationId xmlns:p14="http://schemas.microsoft.com/office/powerpoint/2010/main" val="2267025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iterative process is in keeping with the cross-cutting principle of learning before, during, and after project implementation: at this stage, learning starts during development but </a:t>
            </a:r>
            <a:r>
              <a:rPr lang="en-US" sz="1200" i="1" kern="1200" dirty="0">
                <a:solidFill>
                  <a:schemeClr val="tx1"/>
                </a:solidFill>
                <a:effectLst/>
                <a:latin typeface="+mn-lt"/>
                <a:ea typeface="+mn-ea"/>
                <a:cs typeface="+mn-cs"/>
              </a:rPr>
              <a:t>before</a:t>
            </a:r>
            <a:r>
              <a:rPr lang="en-US" sz="1200" kern="1200" dirty="0">
                <a:solidFill>
                  <a:schemeClr val="tx1"/>
                </a:solidFill>
                <a:effectLst/>
                <a:latin typeface="+mn-lt"/>
                <a:ea typeface="+mn-ea"/>
                <a:cs typeface="+mn-cs"/>
              </a:rPr>
              <a:t> launching the KM tool or holding the KM event by getting feedback on drafts from the intended audience.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Iterative design recognizes that it is virtually impossible to design a product with no problems from the start.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iterative design of websites and mobile products, changes are made in the earliest stages of development when they are easier and less expensive to implement than at later stages. For example, you can draft simple paper prototypes (hand drawings) or wireframes to test with a small sample of representative users. It is much easier and more affordable to make substantive changes to those early drafts than to make complicated coding changes to a live website.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Iterative design</a:t>
            </a:r>
            <a:r>
              <a:rPr lang="en-US" sz="1200" kern="1200" baseline="0">
                <a:solidFill>
                  <a:schemeClr val="tx1"/>
                </a:solidFill>
                <a:effectLst/>
                <a:latin typeface="+mn-lt"/>
                <a:ea typeface="+mn-ea"/>
                <a:cs typeface="+mn-cs"/>
              </a:rPr>
              <a:t> </a:t>
            </a:r>
            <a:r>
              <a:rPr lang="en-US" sz="1200" kern="1200" dirty="0">
                <a:solidFill>
                  <a:schemeClr val="tx1"/>
                </a:solidFill>
                <a:effectLst/>
                <a:latin typeface="+mn-lt"/>
                <a:ea typeface="+mn-ea"/>
                <a:cs typeface="+mn-cs"/>
              </a:rPr>
              <a:t>is particularly relevant for KM tools such as mobile apps and websites, but the concept—if not the exact method of application—can also be relevant for other KM tools and techniques such as print publications and even knowledge cafés. For example, you can draft the schedule or agenda for the knowledge café, obtain feedback from stakeholders, revise the agenda based on feedback, and share it with the stakeholders again to ensure their input was incorporated properly.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365243F-0DC0-4CC2-97FA-690284F70E8F}" type="slidenum">
              <a:rPr lang="en-US" smtClean="0"/>
              <a:t>3</a:t>
            </a:fld>
            <a:endParaRPr lang="en-US"/>
          </a:p>
        </p:txBody>
      </p:sp>
    </p:spTree>
    <p:extLst>
      <p:ext uri="{BB962C8B-B14F-4D97-AF65-F5344CB8AC3E}">
        <p14:creationId xmlns:p14="http://schemas.microsoft.com/office/powerpoint/2010/main" val="395128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Obtaining feedback can be as simple as informally gathering information from a small group of people through meetings or email. If more resources are available, you can turn to traditional feedback or evaluation methodologies such as focus group discussions, surveys, or interviews.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websites and mobile products, you can conduct usability testing or card sorting exercises. Usability testing involves asking a small number of representative users (as few as five) to complete typical tasks or find information on an interface, such as a website or mobile application, while observers watch, listen, and take notes to uncover areas on the site or application that make audiences struggle</a:t>
            </a:r>
            <a:r>
              <a:rPr lang="en-US" sz="1200" kern="120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In </a:t>
            </a:r>
            <a:r>
              <a:rPr lang="en-US" sz="1200" kern="1200" dirty="0">
                <a:solidFill>
                  <a:schemeClr val="tx1"/>
                </a:solidFill>
                <a:effectLst/>
                <a:latin typeface="+mn-lt"/>
                <a:ea typeface="+mn-ea"/>
                <a:cs typeface="+mn-cs"/>
              </a:rPr>
              <a:t>a card sorting exercise, representative users organize information, such as website content, into logical categories that they then label, which can be used to build the structure of the user interface. </a:t>
            </a:r>
          </a:p>
          <a:p>
            <a:pPr lvl="0">
              <a:spcBef>
                <a:spcPts val="0"/>
              </a:spcBef>
              <a:buNone/>
            </a:pPr>
            <a:endParaRPr lang="en-US" dirty="0"/>
          </a:p>
          <a:p>
            <a:pPr lvl="0">
              <a:spcBef>
                <a:spcPts val="0"/>
              </a:spcBef>
              <a:buNone/>
            </a:pPr>
            <a:r>
              <a:rPr lang="en-US" baseline="0" dirty="0"/>
              <a:t>We will go into detail about usability testing as one example of how to get feedback on a </a:t>
            </a:r>
            <a:r>
              <a:rPr lang="en-US" baseline="0"/>
              <a:t>KM tool.</a:t>
            </a:r>
            <a:endParaRPr lang="en-US" baseline="0" dirty="0"/>
          </a:p>
          <a:p>
            <a:pPr lvl="0">
              <a:spcBef>
                <a:spcPts val="0"/>
              </a:spcBef>
              <a:buNone/>
            </a:pPr>
            <a:endParaRPr lang="en-US" baseline="0" dirty="0"/>
          </a:p>
          <a:p>
            <a:pPr lvl="0">
              <a:spcBef>
                <a:spcPts val="0"/>
              </a:spcBef>
              <a:buNone/>
            </a:pPr>
            <a:endParaRPr lang="en-US" baseline="0" dirty="0"/>
          </a:p>
          <a:p>
            <a:pPr lvl="0">
              <a:spcBef>
                <a:spcPts val="0"/>
              </a:spcBef>
              <a:buNone/>
            </a:pPr>
            <a:endParaRPr lang="en-US" baseline="0" dirty="0"/>
          </a:p>
          <a:p>
            <a:pPr lvl="0">
              <a:spcBef>
                <a:spcPts val="0"/>
              </a:spcBef>
              <a:buNone/>
            </a:pPr>
            <a:endParaRPr lang="en-US" baseline="0" dirty="0"/>
          </a:p>
          <a:p>
            <a:pPr lvl="0">
              <a:spcBef>
                <a:spcPts val="0"/>
              </a:spcBef>
              <a:buNone/>
            </a:pPr>
            <a:endParaRPr lang="en-US" dirty="0"/>
          </a:p>
        </p:txBody>
      </p:sp>
      <p:sp>
        <p:nvSpPr>
          <p:cNvPr id="4" name="Slide Number Placeholder 3"/>
          <p:cNvSpPr>
            <a:spLocks noGrp="1"/>
          </p:cNvSpPr>
          <p:nvPr>
            <p:ph type="sldNum" sz="quarter" idx="10"/>
          </p:nvPr>
        </p:nvSpPr>
        <p:spPr/>
        <p:txBody>
          <a:bodyPr/>
          <a:lstStyle/>
          <a:p>
            <a:fld id="{E365243F-0DC0-4CC2-97FA-690284F70E8F}" type="slidenum">
              <a:rPr lang="en-US" smtClean="0"/>
              <a:t>4</a:t>
            </a:fld>
            <a:endParaRPr lang="en-US"/>
          </a:p>
        </p:txBody>
      </p:sp>
    </p:spTree>
    <p:extLst>
      <p:ext uri="{BB962C8B-B14F-4D97-AF65-F5344CB8AC3E}">
        <p14:creationId xmlns:p14="http://schemas.microsoft.com/office/powerpoint/2010/main" val="2915028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0"/>
              </a:spcBef>
              <a:buNone/>
            </a:pPr>
            <a:r>
              <a:rPr lang="en-US" baseline="0" dirty="0"/>
              <a:t>Before we delve into usability testing, I’d like to point out another “buzz” word that many people are starting to talk about, which is </a:t>
            </a:r>
            <a:r>
              <a:rPr lang="en-US" b="1" baseline="0" dirty="0"/>
              <a:t>human-centered design</a:t>
            </a:r>
            <a:r>
              <a:rPr lang="en-US" baseline="0" dirty="0"/>
              <a:t>. This is an approach to developing solutions to problems by enlisting actual members of your audience in designing the initial drafts of products and systems to incorporate their direct input. For example, a human-centered design would start by involving audience members to help define the problem. Initial stages often involve the designers immersing themselves in the audience’s context and observing how they work, interact, etc. Later stages may then focus on designing prototypes or drafts </a:t>
            </a:r>
            <a:r>
              <a:rPr lang="en-US" u="sng" baseline="0" dirty="0"/>
              <a:t>together with audience members</a:t>
            </a:r>
            <a:r>
              <a:rPr lang="en-US" baseline="0" dirty="0"/>
              <a:t> in joint </a:t>
            </a:r>
            <a:r>
              <a:rPr lang="en-US" baseline="0"/>
              <a:t>brainstorming sessions or workshops. </a:t>
            </a:r>
            <a:endParaRPr lang="en-US" baseline="0" dirty="0"/>
          </a:p>
          <a:p>
            <a:pPr lvl="0">
              <a:spcBef>
                <a:spcPts val="0"/>
              </a:spcBef>
              <a:buNone/>
            </a:pPr>
            <a:endParaRPr lang="en-US" baseline="0" dirty="0"/>
          </a:p>
          <a:p>
            <a:pPr lvl="0">
              <a:spcBef>
                <a:spcPts val="0"/>
              </a:spcBef>
              <a:buNone/>
            </a:pPr>
            <a:r>
              <a:rPr lang="en-US" baseline="0" dirty="0"/>
              <a:t>Usability testing could be one tool that a human-centered design approach might make use of—for example, to get feedback on a solution that was initially developed jointly between the designers and audience members. Usability testing can also be used though when the designers have developed the draft interface/prototype on their own. </a:t>
            </a:r>
          </a:p>
          <a:p>
            <a:pPr lvl="0">
              <a:spcBef>
                <a:spcPts val="0"/>
              </a:spcBef>
              <a:buNone/>
            </a:pPr>
            <a:endParaRPr lang="en-US" baseline="0" dirty="0"/>
          </a:p>
          <a:p>
            <a:pPr lvl="0">
              <a:spcBef>
                <a:spcPts val="0"/>
              </a:spcBef>
              <a:buNone/>
            </a:pPr>
            <a:r>
              <a:rPr lang="en-US" baseline="0" dirty="0"/>
              <a:t>Whether or not you use an official “human-centered design” approach to developing your KM tools and techniques, we do stress the importance of involving audience members as much as possible in developing and reviewing them to ensure they are meeting your audience’s needs and goals. </a:t>
            </a:r>
            <a:endParaRPr lang="en-US" dirty="0"/>
          </a:p>
        </p:txBody>
      </p:sp>
      <p:sp>
        <p:nvSpPr>
          <p:cNvPr id="4" name="Slide Number Placeholder 3"/>
          <p:cNvSpPr>
            <a:spLocks noGrp="1"/>
          </p:cNvSpPr>
          <p:nvPr>
            <p:ph type="sldNum" sz="quarter" idx="10"/>
          </p:nvPr>
        </p:nvSpPr>
        <p:spPr/>
        <p:txBody>
          <a:bodyPr/>
          <a:lstStyle/>
          <a:p>
            <a:fld id="{E365243F-0DC0-4CC2-97FA-690284F70E8F}" type="slidenum">
              <a:rPr lang="en-US" smtClean="0"/>
              <a:t>5</a:t>
            </a:fld>
            <a:endParaRPr lang="en-US"/>
          </a:p>
        </p:txBody>
      </p:sp>
    </p:spTree>
    <p:extLst>
      <p:ext uri="{BB962C8B-B14F-4D97-AF65-F5344CB8AC3E}">
        <p14:creationId xmlns:p14="http://schemas.microsoft.com/office/powerpoint/2010/main" val="4263108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Usability test sessions are</a:t>
            </a:r>
            <a:r>
              <a:rPr lang="en-US" baseline="0" dirty="0"/>
              <a:t> typically conducted one-on-one (one participant at a time). The amount of time needed for each usability test session depends on the number of tasks you want the participant to complete; it could take as little as 5 minutes if you have only 1 task or up to 1 hour if you have multiple tasks. Try not to let it go over 1 hour though.</a:t>
            </a:r>
            <a:endParaRPr lang="en-US" dirty="0"/>
          </a:p>
          <a:p>
            <a:r>
              <a:rPr lang="en-US" dirty="0"/>
              <a:t>The</a:t>
            </a:r>
            <a:r>
              <a:rPr lang="en-US" baseline="0" dirty="0"/>
              <a:t> key role of the facilitator is to introduce the tasks that the participant should try to complete but </a:t>
            </a:r>
            <a:r>
              <a:rPr lang="en-US" u="sng" baseline="0" dirty="0"/>
              <a:t>not</a:t>
            </a:r>
            <a:r>
              <a:rPr lang="en-US" baseline="0" dirty="0"/>
              <a:t> to help the participant. Once the participant starts to complete the task, the facilitator should be mostly silent, only observing and listening to the participant.</a:t>
            </a:r>
          </a:p>
          <a:p>
            <a:r>
              <a:rPr lang="en-US" baseline="0" dirty="0"/>
              <a:t>The facilitator should encourage the participant to “think aloud” as they are completing the tasks. Thinking </a:t>
            </a:r>
            <a:r>
              <a:rPr lang="en-US" baseline="0"/>
              <a:t>aloud means the participant should say </a:t>
            </a:r>
            <a:r>
              <a:rPr lang="en-US" baseline="0" dirty="0"/>
              <a:t>out loud what is going </a:t>
            </a:r>
            <a:r>
              <a:rPr lang="en-US" baseline="0"/>
              <a:t>on in his/her mind as he/she completes </a:t>
            </a:r>
            <a:r>
              <a:rPr lang="en-US" baseline="0" dirty="0"/>
              <a:t>the task. So, for example, if the user is tasked with finding a specific resource on the website, the user might think aloud, “Ok, the resource looks like it’s a PowerPoint slide deck that a trainer would use in training, so I’m going to start by clicking on this Training navigation tab.” Once the user clicks on Training, the user might then say “Hmmm, there’s a lot of stuff here, I’m not sure where to start, let me scroll down a little, no I don’t </a:t>
            </a:r>
            <a:r>
              <a:rPr lang="en-US" baseline="0"/>
              <a:t>see it. This page is confusing. What </a:t>
            </a:r>
            <a:r>
              <a:rPr lang="en-US" baseline="0" dirty="0"/>
              <a:t>if I </a:t>
            </a:r>
            <a:r>
              <a:rPr lang="en-US" baseline="0"/>
              <a:t>click on </a:t>
            </a:r>
            <a:r>
              <a:rPr lang="en-US" baseline="0" dirty="0"/>
              <a:t>this All Resources tab instead.” </a:t>
            </a:r>
            <a:endParaRPr lang="en-US" dirty="0"/>
          </a:p>
          <a:p>
            <a:endParaRPr lang="en-US" dirty="0"/>
          </a:p>
          <a:p>
            <a:r>
              <a:rPr lang="en-US" dirty="0"/>
              <a:t>Why you need only a small number of participants:</a:t>
            </a:r>
          </a:p>
          <a:p>
            <a:pPr eaLnBrk="1" hangingPunct="1"/>
            <a:r>
              <a:rPr lang="en-US" altLang="en-US" dirty="0"/>
              <a:t>Data across a number of </a:t>
            </a:r>
            <a:r>
              <a:rPr lang="en-US" altLang="en-US"/>
              <a:t>usability tests has shown that</a:t>
            </a:r>
            <a:r>
              <a:rPr lang="en-US" altLang="en-US" baseline="0"/>
              <a:t> with:</a:t>
            </a:r>
            <a:endParaRPr lang="en-US" altLang="en-US" dirty="0"/>
          </a:p>
          <a:p>
            <a:pPr eaLnBrk="1" hangingPunct="1"/>
            <a:r>
              <a:rPr lang="en-US" altLang="en-US" dirty="0"/>
              <a:t>0 users = 0 insights</a:t>
            </a:r>
          </a:p>
          <a:p>
            <a:pPr eaLnBrk="1" hangingPunct="1"/>
            <a:r>
              <a:rPr lang="en-US" altLang="en-US" dirty="0"/>
              <a:t>1 user only = insights shoot up; even a little bit of data provides a lot of insights</a:t>
            </a:r>
          </a:p>
          <a:p>
            <a:pPr eaLnBrk="1" hangingPunct="1"/>
            <a:r>
              <a:rPr lang="en-US" altLang="en-US" dirty="0"/>
              <a:t>2</a:t>
            </a:r>
            <a:r>
              <a:rPr lang="en-US" altLang="en-US" baseline="30000" dirty="0"/>
              <a:t>nd</a:t>
            </a:r>
            <a:r>
              <a:rPr lang="en-US" altLang="en-US" dirty="0"/>
              <a:t> user has some overlap with the first user, </a:t>
            </a:r>
            <a:r>
              <a:rPr lang="en-US" altLang="en-US"/>
              <a:t>but with</a:t>
            </a:r>
            <a:r>
              <a:rPr lang="en-US" altLang="en-US" baseline="0"/>
              <a:t> the 2</a:t>
            </a:r>
            <a:r>
              <a:rPr lang="en-US" altLang="en-US" baseline="30000"/>
              <a:t>nd</a:t>
            </a:r>
            <a:r>
              <a:rPr lang="en-US" altLang="en-US" baseline="0"/>
              <a:t> user, you probably </a:t>
            </a:r>
            <a:r>
              <a:rPr lang="en-US" altLang="en-US"/>
              <a:t>discover </a:t>
            </a:r>
            <a:r>
              <a:rPr lang="en-US" altLang="en-US" dirty="0"/>
              <a:t>new things</a:t>
            </a:r>
          </a:p>
          <a:p>
            <a:pPr eaLnBrk="1" hangingPunct="1"/>
            <a:r>
              <a:rPr lang="en-US" altLang="en-US" dirty="0"/>
              <a:t>As you add more and more users, you learn less and less because you will keep seeing the same things again and again.</a:t>
            </a:r>
          </a:p>
          <a:p>
            <a:pPr eaLnBrk="1" hangingPunct="1"/>
            <a:r>
              <a:rPr lang="en-US" altLang="en-US" dirty="0"/>
              <a:t>Need to test with at least 15 users to discover all the usability problems</a:t>
            </a:r>
            <a:r>
              <a:rPr lang="en-US" altLang="en-US"/>
              <a:t>. But it’s probably best</a:t>
            </a:r>
            <a:r>
              <a:rPr lang="en-US" altLang="en-US" baseline="0"/>
              <a:t> to</a:t>
            </a:r>
            <a:r>
              <a:rPr lang="en-US" altLang="en-US"/>
              <a:t> distribute your budget </a:t>
            </a:r>
            <a:r>
              <a:rPr lang="en-US" altLang="en-US" dirty="0"/>
              <a:t>across many small tests rather than one big test. </a:t>
            </a:r>
          </a:p>
          <a:p>
            <a:pPr eaLnBrk="1" hangingPunct="1"/>
            <a:r>
              <a:rPr lang="en-US" altLang="en-US" dirty="0"/>
              <a:t>Once you discover the big problems, “fix” the problems, and then retest again to see if you actually solved the problem. Can probe deeper in subsequent tests.</a:t>
            </a:r>
          </a:p>
          <a:p>
            <a:endParaRPr lang="en-US" dirty="0"/>
          </a:p>
          <a:p>
            <a:endParaRPr lang="en-US" dirty="0"/>
          </a:p>
        </p:txBody>
      </p:sp>
      <p:sp>
        <p:nvSpPr>
          <p:cNvPr id="4" name="Slide Number Placeholder 3"/>
          <p:cNvSpPr>
            <a:spLocks noGrp="1"/>
          </p:cNvSpPr>
          <p:nvPr>
            <p:ph type="sldNum" sz="quarter" idx="10"/>
          </p:nvPr>
        </p:nvSpPr>
        <p:spPr/>
        <p:txBody>
          <a:bodyPr/>
          <a:lstStyle/>
          <a:p>
            <a:fld id="{E365243F-0DC0-4CC2-97FA-690284F70E8F}" type="slidenum">
              <a:rPr lang="en-US" smtClean="0"/>
              <a:t>6</a:t>
            </a:fld>
            <a:endParaRPr lang="en-US"/>
          </a:p>
        </p:txBody>
      </p:sp>
    </p:spTree>
    <p:extLst>
      <p:ext uri="{BB962C8B-B14F-4D97-AF65-F5344CB8AC3E}">
        <p14:creationId xmlns:p14="http://schemas.microsoft.com/office/powerpoint/2010/main" val="2107647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usability test metrics</a:t>
            </a:r>
            <a:r>
              <a:rPr lang="en-US" baseline="0" dirty="0"/>
              <a:t> that you can track:</a:t>
            </a:r>
          </a:p>
          <a:p>
            <a:pPr eaLnBrk="1" hangingPunct="1">
              <a:spcBef>
                <a:spcPts val="600"/>
              </a:spcBef>
              <a:spcAft>
                <a:spcPts val="600"/>
              </a:spcAft>
            </a:pPr>
            <a:r>
              <a:rPr lang="en-US" altLang="en-US" dirty="0"/>
              <a:t>Task completion success rates (ratio of users who complete a task successfully)</a:t>
            </a:r>
          </a:p>
          <a:p>
            <a:pPr eaLnBrk="1" hangingPunct="1">
              <a:spcBef>
                <a:spcPts val="600"/>
              </a:spcBef>
              <a:spcAft>
                <a:spcPts val="600"/>
              </a:spcAft>
            </a:pPr>
            <a:r>
              <a:rPr lang="en-US" altLang="en-US" dirty="0"/>
              <a:t>Time-to-completion (time and number of clicks required to complete the task)</a:t>
            </a:r>
          </a:p>
          <a:p>
            <a:pPr eaLnBrk="1" hangingPunct="1">
              <a:spcBef>
                <a:spcPts val="600"/>
              </a:spcBef>
              <a:spcAft>
                <a:spcPts val="600"/>
              </a:spcAft>
            </a:pPr>
            <a:r>
              <a:rPr lang="en-US" altLang="en-US" dirty="0"/>
              <a:t>Pathways taken by the user to complete the task</a:t>
            </a:r>
          </a:p>
          <a:p>
            <a:pPr eaLnBrk="1" hangingPunct="1">
              <a:spcBef>
                <a:spcPts val="600"/>
              </a:spcBef>
              <a:spcAft>
                <a:spcPts val="600"/>
              </a:spcAft>
            </a:pPr>
            <a:r>
              <a:rPr lang="en-US" altLang="en-US" dirty="0"/>
              <a:t>Errors (number of times user made an error in completing the task)</a:t>
            </a:r>
          </a:p>
          <a:p>
            <a:pPr eaLnBrk="1" hangingPunct="1">
              <a:spcBef>
                <a:spcPts val="600"/>
              </a:spcBef>
              <a:spcAft>
                <a:spcPts val="600"/>
              </a:spcAft>
            </a:pPr>
            <a:r>
              <a:rPr lang="en-US" altLang="en-US" dirty="0"/>
              <a:t>Subjective evaluations</a:t>
            </a:r>
          </a:p>
          <a:p>
            <a:endParaRPr lang="en-US" dirty="0"/>
          </a:p>
        </p:txBody>
      </p:sp>
      <p:sp>
        <p:nvSpPr>
          <p:cNvPr id="4" name="Slide Number Placeholder 3"/>
          <p:cNvSpPr>
            <a:spLocks noGrp="1"/>
          </p:cNvSpPr>
          <p:nvPr>
            <p:ph type="sldNum" sz="quarter" idx="10"/>
          </p:nvPr>
        </p:nvSpPr>
        <p:spPr/>
        <p:txBody>
          <a:bodyPr/>
          <a:lstStyle/>
          <a:p>
            <a:fld id="{E365243F-0DC0-4CC2-97FA-690284F70E8F}" type="slidenum">
              <a:rPr lang="en-US" smtClean="0"/>
              <a:t>7</a:t>
            </a:fld>
            <a:endParaRPr lang="en-US"/>
          </a:p>
        </p:txBody>
      </p:sp>
    </p:spTree>
    <p:extLst>
      <p:ext uri="{BB962C8B-B14F-4D97-AF65-F5344CB8AC3E}">
        <p14:creationId xmlns:p14="http://schemas.microsoft.com/office/powerpoint/2010/main" val="1834589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Before</a:t>
            </a:r>
            <a:r>
              <a:rPr lang="en-US" baseline="0" dirty="0"/>
              <a:t> you conduct the usability test, you will need to develop scenarios and tasks. Think about the end-users of your website/mobile app, etc. What are the main goals that they need to accomplish on your site? Focus the usability test on finding out if users can accomplish those goals. Then develop the scenarios and tasks around those goals. </a:t>
            </a:r>
            <a:endParaRPr lang="en-US" dirty="0"/>
          </a:p>
          <a:p>
            <a:endParaRPr lang="en-US" dirty="0"/>
          </a:p>
        </p:txBody>
      </p:sp>
      <p:sp>
        <p:nvSpPr>
          <p:cNvPr id="4" name="Slide Number Placeholder 3"/>
          <p:cNvSpPr>
            <a:spLocks noGrp="1"/>
          </p:cNvSpPr>
          <p:nvPr>
            <p:ph type="sldNum" sz="quarter" idx="10"/>
          </p:nvPr>
        </p:nvSpPr>
        <p:spPr/>
        <p:txBody>
          <a:bodyPr/>
          <a:lstStyle/>
          <a:p>
            <a:fld id="{E365243F-0DC0-4CC2-97FA-690284F70E8F}" type="slidenum">
              <a:rPr lang="en-US" smtClean="0"/>
              <a:t>8</a:t>
            </a:fld>
            <a:endParaRPr lang="en-US"/>
          </a:p>
        </p:txBody>
      </p:sp>
    </p:spTree>
    <p:extLst>
      <p:ext uri="{BB962C8B-B14F-4D97-AF65-F5344CB8AC3E}">
        <p14:creationId xmlns:p14="http://schemas.microsoft.com/office/powerpoint/2010/main" val="2882846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a:t>
            </a:r>
            <a:r>
              <a:rPr lang="en-US" baseline="0" dirty="0"/>
              <a:t> can ask usability test users to do different types of tasks based on what you are most interested in finding out about</a:t>
            </a:r>
            <a:r>
              <a:rPr lang="en-US" baseline="0"/>
              <a:t>. </a:t>
            </a:r>
          </a:p>
          <a:p>
            <a:pPr marL="171450" indent="-171450">
              <a:buFont typeface="Arial" panose="020B0604020202020204" pitchFamily="34" charset="0"/>
              <a:buChar char="•"/>
            </a:pPr>
            <a:r>
              <a:rPr lang="en-US" baseline="0"/>
              <a:t>5-second test: Can be used to test home page designs, landing pages, logos, even brochures and marketing materials. Show the page/design, etc. to participants for 5 seconds only. Then ask the participants questions about what they remembered. You can get an insight into people’s first impressions by analyzing the common keywords that come up in participants’ responses. </a:t>
            </a:r>
          </a:p>
          <a:p>
            <a:pPr marL="171450" indent="-171450">
              <a:buFont typeface="Arial" panose="020B0604020202020204" pitchFamily="34" charset="0"/>
              <a:buChar char="•"/>
            </a:pPr>
            <a:r>
              <a:rPr lang="en-US" baseline="0"/>
              <a:t>First-click test: Examines what the participant would click on first in an interface to complete a specific task. Allows you to evaluate how well you’ve structured your website and labeled the navigation, etc. The important of this type of usability testing is supported by research (https://measuringu.com/first-click/), which has found that a participant who clicks down the right path on the first click will complete the task successfully 87% of the time. In contrast, a participant who clicks down the wrong path on the first click tends to only successfully complete the task 46% of the time. </a:t>
            </a:r>
          </a:p>
          <a:p>
            <a:pPr marL="171450" indent="-171450">
              <a:buFont typeface="Arial" panose="020B0604020202020204" pitchFamily="34" charset="0"/>
              <a:buChar char="•"/>
            </a:pPr>
            <a:r>
              <a:rPr lang="en-US" baseline="0"/>
              <a:t>Task completion: Ask participants to complete a specific task (e.g., find a certain resource or type of information) and allow them to navigate the interface until they either successfully complete the task or they give up. If the user takes too long to complete the task and it’s obvious that they are struggling, you can also end the task after a certain point since you’ve already identified that you may have a problem with the structure of the interface. </a:t>
            </a:r>
            <a:endParaRPr lang="en-US" dirty="0"/>
          </a:p>
          <a:p>
            <a:endParaRPr lang="en-US" dirty="0"/>
          </a:p>
        </p:txBody>
      </p:sp>
      <p:sp>
        <p:nvSpPr>
          <p:cNvPr id="4" name="Slide Number Placeholder 3"/>
          <p:cNvSpPr>
            <a:spLocks noGrp="1"/>
          </p:cNvSpPr>
          <p:nvPr>
            <p:ph type="sldNum" sz="quarter" idx="10"/>
          </p:nvPr>
        </p:nvSpPr>
        <p:spPr/>
        <p:txBody>
          <a:bodyPr/>
          <a:lstStyle/>
          <a:p>
            <a:fld id="{E365243F-0DC0-4CC2-97FA-690284F70E8F}" type="slidenum">
              <a:rPr lang="en-US" smtClean="0"/>
              <a:t>9</a:t>
            </a:fld>
            <a:endParaRPr lang="en-US"/>
          </a:p>
        </p:txBody>
      </p:sp>
    </p:spTree>
    <p:extLst>
      <p:ext uri="{BB962C8B-B14F-4D97-AF65-F5344CB8AC3E}">
        <p14:creationId xmlns:p14="http://schemas.microsoft.com/office/powerpoint/2010/main" val="1264974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007EA5"/>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571500" y="530352"/>
            <a:ext cx="8001000" cy="914400"/>
          </a:xfrm>
        </p:spPr>
        <p:txBody>
          <a:bodyPr/>
          <a:lstStyle/>
          <a:p>
            <a:r>
              <a:rPr lang="en-US" dirty="0"/>
              <a:t>Click to edit Master title style</a:t>
            </a:r>
          </a:p>
        </p:txBody>
      </p:sp>
      <p:sp>
        <p:nvSpPr>
          <p:cNvPr id="3" name="Content Placeholder 2"/>
          <p:cNvSpPr>
            <a:spLocks noGrp="1"/>
          </p:cNvSpPr>
          <p:nvPr>
            <p:ph idx="1"/>
          </p:nvPr>
        </p:nvSpPr>
        <p:spPr>
          <a:xfrm>
            <a:off x="594360" y="1536192"/>
            <a:ext cx="7982712" cy="914400"/>
          </a:xfrm>
        </p:spPr>
        <p:txBody>
          <a:bodyPr anchor="t"/>
          <a:lstStyle>
            <a:lvl2pPr marL="457200" indent="-384048">
              <a:buFont typeface="Courier New" panose="02070309020205020404" pitchFamily="49" charset="0"/>
              <a:buChar char="o"/>
              <a:defRPr/>
            </a:lvl2p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12"/>
          </p:nvPr>
        </p:nvSpPr>
        <p:spPr>
          <a:xfrm>
            <a:off x="6457950" y="6347386"/>
            <a:ext cx="2057400" cy="365125"/>
          </a:xfrm>
        </p:spPr>
        <p:txBody>
          <a:bodyPr/>
          <a:lstStyle/>
          <a:p>
            <a:fld id="{C668FCF9-A24B-FA41-8F99-CB904FA226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234516"/>
          </a:xfrm>
        </p:spPr>
        <p:txBody>
          <a:bodyPr/>
          <a:lstStyle>
            <a:lvl2pPr marL="457200" indent="-384048">
              <a:buFont typeface="Courier New" panose="02070309020205020404" pitchFamily="49" charset="0"/>
              <a:buChar char="o"/>
              <a:defRPr/>
            </a:lvl2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29150" y="1825625"/>
            <a:ext cx="3886200" cy="4234516"/>
          </a:xfrm>
        </p:spPr>
        <p:txBody>
          <a:bodyPr/>
          <a:lstStyle>
            <a:lvl2pPr marL="457200" indent="-384048">
              <a:buFont typeface="Courier New" panose="02070309020205020404" pitchFamily="49" charset="0"/>
              <a:buChar char="o"/>
              <a:defRPr/>
            </a:lvl2pPr>
          </a:lstStyle>
          <a:p>
            <a:pPr lvl="0"/>
            <a:r>
              <a:rPr lang="en-US" dirty="0"/>
              <a:t>Click to edit Master text styles</a:t>
            </a:r>
          </a:p>
          <a:p>
            <a:pPr lvl="1"/>
            <a:r>
              <a:rPr lang="en-US" dirty="0"/>
              <a:t>Second level</a:t>
            </a:r>
          </a:p>
        </p:txBody>
      </p:sp>
      <p:sp>
        <p:nvSpPr>
          <p:cNvPr id="7" name="Slide Number Placeholder 6"/>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72" y="530352"/>
            <a:ext cx="8001000" cy="9144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594360" y="1454729"/>
            <a:ext cx="7886700" cy="4202942"/>
          </a:xfrm>
          <a:prstGeom prst="rect">
            <a:avLst/>
          </a:prstGeom>
        </p:spPr>
        <p:txBody>
          <a:bodyPr vert="horz" lIns="91440" tIns="45720" rIns="91440" bIns="45720" rtlCol="0">
            <a:normAutofit/>
          </a:bodyPr>
          <a:lstStyle/>
          <a:p>
            <a:pPr lvl="0"/>
            <a:r>
              <a:rPr lang="en-US" dirty="0"/>
              <a:t>Click to edit Master text styles</a:t>
            </a:r>
          </a:p>
          <a:p>
            <a:pPr lvl="4"/>
            <a:r>
              <a:rPr lang="en-US" dirty="0"/>
              <a:t>Second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8FCF9-A24B-FA41-8F99-CB904FA2263F}" type="slidenum">
              <a:rPr lang="en-US" smtClean="0"/>
              <a:t>‹#›</a:t>
            </a:fld>
            <a:endParaRPr lang="en-US"/>
          </a:p>
        </p:txBody>
      </p:sp>
      <p:pic>
        <p:nvPicPr>
          <p:cNvPr id="7" name="Picture 6"/>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6137167" y="6028567"/>
            <a:ext cx="2748572" cy="648038"/>
          </a:xfrm>
          <a:prstGeom prst="rect">
            <a:avLst/>
          </a:prstGeom>
        </p:spPr>
      </p:pic>
      <p:sp>
        <p:nvSpPr>
          <p:cNvPr id="11" name="Rectangle 10"/>
          <p:cNvSpPr/>
          <p:nvPr userDrawn="1"/>
        </p:nvSpPr>
        <p:spPr>
          <a:xfrm>
            <a:off x="532160" y="5657671"/>
            <a:ext cx="5697896" cy="12003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resource is made possible by the support of the American People through the United States Agency for International Development (USAID) under the Knowledge SUCCESS (Strengthening Use, Capacity, Collaboration, Exchange, Synthesis, and Sharing) Project Cooperative Agreement No. 7200AA19CA00001 with the Johns Hopkins University. Knowledge SUCCESS is supported by USAID’s Bureau for Global Health, Office of Population and Reproductive Health and led by the Johns Hopkins Center for Communication Programs (CCP) in partnership with </a:t>
            </a:r>
            <a:r>
              <a:rPr kumimoji="0" lang="en-US" sz="800" b="0"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Amref</a:t>
            </a:r>
            <a:r>
              <a:rPr kumimoji="0" lang="en-US" sz="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Health Africa, </a:t>
            </a:r>
            <a:r>
              <a:rPr kumimoji="0" lang="en-US" sz="800" b="0"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Busara</a:t>
            </a:r>
            <a:r>
              <a:rPr kumimoji="0" lang="en-US" sz="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Center for Behavioral Economics (</a:t>
            </a:r>
            <a:r>
              <a:rPr kumimoji="0" lang="en-US" sz="800" b="0"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Busara</a:t>
            </a:r>
            <a:r>
              <a:rPr kumimoji="0" lang="en-US" sz="8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FHI 360. The information provided in this resource is the sole responsibility of Knowledge SUCCESS and does not necessarily reflect the views of USAID, the U.S. Government, or the Johns Hopkins University. The resource may be adapted as needed; the original material can be found on www.kmtraining.org.</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6876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Lst>
  <p:txStyles>
    <p:titleStyle>
      <a:lvl1pPr algn="l" defTabSz="914400" rtl="0" eaLnBrk="1" latinLnBrk="0" hangingPunct="1">
        <a:lnSpc>
          <a:spcPct val="100000"/>
        </a:lnSpc>
        <a:spcBef>
          <a:spcPct val="0"/>
        </a:spcBef>
        <a:buNone/>
        <a:defRPr sz="3600" kern="1200">
          <a:solidFill>
            <a:srgbClr val="007EA5"/>
          </a:solidFill>
          <a:latin typeface="Gill Sans MT" panose="020B0502020104020203" pitchFamily="34" charset="0"/>
          <a:ea typeface="+mj-ea"/>
          <a:cs typeface="+mj-cs"/>
        </a:defRPr>
      </a:lvl1pPr>
    </p:titleStyle>
    <p:bodyStyle>
      <a:lvl1pPr marL="457200" indent="-384048" algn="l" defTabSz="914400" rtl="0" eaLnBrk="1" latinLnBrk="0" hangingPunct="1">
        <a:lnSpc>
          <a:spcPct val="114000"/>
        </a:lnSpc>
        <a:spcBef>
          <a:spcPts val="1000"/>
        </a:spcBef>
        <a:spcAft>
          <a:spcPts val="400"/>
        </a:spcAft>
        <a:buFont typeface="Arial" panose="020B0604020202020204" pitchFamily="34" charset="0"/>
        <a:buChar char="•"/>
        <a:defRPr sz="2400" kern="1200">
          <a:solidFill>
            <a:srgbClr val="007EA5"/>
          </a:solidFill>
          <a:latin typeface="Gill Sans MT" panose="020B0502020104020203" pitchFamily="34" charset="0"/>
          <a:ea typeface="+mn-ea"/>
          <a:cs typeface="Arial" panose="020B0604020202020204" pitchFamily="34" charset="0"/>
        </a:defRPr>
      </a:lvl1pPr>
      <a:lvl2pPr marL="457200" indent="-384048" algn="l" defTabSz="914400" rtl="0" eaLnBrk="1" latinLnBrk="0" hangingPunct="1">
        <a:lnSpc>
          <a:spcPct val="114000"/>
        </a:lnSpc>
        <a:spcBef>
          <a:spcPts val="500"/>
        </a:spcBef>
        <a:spcAft>
          <a:spcPts val="400"/>
        </a:spcAft>
        <a:buFont typeface="Arial" panose="020B0604020202020204" pitchFamily="34" charset="0"/>
        <a:buChar char="•"/>
        <a:defRPr sz="2200" kern="1200">
          <a:solidFill>
            <a:srgbClr val="007EA5"/>
          </a:solidFill>
          <a:latin typeface="Gill Sans MT" panose="020B0502020104020203" pitchFamily="34" charset="0"/>
          <a:ea typeface="+mn-ea"/>
          <a:cs typeface="Arial" panose="020B0604020202020204" pitchFamily="34" charset="0"/>
        </a:defRPr>
      </a:lvl2pPr>
      <a:lvl3pPr marL="457200" indent="-384048" algn="l" defTabSz="914400" rtl="0" eaLnBrk="1" latinLnBrk="0" hangingPunct="1">
        <a:lnSpc>
          <a:spcPct val="114000"/>
        </a:lnSpc>
        <a:spcBef>
          <a:spcPts val="500"/>
        </a:spcBef>
        <a:spcAft>
          <a:spcPts val="400"/>
        </a:spcAft>
        <a:buFont typeface="Arial" panose="020B0604020202020204" pitchFamily="34" charset="0"/>
        <a:buChar char="•"/>
        <a:defRPr sz="2200" kern="1200">
          <a:solidFill>
            <a:srgbClr val="007EA5"/>
          </a:solidFill>
          <a:latin typeface="Gill Sans MT" panose="020B0502020104020203" pitchFamily="34" charset="0"/>
          <a:ea typeface="+mn-ea"/>
          <a:cs typeface="Arial" panose="020B0604020202020204" pitchFamily="34" charset="0"/>
        </a:defRPr>
      </a:lvl3pPr>
      <a:lvl4pPr marL="457200" indent="-384048" algn="l" defTabSz="914400" rtl="0" eaLnBrk="1" latinLnBrk="0" hangingPunct="1">
        <a:lnSpc>
          <a:spcPct val="114000"/>
        </a:lnSpc>
        <a:spcBef>
          <a:spcPts val="500"/>
        </a:spcBef>
        <a:spcAft>
          <a:spcPts val="400"/>
        </a:spcAft>
        <a:buFont typeface="Arial" panose="020B0604020202020204" pitchFamily="34" charset="0"/>
        <a:buChar char="•"/>
        <a:defRPr sz="2200" kern="1200">
          <a:solidFill>
            <a:srgbClr val="007EA5"/>
          </a:solidFill>
          <a:latin typeface="Gill Sans MT" panose="020B0502020104020203" pitchFamily="34" charset="0"/>
          <a:ea typeface="+mn-ea"/>
          <a:cs typeface="Arial" panose="020B0604020202020204" pitchFamily="34" charset="0"/>
        </a:defRPr>
      </a:lvl4pPr>
      <a:lvl5pPr marL="914400" indent="-384048" algn="l" defTabSz="914400" rtl="0" eaLnBrk="1" latinLnBrk="0" hangingPunct="1">
        <a:lnSpc>
          <a:spcPct val="114000"/>
        </a:lnSpc>
        <a:spcBef>
          <a:spcPts val="0"/>
        </a:spcBef>
        <a:spcAft>
          <a:spcPts val="400"/>
        </a:spcAft>
        <a:buFont typeface="Courier New" panose="02070309020205020404" pitchFamily="49" charset="0"/>
        <a:buChar char="o"/>
        <a:defRPr sz="2200" kern="1200">
          <a:solidFill>
            <a:srgbClr val="007EA5"/>
          </a:solidFill>
          <a:latin typeface="Gill Sans MT" panose="020B0502020104020203"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2362"/>
            <a:ext cx="7772400" cy="2673783"/>
          </a:xfrm>
        </p:spPr>
        <p:txBody>
          <a:bodyPr>
            <a:normAutofit fontScale="90000"/>
          </a:bodyPr>
          <a:lstStyle/>
          <a:p>
            <a:r>
              <a:rPr lang="en-US"/>
              <a:t>Step 3: Create and Iterate,</a:t>
            </a:r>
            <a:br>
              <a:rPr lang="en-US"/>
            </a:br>
            <a:r>
              <a:rPr lang="en-US"/>
              <a:t>Part 2: Iterative Design</a:t>
            </a:r>
            <a:endParaRPr lang="en-US" dirty="0"/>
          </a:p>
        </p:txBody>
      </p:sp>
    </p:spTree>
    <p:extLst>
      <p:ext uri="{BB962C8B-B14F-4D97-AF65-F5344CB8AC3E}">
        <p14:creationId xmlns:p14="http://schemas.microsoft.com/office/powerpoint/2010/main" val="573196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the Usability Test</a:t>
            </a:r>
          </a:p>
        </p:txBody>
      </p:sp>
      <p:sp>
        <p:nvSpPr>
          <p:cNvPr id="3" name="Content Placeholder 2"/>
          <p:cNvSpPr>
            <a:spLocks noGrp="1"/>
          </p:cNvSpPr>
          <p:nvPr>
            <p:ph idx="1"/>
          </p:nvPr>
        </p:nvSpPr>
        <p:spPr>
          <a:xfrm>
            <a:off x="589788" y="1226091"/>
            <a:ext cx="7982712" cy="914400"/>
          </a:xfrm>
        </p:spPr>
        <p:txBody>
          <a:bodyPr>
            <a:noAutofit/>
          </a:bodyPr>
          <a:lstStyle/>
          <a:p>
            <a:pPr>
              <a:spcBef>
                <a:spcPts val="0"/>
              </a:spcBef>
              <a:buSzPct val="125000"/>
            </a:pPr>
            <a:r>
              <a:rPr lang="en-US" dirty="0"/>
              <a:t>Test script (intro and explanations)</a:t>
            </a:r>
          </a:p>
          <a:p>
            <a:pPr>
              <a:spcBef>
                <a:spcPts val="0"/>
              </a:spcBef>
              <a:buSzPct val="125000"/>
            </a:pPr>
            <a:r>
              <a:rPr lang="en-US" dirty="0"/>
              <a:t>Read the question/task scenario aloud. Remind participants to think aloud.  </a:t>
            </a:r>
          </a:p>
          <a:p>
            <a:pPr>
              <a:spcBef>
                <a:spcPts val="0"/>
              </a:spcBef>
              <a:buSzPct val="125000"/>
            </a:pPr>
            <a:r>
              <a:rPr lang="en-US" dirty="0" err="1"/>
              <a:t>Notetakers</a:t>
            </a:r>
            <a:r>
              <a:rPr lang="en-US" dirty="0"/>
              <a:t> take notes of the participant’s behaviors, comments, errors, and completion (success or failure).  Listen carefully, ask participant to repeat for clarification if needed.</a:t>
            </a:r>
          </a:p>
          <a:p>
            <a:pPr>
              <a:spcBef>
                <a:spcPts val="0"/>
              </a:spcBef>
              <a:buSzPct val="125000"/>
            </a:pPr>
            <a:r>
              <a:rPr lang="en-US" dirty="0"/>
              <a:t>The session continues until all task scenarios are completed or time allotted has elapsed. </a:t>
            </a:r>
          </a:p>
          <a:p>
            <a:pPr>
              <a:spcBef>
                <a:spcPts val="0"/>
              </a:spcBef>
              <a:buSzPct val="125000"/>
            </a:pPr>
            <a:r>
              <a:rPr lang="en-US" dirty="0"/>
              <a:t>Thank the participant; answer any outstanding questions.</a:t>
            </a:r>
          </a:p>
        </p:txBody>
      </p:sp>
    </p:spTree>
    <p:extLst>
      <p:ext uri="{BB962C8B-B14F-4D97-AF65-F5344CB8AC3E}">
        <p14:creationId xmlns:p14="http://schemas.microsoft.com/office/powerpoint/2010/main" val="1977968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Good Test Facilitation</a:t>
            </a:r>
          </a:p>
        </p:txBody>
      </p:sp>
      <p:sp>
        <p:nvSpPr>
          <p:cNvPr id="3" name="Content Placeholder 2"/>
          <p:cNvSpPr>
            <a:spLocks noGrp="1"/>
          </p:cNvSpPr>
          <p:nvPr>
            <p:ph idx="1"/>
          </p:nvPr>
        </p:nvSpPr>
        <p:spPr>
          <a:xfrm>
            <a:off x="594360" y="1345361"/>
            <a:ext cx="7982712" cy="914400"/>
          </a:xfrm>
        </p:spPr>
        <p:txBody>
          <a:bodyPr>
            <a:noAutofit/>
          </a:bodyPr>
          <a:lstStyle/>
          <a:p>
            <a:pPr>
              <a:spcBef>
                <a:spcPts val="0"/>
              </a:spcBef>
              <a:buSzPct val="125000"/>
            </a:pPr>
            <a:r>
              <a:rPr lang="en-US" dirty="0"/>
              <a:t>Treat participants with respect and make them feel comfortable.  Try to build a rapport with them during the introductions.</a:t>
            </a:r>
          </a:p>
          <a:p>
            <a:pPr>
              <a:spcBef>
                <a:spcPts val="0"/>
              </a:spcBef>
              <a:buSzPct val="125000"/>
            </a:pPr>
            <a:r>
              <a:rPr lang="en-US" dirty="0"/>
              <a:t>Remain neutral – you are there to listen and watch. If the participant asks a question, reply with “What do you think?” or “I am interested in what you would do.”</a:t>
            </a:r>
          </a:p>
          <a:p>
            <a:pPr>
              <a:spcBef>
                <a:spcPts val="0"/>
              </a:spcBef>
              <a:buSzPct val="125000"/>
            </a:pPr>
            <a:r>
              <a:rPr lang="en-US" dirty="0"/>
              <a:t>Do not jump in and help participants immediately and do not lead the participant. If the participant gives up and asks for help, you must decide whether to end the scenario, give a hint, or give more substantial help.</a:t>
            </a:r>
          </a:p>
        </p:txBody>
      </p:sp>
    </p:spTree>
    <p:extLst>
      <p:ext uri="{BB962C8B-B14F-4D97-AF65-F5344CB8AC3E}">
        <p14:creationId xmlns:p14="http://schemas.microsoft.com/office/powerpoint/2010/main" val="363292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Tips for Good Test Facilitation (continued)</a:t>
            </a:r>
          </a:p>
        </p:txBody>
      </p:sp>
      <p:sp>
        <p:nvSpPr>
          <p:cNvPr id="3" name="Content Placeholder 2"/>
          <p:cNvSpPr>
            <a:spLocks noGrp="1"/>
          </p:cNvSpPr>
          <p:nvPr>
            <p:ph idx="1"/>
          </p:nvPr>
        </p:nvSpPr>
        <p:spPr/>
        <p:txBody>
          <a:bodyPr>
            <a:noAutofit/>
          </a:bodyPr>
          <a:lstStyle/>
          <a:p>
            <a:pPr>
              <a:spcBef>
                <a:spcPts val="0"/>
              </a:spcBef>
              <a:buSzPct val="125000"/>
            </a:pPr>
            <a:r>
              <a:rPr lang="en-US" dirty="0"/>
              <a:t>Decide how much of a hint you will give and how long you will allow the participants to work on a task when they are clearly going down an unproductive path.</a:t>
            </a:r>
          </a:p>
          <a:p>
            <a:pPr>
              <a:spcBef>
                <a:spcPts val="0"/>
              </a:spcBef>
              <a:buSzPct val="125000"/>
            </a:pPr>
            <a:r>
              <a:rPr lang="en-US" dirty="0"/>
              <a:t>Take good notes. The better notes taken during the session, the easier the analysis will be.</a:t>
            </a:r>
          </a:p>
          <a:p>
            <a:pPr lvl="4"/>
            <a:r>
              <a:rPr lang="en-US" sz="2400" dirty="0"/>
              <a:t>C</a:t>
            </a:r>
            <a:r>
              <a:rPr lang="en-US" sz="2400"/>
              <a:t>apture </a:t>
            </a:r>
            <a:r>
              <a:rPr lang="en-US" sz="2400" dirty="0"/>
              <a:t>what the participant </a:t>
            </a:r>
            <a:r>
              <a:rPr lang="en-US" sz="2400" b="1" i="1" dirty="0"/>
              <a:t>did</a:t>
            </a:r>
            <a:r>
              <a:rPr lang="en-US" sz="2400" dirty="0"/>
              <a:t> in as much detail as possible.</a:t>
            </a:r>
          </a:p>
          <a:p>
            <a:pPr lvl="4"/>
            <a:r>
              <a:rPr lang="en-US" sz="2400" dirty="0"/>
              <a:t>C</a:t>
            </a:r>
            <a:r>
              <a:rPr lang="en-US" sz="2400"/>
              <a:t>apture </a:t>
            </a:r>
            <a:r>
              <a:rPr lang="en-US" sz="2400" dirty="0"/>
              <a:t>what </a:t>
            </a:r>
            <a:r>
              <a:rPr lang="en-US" sz="2400"/>
              <a:t>participants </a:t>
            </a:r>
            <a:r>
              <a:rPr lang="en-US" sz="2400" b="1" i="1"/>
              <a:t>said</a:t>
            </a:r>
            <a:r>
              <a:rPr lang="en-US" sz="2400"/>
              <a:t> </a:t>
            </a:r>
            <a:r>
              <a:rPr lang="en-US" sz="2400" dirty="0"/>
              <a:t>in the participant’s words.</a:t>
            </a:r>
          </a:p>
          <a:p>
            <a:endParaRPr lang="en-US" dirty="0"/>
          </a:p>
        </p:txBody>
      </p:sp>
    </p:spTree>
    <p:extLst>
      <p:ext uri="{BB962C8B-B14F-4D97-AF65-F5344CB8AC3E}">
        <p14:creationId xmlns:p14="http://schemas.microsoft.com/office/powerpoint/2010/main" val="2297220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Step 3.4. Finalize the KM tools and techniques</a:t>
            </a:r>
          </a:p>
        </p:txBody>
      </p:sp>
    </p:spTree>
    <p:extLst>
      <p:ext uri="{BB962C8B-B14F-4D97-AF65-F5344CB8AC3E}">
        <p14:creationId xmlns:p14="http://schemas.microsoft.com/office/powerpoint/2010/main" val="4235870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Time to Go Live!</a:t>
            </a:r>
          </a:p>
        </p:txBody>
      </p:sp>
      <p:sp>
        <p:nvSpPr>
          <p:cNvPr id="3" name="Content Placeholder 2"/>
          <p:cNvSpPr>
            <a:spLocks noGrp="1"/>
          </p:cNvSpPr>
          <p:nvPr>
            <p:ph idx="1"/>
          </p:nvPr>
        </p:nvSpPr>
        <p:spPr>
          <a:xfrm>
            <a:off x="594360" y="1536192"/>
            <a:ext cx="7982712" cy="4337666"/>
          </a:xfrm>
        </p:spPr>
        <p:txBody>
          <a:bodyPr>
            <a:normAutofit/>
          </a:bodyPr>
          <a:lstStyle/>
          <a:p>
            <a:r>
              <a:rPr lang="en-US"/>
              <a:t>Transition into Step 4: Mobilize and Monitor</a:t>
            </a:r>
          </a:p>
          <a:p>
            <a:r>
              <a:rPr lang="en-US"/>
              <a:t>But don’t forget about making regular updates!</a:t>
            </a:r>
          </a:p>
          <a:p>
            <a:pPr lvl="4"/>
            <a:r>
              <a:rPr lang="en-US"/>
              <a:t>Print and electronic publications/resources</a:t>
            </a:r>
          </a:p>
          <a:p>
            <a:pPr lvl="4"/>
            <a:r>
              <a:rPr lang="en-US"/>
              <a:t>Processes for knowledge exchange events</a:t>
            </a:r>
          </a:p>
        </p:txBody>
      </p:sp>
    </p:spTree>
    <p:extLst>
      <p:ext uri="{BB962C8B-B14F-4D97-AF65-F5344CB8AC3E}">
        <p14:creationId xmlns:p14="http://schemas.microsoft.com/office/powerpoint/2010/main" val="673105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Step 3 Outputs</a:t>
            </a:r>
          </a:p>
        </p:txBody>
      </p:sp>
    </p:spTree>
    <p:extLst>
      <p:ext uri="{BB962C8B-B14F-4D97-AF65-F5344CB8AC3E}">
        <p14:creationId xmlns:p14="http://schemas.microsoft.com/office/powerpoint/2010/main" val="4013726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Outputs From Step 3: Create and Iterate</a:t>
            </a:r>
          </a:p>
        </p:txBody>
      </p:sp>
      <p:sp>
        <p:nvSpPr>
          <p:cNvPr id="3" name="Content Placeholder 2"/>
          <p:cNvSpPr>
            <a:spLocks noGrp="1"/>
          </p:cNvSpPr>
          <p:nvPr>
            <p:ph idx="1"/>
          </p:nvPr>
        </p:nvSpPr>
        <p:spPr>
          <a:xfrm>
            <a:off x="594360" y="1536191"/>
            <a:ext cx="7982712" cy="4120689"/>
          </a:xfrm>
        </p:spPr>
        <p:txBody>
          <a:bodyPr>
            <a:normAutofit/>
          </a:bodyPr>
          <a:lstStyle/>
          <a:p>
            <a:r>
              <a:rPr lang="en-US"/>
              <a:t>KM tools and techniques:</a:t>
            </a:r>
          </a:p>
          <a:p>
            <a:pPr lvl="4"/>
            <a:r>
              <a:rPr lang="en-US"/>
              <a:t>Asking</a:t>
            </a:r>
          </a:p>
          <a:p>
            <a:pPr lvl="4"/>
            <a:r>
              <a:rPr lang="en-US"/>
              <a:t>Telling</a:t>
            </a:r>
          </a:p>
          <a:p>
            <a:pPr lvl="4"/>
            <a:r>
              <a:rPr lang="en-US"/>
              <a:t>Publishing</a:t>
            </a:r>
          </a:p>
          <a:p>
            <a:pPr lvl="4"/>
            <a:r>
              <a:rPr lang="en-US"/>
              <a:t>Searching</a:t>
            </a:r>
          </a:p>
        </p:txBody>
      </p:sp>
    </p:spTree>
    <p:extLst>
      <p:ext uri="{BB962C8B-B14F-4D97-AF65-F5344CB8AC3E}">
        <p14:creationId xmlns:p14="http://schemas.microsoft.com/office/powerpoint/2010/main" val="95777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Step 3.3. Test or gather feedback, revise, and retest</a:t>
            </a:r>
          </a:p>
        </p:txBody>
      </p:sp>
    </p:spTree>
    <p:extLst>
      <p:ext uri="{BB962C8B-B14F-4D97-AF65-F5344CB8AC3E}">
        <p14:creationId xmlns:p14="http://schemas.microsoft.com/office/powerpoint/2010/main" val="3797522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Iterative Design</a:t>
            </a:r>
          </a:p>
        </p:txBody>
      </p:sp>
      <p:sp>
        <p:nvSpPr>
          <p:cNvPr id="3" name="Content Placeholder 2"/>
          <p:cNvSpPr>
            <a:spLocks noGrp="1"/>
          </p:cNvSpPr>
          <p:nvPr>
            <p:ph idx="1"/>
          </p:nvPr>
        </p:nvSpPr>
        <p:spPr>
          <a:xfrm>
            <a:off x="594360" y="1444752"/>
            <a:ext cx="8001000" cy="914400"/>
          </a:xfrm>
        </p:spPr>
        <p:txBody>
          <a:bodyPr anchor="t" anchorCtr="0">
            <a:noAutofit/>
          </a:bodyPr>
          <a:lstStyle/>
          <a:p>
            <a:pPr>
              <a:spcBef>
                <a:spcPts val="0"/>
              </a:spcBef>
              <a:buSzPct val="125000"/>
            </a:pPr>
            <a:r>
              <a:rPr lang="en-US" dirty="0"/>
              <a:t>Involves steady refinement of the design based on user testing and feedback</a:t>
            </a:r>
          </a:p>
          <a:p>
            <a:pPr>
              <a:spcBef>
                <a:spcPts val="0"/>
              </a:spcBef>
              <a:buSzPct val="125000"/>
            </a:pPr>
            <a:r>
              <a:rPr lang="en-US"/>
              <a:t>When? The earlier the better!</a:t>
            </a:r>
            <a:endParaRPr lang="en-US" dirty="0"/>
          </a:p>
          <a:p>
            <a:pPr>
              <a:spcBef>
                <a:spcPts val="0"/>
              </a:spcBef>
              <a:buSzPct val="125000"/>
            </a:pPr>
            <a:r>
              <a:rPr lang="en-US" dirty="0"/>
              <a:t>Particularly relevant for online or mobile </a:t>
            </a:r>
            <a:r>
              <a:rPr lang="en-US"/>
              <a:t>KM tools but </a:t>
            </a:r>
            <a:r>
              <a:rPr lang="en-US" dirty="0"/>
              <a:t>the concept can also be relevant for other types of KM tools </a:t>
            </a:r>
            <a:r>
              <a:rPr lang="en-US"/>
              <a:t>or techniques</a:t>
            </a:r>
            <a:endParaRPr lang="en-US" dirty="0"/>
          </a:p>
        </p:txBody>
      </p:sp>
    </p:spTree>
    <p:extLst>
      <p:ext uri="{BB962C8B-B14F-4D97-AF65-F5344CB8AC3E}">
        <p14:creationId xmlns:p14="http://schemas.microsoft.com/office/powerpoint/2010/main" val="4231753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a:t>
            </a:r>
            <a:endParaRPr lang="en-US" dirty="0"/>
          </a:p>
        </p:txBody>
      </p:sp>
      <p:pic>
        <p:nvPicPr>
          <p:cNvPr id="4" name="Shape 105"/>
          <p:cNvPicPr preferRelativeResize="0">
            <a:picLocks noGrp="1"/>
          </p:cNvPicPr>
          <p:nvPr>
            <p:ph idx="1"/>
          </p:nvPr>
        </p:nvPicPr>
        <p:blipFill rotWithShape="1">
          <a:blip r:embed="rId3" cstate="email">
            <a:alphaModFix/>
            <a:extLst>
              <a:ext uri="{28A0092B-C50C-407E-A947-70E740481C1C}">
                <a14:useLocalDpi xmlns:a14="http://schemas.microsoft.com/office/drawing/2010/main"/>
              </a:ext>
            </a:extLst>
          </a:blip>
          <a:srcRect/>
          <a:stretch/>
        </p:blipFill>
        <p:spPr>
          <a:xfrm>
            <a:off x="1673404" y="897826"/>
            <a:ext cx="5797191" cy="4751084"/>
          </a:xfrm>
          <a:prstGeom prst="rect">
            <a:avLst/>
          </a:prstGeom>
          <a:noFill/>
          <a:ln>
            <a:noFill/>
          </a:ln>
        </p:spPr>
      </p:pic>
    </p:spTree>
    <p:extLst>
      <p:ext uri="{BB962C8B-B14F-4D97-AF65-F5344CB8AC3E}">
        <p14:creationId xmlns:p14="http://schemas.microsoft.com/office/powerpoint/2010/main" val="1290965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Usability Testing</a:t>
            </a:r>
          </a:p>
        </p:txBody>
      </p:sp>
    </p:spTree>
    <p:extLst>
      <p:ext uri="{BB962C8B-B14F-4D97-AF65-F5344CB8AC3E}">
        <p14:creationId xmlns:p14="http://schemas.microsoft.com/office/powerpoint/2010/main" val="1772893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Usability Testing?</a:t>
            </a:r>
          </a:p>
        </p:txBody>
      </p:sp>
      <p:sp>
        <p:nvSpPr>
          <p:cNvPr id="3" name="Content Placeholder 2"/>
          <p:cNvSpPr>
            <a:spLocks noGrp="1"/>
          </p:cNvSpPr>
          <p:nvPr>
            <p:ph idx="1"/>
          </p:nvPr>
        </p:nvSpPr>
        <p:spPr/>
        <p:txBody>
          <a:bodyPr>
            <a:noAutofit/>
          </a:bodyPr>
          <a:lstStyle/>
          <a:p>
            <a:pPr lvl="1">
              <a:spcBef>
                <a:spcPts val="0"/>
              </a:spcBef>
              <a:buSzPct val="125000"/>
              <a:buFont typeface="Arial" panose="020B0604020202020204" pitchFamily="34" charset="0"/>
              <a:buChar char="•"/>
            </a:pPr>
            <a:r>
              <a:rPr lang="en-US" sz="2400" dirty="0"/>
              <a:t>Helps you determine how well a product can be used by its intended audience </a:t>
            </a:r>
          </a:p>
          <a:p>
            <a:pPr lvl="1">
              <a:spcBef>
                <a:spcPts val="0"/>
              </a:spcBef>
              <a:buSzPct val="125000"/>
              <a:buFont typeface="Arial" panose="020B0604020202020204" pitchFamily="34" charset="0"/>
              <a:buChar char="•"/>
            </a:pPr>
            <a:r>
              <a:rPr lang="en-US" sz="2400" dirty="0"/>
              <a:t>Focus on behaviors, less on attitudes</a:t>
            </a:r>
          </a:p>
          <a:p>
            <a:pPr lvl="1">
              <a:spcBef>
                <a:spcPts val="0"/>
              </a:spcBef>
              <a:buSzPct val="125000"/>
              <a:buFont typeface="Arial" panose="020B0604020202020204" pitchFamily="34" charset="0"/>
              <a:buChar char="•"/>
            </a:pPr>
            <a:r>
              <a:rPr lang="en-US" sz="2400" dirty="0"/>
              <a:t>Facilitator asks users to perform tasks while observing their actions and comments (moderated testing) </a:t>
            </a:r>
          </a:p>
          <a:p>
            <a:pPr lvl="1">
              <a:spcBef>
                <a:spcPts val="0"/>
              </a:spcBef>
              <a:buSzPct val="125000"/>
              <a:buFont typeface="Arial" panose="020B0604020202020204" pitchFamily="34" charset="0"/>
              <a:buChar char="•"/>
            </a:pPr>
            <a:r>
              <a:rPr lang="en-US" sz="2400" dirty="0"/>
              <a:t>Ask participants to “think aloud”</a:t>
            </a:r>
          </a:p>
          <a:p>
            <a:pPr lvl="1">
              <a:spcBef>
                <a:spcPts val="0"/>
              </a:spcBef>
              <a:buSzPct val="125000"/>
              <a:buFont typeface="Arial" panose="020B0604020202020204" pitchFamily="34" charset="0"/>
              <a:buChar char="•"/>
            </a:pPr>
            <a:r>
              <a:rPr lang="en-US" sz="2400" dirty="0"/>
              <a:t>Guides the iterative design process (test little, test often)</a:t>
            </a:r>
          </a:p>
          <a:p>
            <a:pPr lvl="1">
              <a:spcBef>
                <a:spcPts val="0"/>
              </a:spcBef>
              <a:buSzPct val="125000"/>
              <a:buFont typeface="Arial" panose="020B0604020202020204" pitchFamily="34" charset="0"/>
              <a:buChar char="•"/>
            </a:pPr>
            <a:r>
              <a:rPr lang="en-US" sz="2400" dirty="0"/>
              <a:t>Six to eight users are usually enough to uncover the major problems in a product.</a:t>
            </a:r>
          </a:p>
        </p:txBody>
      </p:sp>
    </p:spTree>
    <p:extLst>
      <p:ext uri="{BB962C8B-B14F-4D97-AF65-F5344CB8AC3E}">
        <p14:creationId xmlns:p14="http://schemas.microsoft.com/office/powerpoint/2010/main" val="1540283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Usability Testing Can Answer</a:t>
            </a:r>
          </a:p>
        </p:txBody>
      </p:sp>
      <p:sp>
        <p:nvSpPr>
          <p:cNvPr id="3" name="Content Placeholder 2"/>
          <p:cNvSpPr>
            <a:spLocks noGrp="1"/>
          </p:cNvSpPr>
          <p:nvPr>
            <p:ph idx="1"/>
          </p:nvPr>
        </p:nvSpPr>
        <p:spPr/>
        <p:txBody>
          <a:bodyPr>
            <a:noAutofit/>
          </a:bodyPr>
          <a:lstStyle/>
          <a:p>
            <a:pPr>
              <a:spcBef>
                <a:spcPts val="0"/>
              </a:spcBef>
              <a:buSzPct val="125000"/>
            </a:pPr>
            <a:r>
              <a:rPr lang="en-US" dirty="0"/>
              <a:t>Does the user get the point of the web page?</a:t>
            </a:r>
          </a:p>
          <a:p>
            <a:pPr>
              <a:spcBef>
                <a:spcPts val="0"/>
              </a:spcBef>
              <a:buSzPct val="125000"/>
            </a:pPr>
            <a:r>
              <a:rPr lang="en-US" dirty="0"/>
              <a:t>Does the user understand the navigation system?</a:t>
            </a:r>
          </a:p>
          <a:p>
            <a:pPr>
              <a:spcBef>
                <a:spcPts val="0"/>
              </a:spcBef>
              <a:buSzPct val="125000"/>
            </a:pPr>
            <a:r>
              <a:rPr lang="en-US" dirty="0"/>
              <a:t>Does the user know where to go to find information?</a:t>
            </a:r>
          </a:p>
          <a:p>
            <a:pPr>
              <a:spcBef>
                <a:spcPts val="0"/>
              </a:spcBef>
              <a:buSzPct val="125000"/>
            </a:pPr>
            <a:r>
              <a:rPr lang="en-US" dirty="0"/>
              <a:t>What’s difficult for the user?</a:t>
            </a:r>
          </a:p>
          <a:p>
            <a:pPr>
              <a:spcBef>
                <a:spcPts val="0"/>
              </a:spcBef>
              <a:buSzPct val="125000"/>
            </a:pPr>
            <a:r>
              <a:rPr lang="en-US" dirty="0"/>
              <a:t>What makes sense for the user?</a:t>
            </a:r>
          </a:p>
          <a:p>
            <a:pPr>
              <a:spcBef>
                <a:spcPts val="0"/>
              </a:spcBef>
              <a:buSzPct val="125000"/>
            </a:pPr>
            <a:r>
              <a:rPr lang="en-US" dirty="0"/>
              <a:t>What does the user like? Hate?</a:t>
            </a:r>
          </a:p>
          <a:p>
            <a:pPr>
              <a:spcBef>
                <a:spcPts val="0"/>
              </a:spcBef>
            </a:pPr>
            <a:endParaRPr lang="en-US" dirty="0"/>
          </a:p>
        </p:txBody>
      </p:sp>
    </p:spTree>
    <p:extLst>
      <p:ext uri="{BB962C8B-B14F-4D97-AF65-F5344CB8AC3E}">
        <p14:creationId xmlns:p14="http://schemas.microsoft.com/office/powerpoint/2010/main" val="429925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Scenarios and Tasks</a:t>
            </a:r>
          </a:p>
        </p:txBody>
      </p:sp>
      <p:sp>
        <p:nvSpPr>
          <p:cNvPr id="3" name="Content Placeholder 2"/>
          <p:cNvSpPr>
            <a:spLocks noGrp="1"/>
          </p:cNvSpPr>
          <p:nvPr>
            <p:ph idx="1"/>
          </p:nvPr>
        </p:nvSpPr>
        <p:spPr/>
        <p:txBody>
          <a:bodyPr>
            <a:noAutofit/>
          </a:bodyPr>
          <a:lstStyle/>
          <a:p>
            <a:pPr>
              <a:spcBef>
                <a:spcPts val="0"/>
              </a:spcBef>
              <a:buSzPct val="125000"/>
            </a:pPr>
            <a:r>
              <a:rPr lang="en-US" dirty="0"/>
              <a:t>Scenario: short story about a specific user with a specific goal on your site (sets the stage)</a:t>
            </a:r>
          </a:p>
          <a:p>
            <a:pPr>
              <a:spcBef>
                <a:spcPts val="0"/>
              </a:spcBef>
              <a:buSzPct val="125000"/>
            </a:pPr>
            <a:r>
              <a:rPr lang="en-US" dirty="0"/>
              <a:t>Imagine you are a provider who needs to do x, y, or z.</a:t>
            </a:r>
          </a:p>
          <a:p>
            <a:pPr>
              <a:spcBef>
                <a:spcPts val="0"/>
              </a:spcBef>
              <a:buSzPct val="125000"/>
            </a:pPr>
            <a:r>
              <a:rPr lang="en-US" dirty="0"/>
              <a:t>Task: what the user is trying to accomplish</a:t>
            </a:r>
          </a:p>
          <a:p>
            <a:pPr>
              <a:spcBef>
                <a:spcPts val="0"/>
              </a:spcBef>
              <a:buSzPct val="125000"/>
            </a:pPr>
            <a:r>
              <a:rPr lang="en-US" dirty="0"/>
              <a:t>Find x piece of information.</a:t>
            </a:r>
          </a:p>
          <a:p>
            <a:pPr>
              <a:spcBef>
                <a:spcPts val="0"/>
              </a:spcBef>
            </a:pPr>
            <a:endParaRPr lang="en-US" dirty="0"/>
          </a:p>
        </p:txBody>
      </p:sp>
    </p:spTree>
    <p:extLst>
      <p:ext uri="{BB962C8B-B14F-4D97-AF65-F5344CB8AC3E}">
        <p14:creationId xmlns:p14="http://schemas.microsoft.com/office/powerpoint/2010/main" val="732431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Types of Usability Tasks</a:t>
            </a:r>
          </a:p>
        </p:txBody>
      </p:sp>
      <p:sp>
        <p:nvSpPr>
          <p:cNvPr id="3" name="Content Placeholder 2"/>
          <p:cNvSpPr>
            <a:spLocks noGrp="1"/>
          </p:cNvSpPr>
          <p:nvPr>
            <p:ph idx="1"/>
          </p:nvPr>
        </p:nvSpPr>
        <p:spPr>
          <a:xfrm>
            <a:off x="594360" y="1536192"/>
            <a:ext cx="7982712" cy="3531754"/>
          </a:xfrm>
        </p:spPr>
        <p:txBody>
          <a:bodyPr>
            <a:noAutofit/>
          </a:bodyPr>
          <a:lstStyle/>
          <a:p>
            <a:pPr>
              <a:spcBef>
                <a:spcPts val="0"/>
              </a:spcBef>
              <a:buSzPct val="125000"/>
            </a:pPr>
            <a:r>
              <a:rPr lang="en-US" b="1"/>
              <a:t>5-second </a:t>
            </a:r>
            <a:r>
              <a:rPr lang="en-US" b="1" dirty="0"/>
              <a:t>test</a:t>
            </a:r>
            <a:r>
              <a:rPr lang="en-US" b="1"/>
              <a:t>: </a:t>
            </a:r>
            <a:r>
              <a:rPr lang="en-US"/>
              <a:t>First impressions</a:t>
            </a:r>
            <a:endParaRPr lang="en-US" dirty="0"/>
          </a:p>
          <a:p>
            <a:pPr>
              <a:spcBef>
                <a:spcPts val="0"/>
              </a:spcBef>
              <a:buSzPct val="125000"/>
            </a:pPr>
            <a:r>
              <a:rPr lang="en-US" b="1" dirty="0"/>
              <a:t>First-click test: </a:t>
            </a:r>
            <a:r>
              <a:rPr lang="en-US" dirty="0"/>
              <a:t>What is the first thing you would click on?</a:t>
            </a:r>
          </a:p>
          <a:p>
            <a:pPr>
              <a:spcBef>
                <a:spcPts val="0"/>
              </a:spcBef>
              <a:buSzPct val="125000"/>
            </a:pPr>
            <a:r>
              <a:rPr lang="en-US" b="1"/>
              <a:t>Task completion: </a:t>
            </a:r>
            <a:r>
              <a:rPr lang="en-US" dirty="0"/>
              <a:t>Find certain resources </a:t>
            </a:r>
            <a:r>
              <a:rPr lang="en-US"/>
              <a:t>or information</a:t>
            </a:r>
            <a:endParaRPr lang="en-US" dirty="0"/>
          </a:p>
        </p:txBody>
      </p:sp>
    </p:spTree>
    <p:extLst>
      <p:ext uri="{BB962C8B-B14F-4D97-AF65-F5344CB8AC3E}">
        <p14:creationId xmlns:p14="http://schemas.microsoft.com/office/powerpoint/2010/main" val="23544361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1614</TotalTime>
  <Words>2890</Words>
  <Application>Microsoft Office PowerPoint</Application>
  <PresentationFormat>On-screen Show (4:3)</PresentationFormat>
  <Paragraphs>137</Paragraphs>
  <Slides>16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Courier New</vt:lpstr>
      <vt:lpstr>Gill Sans MT</vt:lpstr>
      <vt:lpstr>Office Theme</vt:lpstr>
      <vt:lpstr>Step 3: Create and Iterate, Part 2: Iterative Design</vt:lpstr>
      <vt:lpstr>Step 3.3. Test or gather feedback, revise, and retest</vt:lpstr>
      <vt:lpstr>Iterative Design</vt:lpstr>
      <vt:lpstr>How? </vt:lpstr>
      <vt:lpstr>Usability Testing</vt:lpstr>
      <vt:lpstr>What is Usability Testing?</vt:lpstr>
      <vt:lpstr>What Usability Testing Can Answer</vt:lpstr>
      <vt:lpstr>Scenarios and Tasks</vt:lpstr>
      <vt:lpstr>Specific Types of Usability Tasks</vt:lpstr>
      <vt:lpstr>Conducting the Usability Test</vt:lpstr>
      <vt:lpstr>Tips for Good Test Facilitation</vt:lpstr>
      <vt:lpstr>Tips for Good Test Facilitation (continued)</vt:lpstr>
      <vt:lpstr>Step 3.4. Finalize the KM tools and techniques</vt:lpstr>
      <vt:lpstr>Time to Go Live!</vt:lpstr>
      <vt:lpstr>Step 3 Outputs</vt:lpstr>
      <vt:lpstr>Outputs From Step 3: Create and Iterate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Beisser</dc:creator>
  <cp:lastModifiedBy>Sean Stewart</cp:lastModifiedBy>
  <cp:revision>20</cp:revision>
  <cp:lastPrinted>2017-04-10T19:34:28Z</cp:lastPrinted>
  <dcterms:created xsi:type="dcterms:W3CDTF">2017-04-07T16:58:38Z</dcterms:created>
  <dcterms:modified xsi:type="dcterms:W3CDTF">2021-07-15T18:34:55Z</dcterms:modified>
  <cp:contentStatus/>
</cp:coreProperties>
</file>