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59" r:id="rId3"/>
    <p:sldId id="260" r:id="rId4"/>
    <p:sldId id="261" r:id="rId5"/>
    <p:sldId id="262" r:id="rId6"/>
    <p:sldId id="275" r:id="rId7"/>
    <p:sldId id="263" r:id="rId8"/>
    <p:sldId id="274" r:id="rId9"/>
    <p:sldId id="264" r:id="rId10"/>
    <p:sldId id="273" r:id="rId11"/>
    <p:sldId id="265" r:id="rId12"/>
    <p:sldId id="272" r:id="rId13"/>
    <p:sldId id="266" r:id="rId14"/>
    <p:sldId id="267" r:id="rId15"/>
    <p:sldId id="268" r:id="rId16"/>
    <p:sldId id="269" r:id="rId17"/>
    <p:sldId id="271" r:id="rId1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p:restoredTop sz="71891"/>
  </p:normalViewPr>
  <p:slideViewPr>
    <p:cSldViewPr snapToGrid="0" snapToObjects="1">
      <p:cViewPr varScale="1">
        <p:scale>
          <a:sx n="50" d="100"/>
          <a:sy n="50" d="100"/>
        </p:scale>
        <p:origin x="1944"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92B78350-438B-494E-A7FE-054DF29886A3}" type="datetimeFigureOut">
              <a:rPr lang="en-US" smtClean="0"/>
              <a:t>12/19/2017</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6F07E032-3712-41F9-A8A7-E57321AF7AAF}" type="slidenum">
              <a:rPr lang="en-US" smtClean="0"/>
              <a:t>‹#›</a:t>
            </a:fld>
            <a:endParaRPr lang="en-US"/>
          </a:p>
        </p:txBody>
      </p:sp>
    </p:spTree>
    <p:extLst>
      <p:ext uri="{BB962C8B-B14F-4D97-AF65-F5344CB8AC3E}">
        <p14:creationId xmlns:p14="http://schemas.microsoft.com/office/powerpoint/2010/main" val="68619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1" name="Shape 31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The</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baseline="0" dirty="0" smtClean="0">
                <a:solidFill>
                  <a:schemeClr val="dk1"/>
                </a:solidFill>
                <a:effectLst/>
                <a:latin typeface="Calibri"/>
                <a:ea typeface="Calibri"/>
                <a:cs typeface="Calibri"/>
                <a:sym typeface="Calibri"/>
              </a:rPr>
              <a:t>KM Road Map was developed by the Knowledge for Health Project in 2016. </a:t>
            </a:r>
            <a:r>
              <a:rPr lang="en-US" sz="1200" b="0" i="0" u="none" strike="noStrike" kern="1200" cap="none" baseline="0" dirty="0" smtClean="0">
                <a:solidFill>
                  <a:schemeClr val="dk1"/>
                </a:solidFill>
                <a:effectLst/>
                <a:latin typeface="Calibri"/>
                <a:ea typeface="Calibri"/>
                <a:cs typeface="Calibri"/>
                <a:sym typeface="Calibri"/>
              </a:rPr>
              <a:t>The Road Map is a five-step systematic process </a:t>
            </a:r>
            <a:r>
              <a:rPr lang="en-US" sz="1200" b="0" i="0" u="none" strike="noStrike" kern="1200" cap="none" dirty="0" smtClean="0">
                <a:solidFill>
                  <a:schemeClr val="dk1"/>
                </a:solidFill>
                <a:effectLst/>
                <a:latin typeface="Calibri"/>
                <a:ea typeface="Calibri"/>
                <a:cs typeface="Calibri"/>
                <a:sym typeface="Calibri"/>
              </a:rPr>
              <a:t>for </a:t>
            </a:r>
            <a:r>
              <a:rPr lang="en-US" sz="1200" b="0" i="0" u="none" strike="noStrike" kern="1200" cap="none" dirty="0" smtClean="0">
                <a:solidFill>
                  <a:schemeClr val="dk1"/>
                </a:solidFill>
                <a:effectLst/>
                <a:latin typeface="Calibri"/>
                <a:ea typeface="Calibri"/>
                <a:cs typeface="Calibri"/>
                <a:sym typeface="Calibri"/>
              </a:rPr>
              <a:t>generating, collecting</a:t>
            </a:r>
            <a:r>
              <a:rPr lang="en-US" sz="1200" b="0" i="0" u="none" strike="noStrike" kern="1200" cap="none" dirty="0" smtClean="0">
                <a:solidFill>
                  <a:schemeClr val="dk1"/>
                </a:solidFill>
                <a:effectLst/>
                <a:latin typeface="Calibri"/>
                <a:ea typeface="Calibri"/>
                <a:cs typeface="Calibri"/>
                <a:sym typeface="Calibri"/>
              </a:rPr>
              <a:t>, analyzing, </a:t>
            </a:r>
            <a:r>
              <a:rPr lang="en-US" sz="1200" b="0" i="0" u="none" strike="noStrike" kern="1200" cap="none" dirty="0" smtClean="0">
                <a:solidFill>
                  <a:schemeClr val="dk1"/>
                </a:solidFill>
                <a:effectLst/>
                <a:latin typeface="Calibri"/>
                <a:ea typeface="Calibri"/>
                <a:cs typeface="Calibri"/>
                <a:sym typeface="Calibri"/>
              </a:rPr>
              <a:t>synthesizing, and sharing knowledge.</a:t>
            </a:r>
            <a:r>
              <a:rPr lang="en-US" sz="1200" b="0" i="0" u="none" strike="noStrike" kern="1200" cap="none" baseline="0" dirty="0" smtClean="0">
                <a:solidFill>
                  <a:schemeClr val="dk1"/>
                </a:solidFill>
                <a:effectLst/>
                <a:latin typeface="Calibri"/>
                <a:ea typeface="Calibri"/>
                <a:cs typeface="Calibri"/>
                <a:sym typeface="Calibri"/>
              </a:rPr>
              <a:t> </a:t>
            </a:r>
            <a:r>
              <a:rPr lang="en-US" sz="1200" b="0" i="0" u="none" strike="noStrike" kern="1200" cap="none" baseline="0" dirty="0" smtClean="0">
                <a:solidFill>
                  <a:schemeClr val="dk1"/>
                </a:solidFill>
                <a:effectLst/>
                <a:latin typeface="Calibri"/>
                <a:ea typeface="Calibri"/>
                <a:cs typeface="Calibri"/>
                <a:sym typeface="Calibri"/>
              </a:rPr>
              <a:t>It can be used to guide health workers and professionals in applying KM systematically and strategically in their programs. This presentation will provide an overview of the KM Road Map. </a:t>
            </a:r>
            <a:endParaRPr lang="en-US" sz="1200" b="0" i="0" u="none" strike="noStrike" kern="1200" cap="none" dirty="0" smtClean="0">
              <a:solidFill>
                <a:schemeClr val="dk1"/>
              </a:solidFill>
              <a:effectLst/>
              <a:latin typeface="Calibri"/>
              <a:ea typeface="Calibri"/>
              <a:cs typeface="Calibri"/>
              <a:sym typeface="Calibri"/>
            </a:endParaRPr>
          </a:p>
          <a:p>
            <a:endParaRPr lang="en-US" sz="1200" b="0" i="0" u="none" strike="noStrike" kern="1200" cap="none" dirty="0" smtClean="0">
              <a:solidFill>
                <a:schemeClr val="dk1"/>
              </a:solidFill>
              <a:effectLst/>
              <a:latin typeface="Calibri"/>
              <a:ea typeface="Calibri"/>
              <a:cs typeface="Calibri"/>
              <a:sym typeface="Calibri"/>
            </a:endParaRPr>
          </a:p>
          <a:p>
            <a:r>
              <a:rPr lang="en-US" sz="1200" b="1" i="0" u="none" strike="noStrike" kern="1200" cap="none" dirty="0" smtClean="0">
                <a:solidFill>
                  <a:schemeClr val="dk1"/>
                </a:solidFill>
                <a:effectLst/>
                <a:latin typeface="Calibri"/>
                <a:ea typeface="Calibri"/>
                <a:cs typeface="Calibri"/>
                <a:sym typeface="Calibri"/>
              </a:rPr>
              <a:t>TRAINER</a:t>
            </a:r>
            <a:r>
              <a:rPr lang="en-US" sz="1200" b="1" i="0" u="none" strike="noStrike" kern="1200" cap="none" baseline="0" dirty="0" smtClean="0">
                <a:solidFill>
                  <a:schemeClr val="dk1"/>
                </a:solidFill>
                <a:effectLst/>
                <a:latin typeface="Calibri"/>
                <a:ea typeface="Calibri"/>
                <a:cs typeface="Calibri"/>
                <a:sym typeface="Calibri"/>
              </a:rPr>
              <a:t> NOTE: The slides in this presentation are meant to be an introduction to the KM Road Map. </a:t>
            </a:r>
            <a:r>
              <a:rPr lang="en-US" sz="1200" b="1" i="0" u="none" strike="noStrike" kern="1200" cap="none" baseline="0" dirty="0" smtClean="0">
                <a:solidFill>
                  <a:schemeClr val="dk1"/>
                </a:solidFill>
                <a:effectLst/>
                <a:latin typeface="Calibri"/>
                <a:ea typeface="Calibri"/>
                <a:cs typeface="Calibri"/>
                <a:sym typeface="Calibri"/>
              </a:rPr>
              <a:t>Please refer to the Building </a:t>
            </a:r>
            <a:r>
              <a:rPr lang="en-US" sz="1200" b="1" i="0" u="none" strike="noStrike" kern="1200" cap="none" baseline="0" dirty="0" smtClean="0">
                <a:solidFill>
                  <a:schemeClr val="dk1"/>
                </a:solidFill>
                <a:effectLst/>
                <a:latin typeface="Calibri"/>
                <a:ea typeface="Calibri"/>
                <a:cs typeface="Calibri"/>
                <a:sym typeface="Calibri"/>
              </a:rPr>
              <a:t>Better Programs </a:t>
            </a:r>
            <a:r>
              <a:rPr lang="en-US" sz="1200" b="1" i="0" u="none" strike="noStrike" kern="1200" cap="none" baseline="0" dirty="0" smtClean="0">
                <a:solidFill>
                  <a:schemeClr val="dk1"/>
                </a:solidFill>
                <a:effectLst/>
                <a:latin typeface="Calibri"/>
                <a:ea typeface="Calibri"/>
                <a:cs typeface="Calibri"/>
                <a:sym typeface="Calibri"/>
              </a:rPr>
              <a:t>Guide for additional details if needed</a:t>
            </a:r>
            <a:r>
              <a:rPr lang="en-US" sz="1200" b="1" i="0" u="none" strike="noStrike" kern="1200" cap="none" baseline="0" dirty="0" smtClean="0">
                <a:solidFill>
                  <a:schemeClr val="dk1"/>
                </a:solidFill>
                <a:effectLst/>
                <a:latin typeface="+mn-lt"/>
                <a:ea typeface="Calibri"/>
                <a:cs typeface="Calibri"/>
                <a:sym typeface="Calibri"/>
              </a:rPr>
              <a:t> (https://www.kmtraining.org/resources/building-better-programs). There are also additional training modules included in the KM Training Package to delve into the details of each step of the KM Road Map. </a:t>
            </a:r>
            <a:endParaRPr lang="en-US" sz="1200" b="1" i="0" u="none" strike="noStrike" kern="1200" cap="none" dirty="0">
              <a:solidFill>
                <a:schemeClr val="dk1"/>
              </a:solidFill>
              <a:effectLst/>
              <a:latin typeface="Calibri"/>
              <a:ea typeface="Calibri"/>
              <a:cs typeface="Calibri"/>
              <a:sym typeface="Calibri"/>
            </a:endParaRPr>
          </a:p>
        </p:txBody>
      </p:sp>
      <p:sp>
        <p:nvSpPr>
          <p:cNvPr id="312" name="Shape 31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imes"/>
                <a:ea typeface="Times"/>
                <a:cs typeface="Times"/>
                <a:sym typeface="Times"/>
              </a:rPr>
              <a:t>1</a:t>
            </a:fld>
            <a:endParaRPr lang="en-US"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816206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spcBef>
                <a:spcPts val="640"/>
              </a:spcBef>
              <a:buNone/>
            </a:pPr>
            <a:r>
              <a:rPr lang="en-US" dirty="0" smtClean="0"/>
              <a:t>Note</a:t>
            </a:r>
            <a:r>
              <a:rPr lang="en-US" baseline="0" dirty="0" smtClean="0"/>
              <a:t> to Trainer: Please feel free to replace the examples on the slide with relevant, local examples. </a:t>
            </a:r>
            <a:endParaRPr lang="en-US" dirty="0"/>
          </a:p>
        </p:txBody>
      </p:sp>
      <p:sp>
        <p:nvSpPr>
          <p:cNvPr id="292" name="Shape 29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448369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1" name="Shape 2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spcBef>
                <a:spcPts val="640"/>
              </a:spcBef>
              <a:buNone/>
            </a:pPr>
            <a:r>
              <a:rPr lang="en-US" dirty="0" smtClean="0"/>
              <a:t>Note</a:t>
            </a:r>
            <a:r>
              <a:rPr lang="en-US" baseline="0" dirty="0" smtClean="0"/>
              <a:t> to Trainer: Please feel free to replace the examples on the slide with relevant, local examples. </a:t>
            </a:r>
            <a:endParaRPr lang="en-US" dirty="0"/>
          </a:p>
        </p:txBody>
      </p:sp>
      <p:sp>
        <p:nvSpPr>
          <p:cNvPr id="292" name="Shape 29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3174959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to Trainer: Please feel free to replace the examples on the slide with relevant, local examples. </a:t>
            </a:r>
            <a:endParaRPr lang="en-US" dirty="0" smtClean="0"/>
          </a:p>
          <a:p>
            <a:pPr lvl="0">
              <a:spcBef>
                <a:spcPts val="0"/>
              </a:spcBef>
              <a:buNone/>
            </a:pPr>
            <a:endParaRPr dirty="0"/>
          </a:p>
        </p:txBody>
      </p:sp>
      <p:sp>
        <p:nvSpPr>
          <p:cNvPr id="303" name="Shape 30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1573508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a:t>
            </a:r>
            <a:r>
              <a:rPr lang="en-US" baseline="0" dirty="0" smtClean="0"/>
              <a:t> to Trainer: Please feel free to replace the examples on the slide with relevant, local examples. </a:t>
            </a:r>
            <a:endParaRPr lang="en-US" dirty="0" smtClean="0"/>
          </a:p>
          <a:p>
            <a:pPr lvl="0">
              <a:spcBef>
                <a:spcPts val="0"/>
              </a:spcBef>
              <a:buNone/>
            </a:pPr>
            <a:endParaRPr dirty="0"/>
          </a:p>
        </p:txBody>
      </p:sp>
      <p:sp>
        <p:nvSpPr>
          <p:cNvPr id="303" name="Shape 30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163007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40" name="Shape 3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3035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347" name="Shape 34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4513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6591" y="4400238"/>
            <a:ext cx="5486549" cy="3600885"/>
          </a:xfrm>
          <a:prstGeom prst="rect">
            <a:avLst/>
          </a:prstGeom>
        </p:spPr>
        <p:txBody>
          <a:bodyPr lIns="90428" tIns="90428" rIns="90428" bIns="90428" anchor="t" anchorCtr="0">
            <a:noAutofit/>
          </a:bodyPr>
          <a:lstStyle/>
          <a:p>
            <a:pPr defTabSz="904433">
              <a:defRPr/>
            </a:pPr>
            <a:r>
              <a:rPr lang="en-US" sz="1800" dirty="0">
                <a:solidFill>
                  <a:schemeClr val="tx1"/>
                </a:solidFill>
                <a:latin typeface="+mn-lt"/>
                <a:ea typeface="+mn-ea"/>
                <a:cs typeface="+mn-cs"/>
              </a:rPr>
              <a:t>In addition to the </a:t>
            </a:r>
            <a:r>
              <a:rPr lang="en-US" sz="1800" dirty="0" smtClean="0">
                <a:solidFill>
                  <a:schemeClr val="tx1"/>
                </a:solidFill>
                <a:latin typeface="+mn-lt"/>
                <a:ea typeface="+mn-ea"/>
                <a:cs typeface="+mn-cs"/>
              </a:rPr>
              <a:t>five </a:t>
            </a:r>
            <a:r>
              <a:rPr lang="en-US" sz="1800" dirty="0">
                <a:solidFill>
                  <a:schemeClr val="tx1"/>
                </a:solidFill>
                <a:latin typeface="+mn-lt"/>
                <a:ea typeface="+mn-ea"/>
                <a:cs typeface="+mn-cs"/>
              </a:rPr>
              <a:t>key steps, the </a:t>
            </a:r>
            <a:r>
              <a:rPr lang="en-US" sz="1800" dirty="0" smtClean="0">
                <a:solidFill>
                  <a:schemeClr val="tx1"/>
                </a:solidFill>
                <a:latin typeface="+mn-lt"/>
                <a:ea typeface="+mn-ea"/>
                <a:cs typeface="+mn-cs"/>
              </a:rPr>
              <a:t>KM Road Map incorporates </a:t>
            </a:r>
            <a:r>
              <a:rPr lang="en-US" sz="1800" dirty="0" smtClean="0">
                <a:solidFill>
                  <a:schemeClr val="tx1"/>
                </a:solidFill>
                <a:latin typeface="+mn-lt"/>
                <a:ea typeface="+mn-ea"/>
                <a:cs typeface="+mn-cs"/>
              </a:rPr>
              <a:t>the three </a:t>
            </a:r>
            <a:r>
              <a:rPr lang="en-US" sz="1800" dirty="0">
                <a:solidFill>
                  <a:schemeClr val="tx1"/>
                </a:solidFill>
                <a:latin typeface="+mn-lt"/>
                <a:ea typeface="+mn-ea"/>
                <a:cs typeface="+mn-cs"/>
              </a:rPr>
              <a:t>cross-cutting concepts of collaborating, learning, and adapting, which </a:t>
            </a:r>
            <a:r>
              <a:rPr lang="en-US" sz="1800" dirty="0" smtClean="0">
                <a:solidFill>
                  <a:schemeClr val="tx1"/>
                </a:solidFill>
                <a:latin typeface="+mn-lt"/>
                <a:ea typeface="+mn-ea"/>
                <a:cs typeface="+mn-cs"/>
              </a:rPr>
              <a:t>provide </a:t>
            </a:r>
            <a:r>
              <a:rPr lang="en-US" sz="1800" dirty="0">
                <a:solidFill>
                  <a:schemeClr val="tx1"/>
                </a:solidFill>
                <a:latin typeface="+mn-lt"/>
                <a:ea typeface="+mn-ea"/>
                <a:cs typeface="+mn-cs"/>
              </a:rPr>
              <a:t>a flexible framework to support and enhance learning as promoted by the Bureau for Policy, Planning, and Learning at the United States Agency for International </a:t>
            </a:r>
            <a:r>
              <a:rPr lang="en-US" sz="1800" dirty="0" smtClean="0">
                <a:solidFill>
                  <a:schemeClr val="tx1"/>
                </a:solidFill>
                <a:latin typeface="+mn-lt"/>
                <a:ea typeface="+mn-ea"/>
                <a:cs typeface="+mn-cs"/>
              </a:rPr>
              <a:t>Development. Let’s review these 3 concepts again now that we have a better understanding of the five-step KM Road Map process and see how CLA can be applied at each step. </a:t>
            </a:r>
            <a:endParaRPr lang="en-US" sz="1800" dirty="0">
              <a:solidFill>
                <a:schemeClr val="tx1"/>
              </a:solidFill>
              <a:latin typeface="+mn-lt"/>
              <a:ea typeface="+mn-ea"/>
              <a:cs typeface="+mn-cs"/>
            </a:endParaRPr>
          </a:p>
          <a:p>
            <a:endParaRPr lang="en-US" sz="1800" dirty="0">
              <a:solidFill>
                <a:schemeClr val="tx1"/>
              </a:solidFill>
              <a:latin typeface="+mn-lt"/>
              <a:ea typeface="+mn-ea"/>
              <a:cs typeface="+mn-cs"/>
            </a:endParaRPr>
          </a:p>
          <a:p>
            <a:pPr lvl="0"/>
            <a:r>
              <a:rPr lang="en-US" sz="1800" b="1" i="0" dirty="0">
                <a:solidFill>
                  <a:schemeClr val="tx1"/>
                </a:solidFill>
                <a:latin typeface="+mn-lt"/>
                <a:ea typeface="+mn-ea"/>
                <a:cs typeface="+mn-cs"/>
              </a:rPr>
              <a:t>Collaborating </a:t>
            </a:r>
            <a:r>
              <a:rPr lang="en-US" sz="1800" dirty="0">
                <a:solidFill>
                  <a:schemeClr val="tx1"/>
                </a:solidFill>
                <a:latin typeface="+mn-lt"/>
                <a:ea typeface="+mn-ea"/>
                <a:cs typeface="+mn-cs"/>
              </a:rPr>
              <a:t>involves engaging with key stakeholders, local thought leaders, and development actors to understand the local context, design programs appropriately, and keep abreast of changes. It also involves coordinating efforts within an organization and among partners and other stakeholders to increase synergies and extend the organization’s influence and impact beyond its project funding. </a:t>
            </a:r>
            <a:endParaRPr lang="en-US" sz="1800" dirty="0" smtClean="0">
              <a:solidFill>
                <a:schemeClr val="tx1"/>
              </a:solidFill>
              <a:latin typeface="+mn-lt"/>
              <a:ea typeface="+mn-ea"/>
              <a:cs typeface="+mn-cs"/>
            </a:endParaRPr>
          </a:p>
          <a:p>
            <a:pPr lvl="0"/>
            <a:r>
              <a:rPr lang="en-US" sz="1800" dirty="0" smtClean="0">
                <a:solidFill>
                  <a:schemeClr val="tx1"/>
                </a:solidFill>
                <a:latin typeface="+mn-lt"/>
                <a:ea typeface="+mn-ea"/>
                <a:cs typeface="+mn-cs"/>
              </a:rPr>
              <a:t>During</a:t>
            </a:r>
            <a:r>
              <a:rPr lang="en-US" sz="1800" baseline="0" dirty="0" smtClean="0">
                <a:solidFill>
                  <a:schemeClr val="tx1"/>
                </a:solidFill>
                <a:latin typeface="+mn-lt"/>
                <a:ea typeface="+mn-ea"/>
                <a:cs typeface="+mn-cs"/>
              </a:rPr>
              <a:t> Step 1, collaborating happens when stakeholders are involved in planning the needs assessment and also when they are included as respondents to the needs assessment. During Step 2, the KM strategy should be designed with key stakeholders involved to ensure inclusion and ownership. During Step 3, an interdisciplinary KM team will likely need to be developed to create KM tools and techniques. During Step 4, implementation and monitoring require coordinating with team members, partners, and other stakeholders. Finally in Step 5, stakeholders should be engaged early on to decide what type of evaluation to conduct, and later on to help disseminate and interpret the evaluation findings. </a:t>
            </a:r>
            <a:endParaRPr lang="en-US" sz="1800" dirty="0">
              <a:solidFill>
                <a:schemeClr val="tx1"/>
              </a:solidFill>
              <a:latin typeface="+mn-lt"/>
              <a:ea typeface="+mn-ea"/>
              <a:cs typeface="+mn-cs"/>
            </a:endParaRPr>
          </a:p>
          <a:p>
            <a:pPr lvl="0"/>
            <a:endParaRPr lang="en-US" sz="1800" i="1" dirty="0">
              <a:solidFill>
                <a:schemeClr val="tx1"/>
              </a:solidFill>
              <a:latin typeface="+mn-lt"/>
              <a:ea typeface="+mn-ea"/>
              <a:cs typeface="+mn-cs"/>
            </a:endParaRPr>
          </a:p>
          <a:p>
            <a:pPr lvl="0"/>
            <a:r>
              <a:rPr lang="en-US" sz="1800" b="1" i="0" dirty="0">
                <a:solidFill>
                  <a:schemeClr val="tx1"/>
                </a:solidFill>
                <a:latin typeface="+mn-lt"/>
                <a:ea typeface="+mn-ea"/>
                <a:cs typeface="+mn-cs"/>
              </a:rPr>
              <a:t>Learning</a:t>
            </a:r>
            <a:r>
              <a:rPr lang="en-US" sz="1800" i="1" dirty="0">
                <a:solidFill>
                  <a:schemeClr val="tx1"/>
                </a:solidFill>
                <a:latin typeface="+mn-lt"/>
                <a:ea typeface="+mn-ea"/>
                <a:cs typeface="+mn-cs"/>
              </a:rPr>
              <a:t> </a:t>
            </a:r>
            <a:r>
              <a:rPr lang="en-US" sz="1800" dirty="0">
                <a:solidFill>
                  <a:schemeClr val="tx1"/>
                </a:solidFill>
                <a:latin typeface="+mn-lt"/>
                <a:ea typeface="+mn-ea"/>
                <a:cs typeface="+mn-cs"/>
              </a:rPr>
              <a:t>occurs before, during, and after project implementation.</a:t>
            </a:r>
            <a:r>
              <a:rPr lang="en-US" sz="1800" b="1" dirty="0">
                <a:solidFill>
                  <a:schemeClr val="tx1"/>
                </a:solidFill>
                <a:latin typeface="+mn-lt"/>
                <a:ea typeface="+mn-ea"/>
                <a:cs typeface="+mn-cs"/>
              </a:rPr>
              <a:t> </a:t>
            </a:r>
            <a:r>
              <a:rPr lang="en-US" sz="1800" dirty="0">
                <a:solidFill>
                  <a:schemeClr val="tx1"/>
                </a:solidFill>
                <a:latin typeface="+mn-lt"/>
                <a:ea typeface="+mn-ea"/>
                <a:cs typeface="+mn-cs"/>
              </a:rPr>
              <a:t>When health professionals learn, they generate, capture, share, analyze, and apply information and knowledge to improve programs. Programs should pause periodically to reflect on and synthesize new learning, and employ participatory development methodologies that catalyze learning for stakeholders</a:t>
            </a:r>
            <a:r>
              <a:rPr lang="en-US" sz="1800" dirty="0" smtClean="0">
                <a:solidFill>
                  <a:schemeClr val="tx1"/>
                </a:solidFill>
                <a:latin typeface="+mn-lt"/>
                <a:ea typeface="+mn-ea"/>
                <a:cs typeface="+mn-cs"/>
              </a:rPr>
              <a:t>.</a:t>
            </a:r>
          </a:p>
          <a:p>
            <a:pPr lvl="0"/>
            <a:r>
              <a:rPr lang="en-US" sz="1800" dirty="0" smtClean="0">
                <a:solidFill>
                  <a:schemeClr val="tx1"/>
                </a:solidFill>
                <a:latin typeface="+mn-lt"/>
                <a:ea typeface="+mn-ea"/>
                <a:cs typeface="+mn-cs"/>
              </a:rPr>
              <a:t>(Refer to Table 1 in the Building Better Programs</a:t>
            </a:r>
            <a:r>
              <a:rPr lang="en-US" sz="1800" baseline="0" dirty="0" smtClean="0">
                <a:solidFill>
                  <a:schemeClr val="tx1"/>
                </a:solidFill>
                <a:latin typeface="+mn-lt"/>
                <a:ea typeface="+mn-ea"/>
                <a:cs typeface="+mn-cs"/>
              </a:rPr>
              <a:t> Guide [</a:t>
            </a:r>
            <a:r>
              <a:rPr lang="en-US" sz="1800" b="0" i="0" u="none" strike="noStrike" kern="1200" cap="none" baseline="0" dirty="0" smtClean="0">
                <a:solidFill>
                  <a:schemeClr val="dk1"/>
                </a:solidFill>
                <a:effectLst/>
                <a:latin typeface="+mn-lt"/>
                <a:ea typeface="Calibri"/>
                <a:cs typeface="Calibri"/>
                <a:sym typeface="Calibri"/>
              </a:rPr>
              <a:t>https://www.kmtraining.org/resources/building-better-programs]</a:t>
            </a:r>
            <a:r>
              <a:rPr lang="en-US" sz="1800" baseline="0" dirty="0" smtClean="0">
                <a:solidFill>
                  <a:schemeClr val="tx1"/>
                </a:solidFill>
                <a:latin typeface="+mn-lt"/>
                <a:ea typeface="+mn-ea"/>
                <a:cs typeface="+mn-cs"/>
              </a:rPr>
              <a:t> to see how Learning occurs during each step in the KM Road Map.)</a:t>
            </a:r>
            <a:endParaRPr lang="en-US" sz="1800" dirty="0">
              <a:solidFill>
                <a:schemeClr val="tx1"/>
              </a:solidFill>
              <a:latin typeface="+mn-lt"/>
              <a:ea typeface="+mn-ea"/>
              <a:cs typeface="+mn-cs"/>
            </a:endParaRPr>
          </a:p>
          <a:p>
            <a:pPr lvl="0"/>
            <a:endParaRPr lang="en-US" sz="1800" b="1" dirty="0">
              <a:solidFill>
                <a:schemeClr val="tx1"/>
              </a:solidFill>
              <a:latin typeface="+mn-lt"/>
              <a:ea typeface="+mn-ea"/>
              <a:cs typeface="+mn-cs"/>
            </a:endParaRPr>
          </a:p>
          <a:p>
            <a:pPr lvl="0"/>
            <a:r>
              <a:rPr lang="en-US" sz="1800" b="1" i="0" dirty="0">
                <a:solidFill>
                  <a:schemeClr val="tx1"/>
                </a:solidFill>
                <a:latin typeface="+mn-lt"/>
                <a:ea typeface="+mn-ea"/>
                <a:cs typeface="+mn-cs"/>
              </a:rPr>
              <a:t>Adapting </a:t>
            </a:r>
            <a:r>
              <a:rPr lang="en-US" sz="1800" dirty="0">
                <a:solidFill>
                  <a:schemeClr val="tx1"/>
                </a:solidFill>
                <a:latin typeface="+mn-lt"/>
                <a:ea typeface="+mn-ea"/>
                <a:cs typeface="+mn-cs"/>
              </a:rPr>
              <a:t>the program</a:t>
            </a:r>
            <a:r>
              <a:rPr lang="en-US" sz="1800" b="1" dirty="0">
                <a:solidFill>
                  <a:schemeClr val="tx1"/>
                </a:solidFill>
                <a:latin typeface="+mn-lt"/>
                <a:ea typeface="+mn-ea"/>
                <a:cs typeface="+mn-cs"/>
              </a:rPr>
              <a:t> </a:t>
            </a:r>
            <a:r>
              <a:rPr lang="en-US" sz="1800" dirty="0">
                <a:solidFill>
                  <a:schemeClr val="tx1"/>
                </a:solidFill>
                <a:latin typeface="+mn-lt"/>
                <a:ea typeface="+mn-ea"/>
                <a:cs typeface="+mn-cs"/>
              </a:rPr>
              <a:t>by applying learning and making iterative course corrections during implementation to respond to changing needs, priorities, and realities. Such adaptations are critical to increasing the impact of programs. </a:t>
            </a:r>
            <a:endParaRPr lang="en-US" sz="1800" dirty="0" smtClean="0">
              <a:solidFill>
                <a:schemeClr val="tx1"/>
              </a:solidFill>
              <a:latin typeface="+mn-lt"/>
              <a:ea typeface="+mn-ea"/>
              <a:cs typeface="+mn-cs"/>
            </a:endParaRPr>
          </a:p>
          <a:p>
            <a:pPr lvl="0"/>
            <a:r>
              <a:rPr lang="en-US" sz="1800" dirty="0" smtClean="0">
                <a:solidFill>
                  <a:schemeClr val="tx1"/>
                </a:solidFill>
                <a:latin typeface="+mn-lt"/>
                <a:ea typeface="+mn-ea"/>
                <a:cs typeface="+mn-cs"/>
              </a:rPr>
              <a:t>(Refer to Table 1 in the Building Better Programs</a:t>
            </a:r>
            <a:r>
              <a:rPr lang="en-US" sz="1800" baseline="0" dirty="0" smtClean="0">
                <a:solidFill>
                  <a:schemeClr val="tx1"/>
                </a:solidFill>
                <a:latin typeface="+mn-lt"/>
                <a:ea typeface="+mn-ea"/>
                <a:cs typeface="+mn-cs"/>
              </a:rPr>
              <a:t> Guide [</a:t>
            </a:r>
            <a:r>
              <a:rPr lang="en-US" sz="1800" b="0" i="0" u="none" strike="noStrike" kern="1200" cap="none" baseline="0" dirty="0" smtClean="0">
                <a:solidFill>
                  <a:schemeClr val="dk1"/>
                </a:solidFill>
                <a:effectLst/>
                <a:latin typeface="+mn-lt"/>
                <a:ea typeface="Calibri"/>
                <a:cs typeface="Calibri"/>
                <a:sym typeface="Calibri"/>
              </a:rPr>
              <a:t>https://www.kmtraining.org/resources/building-better-programs]</a:t>
            </a:r>
            <a:r>
              <a:rPr lang="en-US" sz="1800" baseline="0" dirty="0" smtClean="0">
                <a:solidFill>
                  <a:schemeClr val="tx1"/>
                </a:solidFill>
                <a:latin typeface="+mn-lt"/>
                <a:ea typeface="+mn-ea"/>
                <a:cs typeface="+mn-cs"/>
              </a:rPr>
              <a:t> to see how Adaptation occurs during each step in the KM Road Map.)</a:t>
            </a:r>
            <a:endParaRPr lang="en-US" sz="1800" dirty="0">
              <a:solidFill>
                <a:schemeClr val="tx1"/>
              </a:solidFill>
              <a:latin typeface="+mn-lt"/>
              <a:ea typeface="+mn-ea"/>
              <a:cs typeface="+mn-cs"/>
            </a:endParaRPr>
          </a:p>
          <a:p>
            <a:endParaRPr lang="en-US" b="0" dirty="0" smtClean="0"/>
          </a:p>
          <a:p>
            <a:endParaRPr dirty="0"/>
          </a:p>
          <a:p>
            <a:endParaRPr dirty="0"/>
          </a:p>
        </p:txBody>
      </p:sp>
      <p:sp>
        <p:nvSpPr>
          <p:cNvPr id="125" name="Shape 125"/>
          <p:cNvSpPr txBox="1">
            <a:spLocks noGrp="1"/>
          </p:cNvSpPr>
          <p:nvPr>
            <p:ph type="sldNum" idx="12"/>
          </p:nvPr>
        </p:nvSpPr>
        <p:spPr>
          <a:xfrm>
            <a:off x="3883827" y="8684926"/>
            <a:ext cx="2972577" cy="459148"/>
          </a:xfrm>
          <a:prstGeom prst="rect">
            <a:avLst/>
          </a:prstGeom>
        </p:spPr>
        <p:txBody>
          <a:bodyPr lIns="91418" tIns="45696" rIns="91418" bIns="45696" anchor="b" anchorCtr="0">
            <a:noAutofit/>
          </a:bodyPr>
          <a:lstStyle/>
          <a:p>
            <a:pPr>
              <a:buClr>
                <a:srgbClr val="000000"/>
              </a:buClr>
              <a:buSzPct val="25000"/>
            </a:pPr>
            <a:fld id="{00000000-1234-1234-1234-123412341234}" type="slidenum">
              <a:rPr lang="en-US"/>
              <a:pPr>
                <a:buClr>
                  <a:srgbClr val="000000"/>
                </a:buClr>
                <a:buSzPct val="25000"/>
              </a:pPr>
              <a:t>16</a:t>
            </a:fld>
            <a:endParaRPr lang="en-US"/>
          </a:p>
        </p:txBody>
      </p:sp>
    </p:spTree>
    <p:extLst>
      <p:ext uri="{BB962C8B-B14F-4D97-AF65-F5344CB8AC3E}">
        <p14:creationId xmlns:p14="http://schemas.microsoft.com/office/powerpoint/2010/main" val="2355282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400550"/>
            <a:ext cx="5486400" cy="3600450"/>
          </a:xfrm>
          <a:prstGeom prst="rect">
            <a:avLst/>
          </a:prstGeom>
        </p:spPr>
        <p:txBody>
          <a:bodyPr lIns="90428" tIns="90428" rIns="90428" bIns="90428" anchor="t" anchorCtr="0">
            <a:noAutofit/>
          </a:bodyPr>
          <a:lstStyle/>
          <a:p>
            <a:pPr marL="0" marR="0" lvl="0" indent="0" algn="l" rtl="0">
              <a:lnSpc>
                <a:spcPct val="100000"/>
              </a:lnSpc>
              <a:spcBef>
                <a:spcPts val="1000"/>
              </a:spcBef>
              <a:spcAft>
                <a:spcPts val="0"/>
              </a:spcAft>
              <a:buClr>
                <a:srgbClr val="171616"/>
              </a:buClr>
              <a:buSzPct val="100000"/>
              <a:buFont typeface="Arial"/>
              <a:buNone/>
            </a:pPr>
            <a:r>
              <a:rPr lang="en-US" sz="2500" b="0" i="0" u="none" strike="noStrike" cap="none" dirty="0" smtClean="0">
                <a:solidFill>
                  <a:srgbClr val="171616"/>
                </a:solidFill>
                <a:sym typeface="Helvetica Neue"/>
              </a:rPr>
              <a:t>In</a:t>
            </a:r>
            <a:r>
              <a:rPr lang="en-US" sz="2500" b="0" i="0" u="none" strike="noStrike" cap="none" baseline="0" dirty="0" smtClean="0">
                <a:solidFill>
                  <a:srgbClr val="171616"/>
                </a:solidFill>
                <a:sym typeface="Helvetica Neue"/>
              </a:rPr>
              <a:t> the next presentation, we will provide a practical program example of how a program in Indonesia put KM into action. </a:t>
            </a:r>
          </a:p>
          <a:p>
            <a:pPr marL="0" marR="0" lvl="0" indent="0" algn="l" rtl="0">
              <a:lnSpc>
                <a:spcPct val="100000"/>
              </a:lnSpc>
              <a:spcBef>
                <a:spcPts val="1000"/>
              </a:spcBef>
              <a:spcAft>
                <a:spcPts val="0"/>
              </a:spcAft>
              <a:buClr>
                <a:srgbClr val="171616"/>
              </a:buClr>
              <a:buSzPct val="100000"/>
              <a:buFont typeface="Arial"/>
              <a:buNone/>
            </a:pPr>
            <a:r>
              <a:rPr lang="en-US" sz="2500" b="0" i="0" u="none" strike="noStrike" cap="none" baseline="0" dirty="0" smtClean="0">
                <a:solidFill>
                  <a:srgbClr val="171616"/>
                </a:solidFill>
                <a:sym typeface="Helvetica Neue"/>
              </a:rPr>
              <a:t>Trainer may want to inform participants at this point of the KM Collection of resources provided by the K4Health Project that can help them apply KM in their programs. In addition to the KM Road Map</a:t>
            </a:r>
            <a:endParaRPr lang="en-US" sz="2500" b="0" i="0" u="none" strike="noStrike" cap="none" dirty="0" smtClean="0">
              <a:solidFill>
                <a:srgbClr val="171616"/>
              </a:solidFill>
              <a:sym typeface="Helvetica Neue"/>
            </a:endParaRPr>
          </a:p>
        </p:txBody>
      </p:sp>
      <p:sp>
        <p:nvSpPr>
          <p:cNvPr id="108" name="Shape 10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97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318" name="Shape 3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93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325" name="Shape 32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44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dirty="0"/>
          </a:p>
        </p:txBody>
      </p:sp>
      <p:sp>
        <p:nvSpPr>
          <p:cNvPr id="332" name="Shape 3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3808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sz="1100" dirty="0">
                <a:solidFill>
                  <a:srgbClr val="262626"/>
                </a:solidFill>
              </a:rPr>
              <a:t>KM </a:t>
            </a:r>
            <a:r>
              <a:rPr lang="en-US" sz="1100" dirty="0" smtClean="0">
                <a:solidFill>
                  <a:srgbClr val="262626"/>
                </a:solidFill>
              </a:rPr>
              <a:t>tools and techniques </a:t>
            </a:r>
            <a:r>
              <a:rPr lang="en-US" sz="1100" dirty="0">
                <a:solidFill>
                  <a:srgbClr val="262626"/>
                </a:solidFill>
              </a:rPr>
              <a:t>fall on a continuum from collecting information to connecting people to that information as well as </a:t>
            </a:r>
            <a:r>
              <a:rPr lang="en-US" sz="1100" dirty="0" smtClean="0">
                <a:solidFill>
                  <a:srgbClr val="262626"/>
                </a:solidFill>
              </a:rPr>
              <a:t>“pushing” </a:t>
            </a:r>
            <a:r>
              <a:rPr lang="en-US" sz="1100" dirty="0">
                <a:solidFill>
                  <a:srgbClr val="262626"/>
                </a:solidFill>
              </a:rPr>
              <a:t>information to people and providing them with tools so they can </a:t>
            </a:r>
            <a:r>
              <a:rPr lang="en-US" sz="1100" dirty="0" smtClean="0">
                <a:solidFill>
                  <a:srgbClr val="262626"/>
                </a:solidFill>
              </a:rPr>
              <a:t>“pull” </a:t>
            </a:r>
            <a:r>
              <a:rPr lang="en-US" sz="1100" dirty="0">
                <a:solidFill>
                  <a:srgbClr val="262626"/>
                </a:solidFill>
              </a:rPr>
              <a:t>the information themselves. </a:t>
            </a:r>
            <a:r>
              <a:rPr lang="en-US" sz="1100" dirty="0" smtClean="0">
                <a:solidFill>
                  <a:srgbClr val="262626"/>
                </a:solidFill>
              </a:rPr>
              <a:t>They can </a:t>
            </a:r>
            <a:r>
              <a:rPr lang="en-US" sz="1100" dirty="0">
                <a:solidFill>
                  <a:srgbClr val="262626"/>
                </a:solidFill>
              </a:rPr>
              <a:t>be thought of in terms of:</a:t>
            </a:r>
          </a:p>
          <a:p>
            <a:pPr lvl="0">
              <a:spcBef>
                <a:spcPts val="0"/>
              </a:spcBef>
              <a:buClr>
                <a:schemeClr val="dk1"/>
              </a:buClr>
              <a:buSzPct val="100000"/>
              <a:buFont typeface="Arial"/>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smtClean="0">
                <a:solidFill>
                  <a:srgbClr val="262626"/>
                </a:solidFill>
              </a:rPr>
              <a:t>Asking approaches </a:t>
            </a:r>
            <a:r>
              <a:rPr lang="en-US" sz="1100" dirty="0">
                <a:solidFill>
                  <a:srgbClr val="262626"/>
                </a:solidFill>
              </a:rPr>
              <a:t>- </a:t>
            </a:r>
            <a:r>
              <a:rPr lang="en-US" sz="1100" dirty="0" smtClean="0">
                <a:solidFill>
                  <a:srgbClr val="262626"/>
                </a:solidFill>
              </a:rPr>
              <a:t>after-action reviews</a:t>
            </a:r>
            <a:r>
              <a:rPr lang="en-US" sz="1100" dirty="0">
                <a:solidFill>
                  <a:srgbClr val="262626"/>
                </a:solidFill>
              </a:rPr>
              <a:t>, </a:t>
            </a:r>
            <a:r>
              <a:rPr lang="en-US" sz="1100" dirty="0" smtClean="0">
                <a:solidFill>
                  <a:srgbClr val="262626"/>
                </a:solidFill>
              </a:rPr>
              <a:t>knowledge </a:t>
            </a:r>
            <a:r>
              <a:rPr lang="en-US" sz="1100" dirty="0" err="1" smtClean="0">
                <a:solidFill>
                  <a:srgbClr val="262626"/>
                </a:solidFill>
              </a:rPr>
              <a:t>cafés</a:t>
            </a:r>
            <a:r>
              <a:rPr lang="en-US" sz="1100" dirty="0">
                <a:solidFill>
                  <a:srgbClr val="262626"/>
                </a:solidFill>
              </a:rPr>
              <a:t>, and peer </a:t>
            </a:r>
            <a:r>
              <a:rPr lang="en-US" sz="1100" dirty="0" smtClean="0">
                <a:solidFill>
                  <a:srgbClr val="262626"/>
                </a:solidFill>
              </a:rPr>
              <a:t>assists,</a:t>
            </a:r>
            <a:r>
              <a:rPr lang="en-US" sz="1100" baseline="0" dirty="0" smtClean="0">
                <a:solidFill>
                  <a:srgbClr val="262626"/>
                </a:solidFill>
              </a:rPr>
              <a:t> </a:t>
            </a:r>
            <a:r>
              <a:rPr lang="en-US" sz="1100" dirty="0" smtClean="0">
                <a:solidFill>
                  <a:srgbClr val="007EA5"/>
                </a:solidFill>
                <a:latin typeface="Gill Sans MT" charset="0"/>
                <a:ea typeface="Gill Sans MT" charset="0"/>
                <a:cs typeface="Gill Sans MT" charset="0"/>
              </a:rPr>
              <a:t>other types of events and meetings, which can be helpful for eliciting tacit knowledge</a:t>
            </a:r>
            <a:endParaRPr lang="en-US" sz="1100" dirty="0">
              <a:solidFill>
                <a:srgbClr val="262626"/>
              </a:solidFill>
            </a:endParaRPr>
          </a:p>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solidFill>
                  <a:srgbClr val="262626"/>
                </a:solidFill>
              </a:rPr>
              <a:t>Telling </a:t>
            </a:r>
            <a:r>
              <a:rPr lang="en-US" sz="1100" dirty="0" smtClean="0">
                <a:solidFill>
                  <a:srgbClr val="262626"/>
                </a:solidFill>
              </a:rPr>
              <a:t>approaches</a:t>
            </a:r>
            <a:r>
              <a:rPr lang="en-US" sz="1100" baseline="0" dirty="0" smtClean="0">
                <a:solidFill>
                  <a:srgbClr val="262626"/>
                </a:solidFill>
              </a:rPr>
              <a:t> </a:t>
            </a:r>
            <a:r>
              <a:rPr lang="en-US" sz="1100" dirty="0" smtClean="0">
                <a:solidFill>
                  <a:srgbClr val="262626"/>
                </a:solidFill>
              </a:rPr>
              <a:t>- </a:t>
            </a:r>
            <a:r>
              <a:rPr lang="en-US" sz="1100" dirty="0">
                <a:solidFill>
                  <a:srgbClr val="262626"/>
                </a:solidFill>
              </a:rPr>
              <a:t>conferences, webinars, and </a:t>
            </a:r>
            <a:r>
              <a:rPr lang="en-US" sz="1100" dirty="0" smtClean="0">
                <a:solidFill>
                  <a:srgbClr val="262626"/>
                </a:solidFill>
              </a:rPr>
              <a:t>workshops</a:t>
            </a:r>
            <a:r>
              <a:rPr lang="en-US" sz="1100" baseline="0" dirty="0" smtClean="0">
                <a:solidFill>
                  <a:srgbClr val="262626"/>
                </a:solidFill>
              </a:rPr>
              <a:t> </a:t>
            </a:r>
            <a:r>
              <a:rPr lang="en-US" sz="1100" dirty="0" smtClean="0">
                <a:solidFill>
                  <a:srgbClr val="007EA5"/>
                </a:solidFill>
                <a:latin typeface="Gill Sans MT" charset="0"/>
                <a:ea typeface="Gill Sans MT" charset="0"/>
                <a:cs typeface="Gill Sans MT" charset="0"/>
              </a:rPr>
              <a:t>that are useful for conveying knowledge to defined groups of people</a:t>
            </a:r>
            <a:endParaRPr lang="en-US" sz="1100" b="1" dirty="0" smtClean="0">
              <a:solidFill>
                <a:srgbClr val="007EA5"/>
              </a:solidFill>
              <a:latin typeface="Gill Sans MT" charset="0"/>
              <a:ea typeface="Gill Sans MT" charset="0"/>
              <a:cs typeface="Gill Sans MT" charset="0"/>
            </a:endParaRPr>
          </a:p>
          <a:p>
            <a:pPr lvl="0">
              <a:spcBef>
                <a:spcPts val="0"/>
              </a:spcBef>
              <a:buClr>
                <a:schemeClr val="dk1"/>
              </a:buClr>
              <a:buSzPct val="100000"/>
              <a:buFont typeface="Arial"/>
              <a:buNone/>
            </a:pPr>
            <a:r>
              <a:rPr lang="en-US" sz="1100" dirty="0" smtClean="0">
                <a:latin typeface="Arial"/>
                <a:ea typeface="Arial"/>
                <a:cs typeface="Arial"/>
                <a:sym typeface="Arial"/>
              </a:rPr>
              <a:t>·</a:t>
            </a:r>
            <a:r>
              <a:rPr lang="en-US" sz="700" dirty="0" smtClean="0">
                <a:latin typeface="Times New Roman"/>
                <a:ea typeface="Times New Roman"/>
                <a:cs typeface="Times New Roman"/>
                <a:sym typeface="Times New Roman"/>
              </a:rPr>
              <a:t>         </a:t>
            </a:r>
            <a:r>
              <a:rPr lang="en-US" sz="1100" dirty="0">
                <a:solidFill>
                  <a:srgbClr val="262626"/>
                </a:solidFill>
              </a:rPr>
              <a:t>Publishing </a:t>
            </a:r>
            <a:r>
              <a:rPr lang="en-US" sz="1100" dirty="0" smtClean="0">
                <a:solidFill>
                  <a:srgbClr val="262626"/>
                </a:solidFill>
              </a:rPr>
              <a:t>approaches -  </a:t>
            </a:r>
            <a:r>
              <a:rPr lang="en-US" sz="1100" dirty="0">
                <a:solidFill>
                  <a:srgbClr val="262626"/>
                </a:solidFill>
              </a:rPr>
              <a:t>job aids, eLearning courses, or </a:t>
            </a:r>
            <a:r>
              <a:rPr lang="en-US" sz="1100" dirty="0" smtClean="0">
                <a:solidFill>
                  <a:srgbClr val="262626"/>
                </a:solidFill>
              </a:rPr>
              <a:t>websites;</a:t>
            </a:r>
            <a:r>
              <a:rPr lang="en-US" sz="1100" baseline="0" dirty="0" smtClean="0">
                <a:solidFill>
                  <a:srgbClr val="262626"/>
                </a:solidFill>
              </a:rPr>
              <a:t> </a:t>
            </a:r>
            <a:r>
              <a:rPr lang="en-US" sz="1100" dirty="0" smtClean="0">
                <a:solidFill>
                  <a:srgbClr val="007EA5"/>
                </a:solidFill>
                <a:latin typeface="Gill Sans MT" charset="0"/>
                <a:ea typeface="Gill Sans MT" charset="0"/>
                <a:cs typeface="Gill Sans MT" charset="0"/>
              </a:rPr>
              <a:t>these are efficient tools for sharing explicit knowledge with large groups of people</a:t>
            </a:r>
            <a:endParaRPr lang="en-US" sz="1100" dirty="0">
              <a:solidFill>
                <a:srgbClr val="262626"/>
              </a:solidFill>
            </a:endParaRPr>
          </a:p>
          <a:p>
            <a:pPr marL="0" marR="0" lvl="0" indent="0" algn="l" defTabSz="914400" rtl="0" eaLnBrk="1" fontAlgn="auto" latinLnBrk="0" hangingPunct="1">
              <a:lnSpc>
                <a:spcPct val="100000"/>
              </a:lnSpc>
              <a:spcBef>
                <a:spcPts val="0"/>
              </a:spcBef>
              <a:spcAft>
                <a:spcPts val="0"/>
              </a:spcAft>
              <a:buClr>
                <a:schemeClr val="dk1"/>
              </a:buClr>
              <a:buSzPct val="100000"/>
              <a:buFont typeface="Arial"/>
              <a:buNone/>
              <a:tabLst/>
              <a:defRPr/>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solidFill>
                  <a:srgbClr val="262626"/>
                </a:solidFill>
              </a:rPr>
              <a:t>Searching </a:t>
            </a:r>
            <a:r>
              <a:rPr lang="en-US" sz="1100" dirty="0" smtClean="0">
                <a:solidFill>
                  <a:srgbClr val="262626"/>
                </a:solidFill>
              </a:rPr>
              <a:t>approaches - </a:t>
            </a:r>
            <a:r>
              <a:rPr lang="en-US" sz="1100" dirty="0">
                <a:solidFill>
                  <a:srgbClr val="262626"/>
                </a:solidFill>
              </a:rPr>
              <a:t>websites, libraries or </a:t>
            </a:r>
            <a:r>
              <a:rPr lang="en-US" sz="1100" dirty="0" smtClean="0">
                <a:solidFill>
                  <a:srgbClr val="262626"/>
                </a:solidFill>
              </a:rPr>
              <a:t>databases,</a:t>
            </a:r>
            <a:r>
              <a:rPr lang="en-US" sz="1100" baseline="0" dirty="0" smtClean="0">
                <a:solidFill>
                  <a:srgbClr val="262626"/>
                </a:solidFill>
              </a:rPr>
              <a:t> </a:t>
            </a:r>
            <a:r>
              <a:rPr lang="en-US" sz="1100" dirty="0" smtClean="0">
                <a:solidFill>
                  <a:srgbClr val="007EA5"/>
                </a:solidFill>
                <a:latin typeface="Gill Sans MT" charset="0"/>
                <a:ea typeface="Gill Sans MT" charset="0"/>
                <a:cs typeface="Gill Sans MT" charset="0"/>
              </a:rPr>
              <a:t>which allow people to pull the information they need, when they need it </a:t>
            </a:r>
          </a:p>
          <a:p>
            <a:pPr lvl="0">
              <a:spcBef>
                <a:spcPts val="0"/>
              </a:spcBef>
              <a:buClr>
                <a:schemeClr val="dk1"/>
              </a:buClr>
              <a:buSzPct val="100000"/>
              <a:buFont typeface="Arial"/>
              <a:buNone/>
            </a:pPr>
            <a:endParaRPr lang="en-US" sz="1100" dirty="0">
              <a:solidFill>
                <a:srgbClr val="262626"/>
              </a:solidFill>
            </a:endParaRPr>
          </a:p>
        </p:txBody>
      </p:sp>
      <p:sp>
        <p:nvSpPr>
          <p:cNvPr id="263" name="Shape 26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90098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spcBef>
                <a:spcPts val="640"/>
              </a:spcBef>
              <a:buNone/>
            </a:pPr>
            <a:r>
              <a:rPr lang="en-US" dirty="0" smtClean="0"/>
              <a:t>Note</a:t>
            </a:r>
            <a:r>
              <a:rPr lang="en-US" baseline="0" dirty="0" smtClean="0"/>
              <a:t> to Trainer: Please feel free to replace the examples on the slide with relevant, local examples. </a:t>
            </a:r>
            <a:endParaRPr lang="en-US" dirty="0"/>
          </a:p>
        </p:txBody>
      </p:sp>
      <p:sp>
        <p:nvSpPr>
          <p:cNvPr id="271" name="Shape 27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2140891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spcBef>
                <a:spcPts val="640"/>
              </a:spcBef>
              <a:buNone/>
            </a:pPr>
            <a:endParaRPr lang="en-US" dirty="0"/>
          </a:p>
        </p:txBody>
      </p:sp>
      <p:sp>
        <p:nvSpPr>
          <p:cNvPr id="271" name="Shape 27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254257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Conferences </a:t>
            </a:r>
            <a:r>
              <a:rPr lang="en-US" dirty="0"/>
              <a:t>in and of themselves are a prime example of KM. </a:t>
            </a:r>
            <a:endParaRPr lang="en-US" dirty="0" smtClean="0"/>
          </a:p>
          <a:p>
            <a:pPr lvl="0">
              <a:spcBef>
                <a:spcPts val="0"/>
              </a:spcBef>
              <a:buNone/>
            </a:pPr>
            <a:endParaRPr dirty="0"/>
          </a:p>
          <a:p>
            <a:pPr marL="0" lvl="0" indent="0" rtl="0">
              <a:spcBef>
                <a:spcPts val="640"/>
              </a:spcBef>
              <a:buNone/>
            </a:pPr>
            <a:r>
              <a:rPr lang="en-US" dirty="0" smtClean="0"/>
              <a:t>Note</a:t>
            </a:r>
            <a:r>
              <a:rPr lang="en-US" baseline="0" dirty="0" smtClean="0"/>
              <a:t> to Trainer: Please feel free to replace the examples on the slide with relevant, local examples. </a:t>
            </a:r>
            <a:endParaRPr lang="en-US" dirty="0" smtClean="0"/>
          </a:p>
          <a:p>
            <a:pPr lvl="0">
              <a:spcBef>
                <a:spcPts val="0"/>
              </a:spcBef>
              <a:buNone/>
            </a:pPr>
            <a:endParaRPr dirty="0"/>
          </a:p>
        </p:txBody>
      </p:sp>
      <p:sp>
        <p:nvSpPr>
          <p:cNvPr id="281" name="Shape 28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121928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rtl="0">
              <a:spcBef>
                <a:spcPts val="640"/>
              </a:spcBef>
              <a:buNone/>
            </a:pPr>
            <a:r>
              <a:rPr lang="en-US" dirty="0" smtClean="0"/>
              <a:t>Note</a:t>
            </a:r>
            <a:r>
              <a:rPr lang="en-US" baseline="0" dirty="0" smtClean="0"/>
              <a:t> to Trainer: Please feel free to replace the examples on the slide with relevant, local examples. </a:t>
            </a:r>
            <a:endParaRPr lang="en-US" dirty="0" smtClean="0"/>
          </a:p>
          <a:p>
            <a:pPr lvl="0">
              <a:spcBef>
                <a:spcPts val="0"/>
              </a:spcBef>
              <a:buNone/>
            </a:pPr>
            <a:endParaRPr dirty="0"/>
          </a:p>
        </p:txBody>
      </p:sp>
      <p:sp>
        <p:nvSpPr>
          <p:cNvPr id="281" name="Shape 281"/>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1787498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007EA5"/>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72" y="530352"/>
            <a:ext cx="8001000" cy="914400"/>
          </a:xfrm>
        </p:spPr>
        <p:txBody>
          <a:bodyPr anchor="t">
            <a:normAutofit/>
          </a:bodyPr>
          <a:lstStyle>
            <a:lvl1pPr>
              <a:lnSpc>
                <a:spcPct val="100000"/>
              </a:lnSpc>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594360" y="1536192"/>
            <a:ext cx="7886700" cy="4207622"/>
          </a:xfrm>
        </p:spPr>
        <p:txBody>
          <a:bodyPr/>
          <a:lstStyle>
            <a:lvl1pPr marL="457200" indent="-384048">
              <a:lnSpc>
                <a:spcPct val="114000"/>
              </a:lnSpc>
              <a:spcBef>
                <a:spcPts val="0"/>
              </a:spcBef>
              <a:spcAft>
                <a:spcPts val="400"/>
              </a:spcAft>
              <a:buSzPct val="125000"/>
              <a:buFont typeface="Arial" charset="0"/>
              <a:buChar char="•"/>
              <a:defRPr sz="2400">
                <a:latin typeface="Gill Sans MT" charset="0"/>
                <a:ea typeface="Gill Sans MT" charset="0"/>
                <a:cs typeface="Gill Sans MT" charset="0"/>
              </a:defRPr>
            </a:lvl1pPr>
            <a:lvl2pPr marL="914400" indent="-384048">
              <a:lnSpc>
                <a:spcPct val="114000"/>
              </a:lnSpc>
              <a:spcBef>
                <a:spcPts val="0"/>
              </a:spcBef>
              <a:spcAft>
                <a:spcPts val="400"/>
              </a:spcAft>
              <a:buFont typeface="Courier New" charset="0"/>
              <a:buChar char="o"/>
              <a:defRPr sz="2200">
                <a:latin typeface="Gill Sans MT" charset="0"/>
                <a:ea typeface="Gill Sans MT" charset="0"/>
                <a:cs typeface="Gill Sans MT" charset="0"/>
              </a:defRPr>
            </a:lvl2pPr>
          </a:lstStyle>
          <a:p>
            <a:pPr lvl="0"/>
            <a:r>
              <a:rPr lang="en-US" dirty="0" smtClean="0"/>
              <a:t>Click to edit Master text styles</a:t>
            </a:r>
          </a:p>
          <a:p>
            <a:pPr lvl="1"/>
            <a:r>
              <a:rPr lang="en-US" dirty="0" smtClean="0"/>
              <a:t>Second level</a:t>
            </a:r>
          </a:p>
        </p:txBody>
      </p:sp>
      <p:sp>
        <p:nvSpPr>
          <p:cNvPr id="6" name="Slide Number Placeholder 5"/>
          <p:cNvSpPr>
            <a:spLocks noGrp="1"/>
          </p:cNvSpPr>
          <p:nvPr>
            <p:ph type="sldNum" sz="quarter" idx="12"/>
          </p:nvPr>
        </p:nvSpPr>
        <p:spPr>
          <a:xfrm>
            <a:off x="6457950" y="6347386"/>
            <a:ext cx="2057400" cy="365125"/>
          </a:xfrm>
        </p:spPr>
        <p:txBody>
          <a:bodyPr/>
          <a:lstStyle/>
          <a:p>
            <a:fld id="{C668FCF9-A24B-FA41-8F99-CB904FA2263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234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234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68FCF9-A24B-FA41-8F99-CB904FA2263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9_Custom Layou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72139" y="373275"/>
            <a:ext cx="8229600" cy="1143000"/>
          </a:xfrm>
          <a:prstGeom prst="rect">
            <a:avLst/>
          </a:prstGeom>
          <a:noFill/>
          <a:ln>
            <a:noFill/>
          </a:ln>
        </p:spPr>
        <p:txBody>
          <a:bodyPr lIns="91425" tIns="91425" rIns="91425" bIns="91425" anchor="t" anchorCtr="0"/>
          <a:lstStyle>
            <a:lvl1pPr marL="0" marR="0" lvl="0" indent="0" algn="l" rtl="0">
              <a:spcBef>
                <a:spcPts val="0"/>
              </a:spcBef>
              <a:buClr>
                <a:srgbClr val="14487F"/>
              </a:buClr>
              <a:buFont typeface="Times New Roman"/>
              <a:buNone/>
              <a:defRPr sz="4400" b="1" i="0" u="none" strike="noStrike" cap="none">
                <a:solidFill>
                  <a:srgbClr val="14487F"/>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476541" y="1226129"/>
            <a:ext cx="7778458" cy="4096327"/>
          </a:xfrm>
          <a:prstGeom prst="rect">
            <a:avLst/>
          </a:prstGeom>
          <a:noFill/>
          <a:ln>
            <a:noFill/>
          </a:ln>
        </p:spPr>
        <p:txBody>
          <a:bodyPr lIns="91425" tIns="91425" rIns="91425" bIns="91425" anchor="t" anchorCtr="0"/>
          <a:lstStyle>
            <a:lvl1pPr marL="0" marR="0" lvl="0" indent="0" algn="l" rtl="0">
              <a:lnSpc>
                <a:spcPct val="80000"/>
              </a:lnSpc>
              <a:spcBef>
                <a:spcPts val="480"/>
              </a:spcBef>
              <a:spcAft>
                <a:spcPts val="0"/>
              </a:spcAft>
              <a:buClr>
                <a:srgbClr val="000000"/>
              </a:buClr>
              <a:buFont typeface="Arial"/>
              <a:buNone/>
              <a:defRPr sz="2400" b="0" i="0" u="none" strike="noStrike" cap="none">
                <a:solidFill>
                  <a:srgbClr val="000000"/>
                </a:solidFill>
                <a:latin typeface="Arial"/>
                <a:ea typeface="Arial"/>
                <a:cs typeface="Arial"/>
                <a:sym typeface="Arial"/>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02740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6"/>
            <a:ext cx="7886700" cy="420294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68FCF9-A24B-FA41-8F99-CB904FA2263F}" type="slidenum">
              <a:rPr lang="en-US" smtClean="0"/>
              <a:t>‹#›</a:t>
            </a:fld>
            <a:endParaRPr lang="en-US"/>
          </a:p>
        </p:txBody>
      </p:sp>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137167" y="6028567"/>
            <a:ext cx="2748572" cy="648038"/>
          </a:xfrm>
          <a:prstGeom prst="rect">
            <a:avLst/>
          </a:prstGeom>
        </p:spPr>
      </p:pic>
      <p:sp>
        <p:nvSpPr>
          <p:cNvPr id="11" name="Rectangle 10"/>
          <p:cNvSpPr/>
          <p:nvPr userDrawn="1"/>
        </p:nvSpPr>
        <p:spPr>
          <a:xfrm>
            <a:off x="537884" y="6058114"/>
            <a:ext cx="569789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This material is part of the Knowledge Management Training Package, made possible by the support of the American People through the U.S. Agency for International Development (USAID) and created by the Knowledge for Health (K4Health) Project under Cooperative Agreement #AID-OAA-A-13-00068 with the Johns Hopkins University. The contents of this material may be adapted and do not necessarily reflect the views of USAID, the U.S. Government, or the Johns Hopkins University. The original material can be found on www.kmtraining.org.</a:t>
            </a: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876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Lst>
  <p:txStyles>
    <p:titleStyle>
      <a:lvl1pPr algn="l" defTabSz="914400" rtl="0" eaLnBrk="1" latinLnBrk="0" hangingPunct="1">
        <a:lnSpc>
          <a:spcPct val="90000"/>
        </a:lnSpc>
        <a:spcBef>
          <a:spcPct val="0"/>
        </a:spcBef>
        <a:buNone/>
        <a:defRPr sz="4400" kern="1200">
          <a:solidFill>
            <a:srgbClr val="007EA5"/>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7EA5"/>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7E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7E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7EA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s://www.globalhealthlearning.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fphandbook.org/wall-char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k4health.org/resources/family-planning-key-unlocking-sustainable-development-goa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www.popline.org/Online_Thesaurus/POPLINE_Online_Thesaurus.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www.mhealthevidence.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photoshare.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photoshare.org/advancedsearch"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4health.org/blog/post/k4health-share-fair-ignites-conversation-among-east-african-family-planning-implementer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www.ecsahc.org/download/?file=1463512907edge_Cafe_Handout_Template_AAR_MK_Review.pdf" TargetMode="External"/><Relationship Id="rId4" Type="http://schemas.openxmlformats.org/officeDocument/2006/relationships/hyperlink" Target="https://www.k4health.org/sites/default/files/tanzania-km-share-fair-summary.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lobalhealthknowledge.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mhealthworkinggroup.org/content/global-digital-health-forum-201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fpvoices.tumblr.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jhsph.edu/courses/course/23958/2017/410.664.11/improving-global-public-health-through-knowledge-application-continuous-learning-and-adapt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252222" y="321733"/>
            <a:ext cx="8434578" cy="1123019"/>
          </a:xfrm>
          <a:prstGeom prst="rect">
            <a:avLst/>
          </a:prstGeom>
          <a:noFill/>
          <a:ln>
            <a:noFill/>
          </a:ln>
        </p:spPr>
        <p:txBody>
          <a:bodyPr lIns="91425" tIns="45700" rIns="91425" bIns="45700" anchor="t" anchorCtr="0">
            <a:noAutofit/>
          </a:bodyPr>
          <a:lstStyle/>
          <a:p>
            <a:pPr marL="0" marR="0" lvl="0" indent="0" algn="ctr" rtl="0">
              <a:spcBef>
                <a:spcPts val="0"/>
              </a:spcBef>
              <a:buClr>
                <a:srgbClr val="14487F"/>
              </a:buClr>
              <a:buSzPct val="25000"/>
              <a:buFont typeface="Times New Roman"/>
              <a:buNone/>
            </a:pPr>
            <a:r>
              <a:rPr lang="en-US" sz="3600" b="0" i="0" u="none" strike="noStrike" cap="none" dirty="0" smtClean="0">
                <a:solidFill>
                  <a:srgbClr val="007EA5"/>
                </a:solidFill>
                <a:latin typeface="Gill Sans MT" panose="020B0502020104020203" pitchFamily="34" charset="0"/>
                <a:sym typeface="Times New Roman"/>
              </a:rPr>
              <a:t>Knowledge Management Road Map:  </a:t>
            </a:r>
            <a:br>
              <a:rPr lang="en-US" sz="3600" b="0" i="0" u="none" strike="noStrike" cap="none" dirty="0" smtClean="0">
                <a:solidFill>
                  <a:srgbClr val="007EA5"/>
                </a:solidFill>
                <a:latin typeface="Gill Sans MT" panose="020B0502020104020203" pitchFamily="34" charset="0"/>
                <a:sym typeface="Times New Roman"/>
              </a:rPr>
            </a:br>
            <a:r>
              <a:rPr lang="en-US" sz="3600" b="0" i="0" u="none" strike="noStrike" cap="none" dirty="0" smtClean="0">
                <a:solidFill>
                  <a:srgbClr val="007EA5"/>
                </a:solidFill>
                <a:latin typeface="Gill Sans MT" panose="020B0502020104020203" pitchFamily="34" charset="0"/>
                <a:sym typeface="Times New Roman"/>
              </a:rPr>
              <a:t>An Introduction to the </a:t>
            </a:r>
            <a:r>
              <a:rPr lang="en-US" sz="3600" b="0" i="0" u="none" strike="noStrike" cap="none" dirty="0">
                <a:solidFill>
                  <a:srgbClr val="007EA5"/>
                </a:solidFill>
                <a:latin typeface="Gill Sans MT" panose="020B0502020104020203" pitchFamily="34" charset="0"/>
                <a:sym typeface="Times New Roman"/>
              </a:rPr>
              <a:t>Systematic Process</a:t>
            </a:r>
          </a:p>
        </p:txBody>
      </p:sp>
      <p:pic>
        <p:nvPicPr>
          <p:cNvPr id="2" name="Picture 1" descr="KM-Roadmap-step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6170" y="1444752"/>
            <a:ext cx="4352640" cy="4608553"/>
          </a:xfrm>
          <a:prstGeom prst="rect">
            <a:avLst/>
          </a:prstGeom>
        </p:spPr>
      </p:pic>
    </p:spTree>
    <p:extLst>
      <p:ext uri="{BB962C8B-B14F-4D97-AF65-F5344CB8AC3E}">
        <p14:creationId xmlns:p14="http://schemas.microsoft.com/office/powerpoint/2010/main" val="1023047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576072" y="530352"/>
            <a:ext cx="8001000" cy="914400"/>
          </a:xfrm>
          <a:prstGeom prst="rect">
            <a:avLst/>
          </a:prstGeom>
        </p:spPr>
        <p:txBody>
          <a:bodyPr lIns="91425" tIns="91425" rIns="91425" bIns="91425" anchor="t" anchorCtr="0">
            <a:noAutofit/>
          </a:bodyPr>
          <a:lstStyle/>
          <a:p>
            <a:pPr lvl="0"/>
            <a:r>
              <a:rPr lang="en-US" dirty="0" smtClean="0"/>
              <a:t>Examples of Publishing Approaches</a:t>
            </a:r>
            <a:endParaRPr lang="en-US" dirty="0"/>
          </a:p>
        </p:txBody>
      </p:sp>
      <p:sp>
        <p:nvSpPr>
          <p:cNvPr id="295" name="Shape 295"/>
          <p:cNvSpPr txBox="1">
            <a:spLocks noGrp="1"/>
          </p:cNvSpPr>
          <p:nvPr>
            <p:ph idx="1"/>
          </p:nvPr>
        </p:nvSpPr>
        <p:spPr>
          <a:xfrm>
            <a:off x="594360" y="1536192"/>
            <a:ext cx="7982712" cy="4494957"/>
          </a:xfrm>
          <a:prstGeom prst="rect">
            <a:avLst/>
          </a:prstGeom>
        </p:spPr>
        <p:txBody>
          <a:bodyPr lIns="91425" tIns="91425" rIns="91425" bIns="91425" anchor="t" anchorCtr="0">
            <a:noAutofit/>
          </a:bodyPr>
          <a:lstStyle/>
          <a:p>
            <a:pPr lvl="0"/>
            <a:r>
              <a:rPr lang="en-US" sz="2000" b="1" dirty="0" smtClean="0">
                <a:hlinkClick r:id="rId3"/>
              </a:rPr>
              <a:t>Global</a:t>
            </a:r>
            <a:r>
              <a:rPr lang="en-US" sz="2000" dirty="0" smtClean="0">
                <a:hlinkClick r:id="rId3"/>
              </a:rPr>
              <a:t> </a:t>
            </a:r>
            <a:r>
              <a:rPr lang="en-US" sz="2000" dirty="0">
                <a:hlinkClick r:id="rId3"/>
              </a:rPr>
              <a:t>Health eLearning Center</a:t>
            </a:r>
            <a:r>
              <a:rPr lang="en-US" sz="2000" dirty="0"/>
              <a:t>, a </a:t>
            </a:r>
            <a:r>
              <a:rPr lang="en-US" sz="2000" b="1" dirty="0"/>
              <a:t>distance learning </a:t>
            </a:r>
            <a:r>
              <a:rPr lang="en-US" sz="2000" dirty="0"/>
              <a:t>platform that provides free, self-paced Internet-based courses on a wide range of global health topics.  </a:t>
            </a:r>
          </a:p>
          <a:p>
            <a:pPr lvl="0"/>
            <a:r>
              <a:rPr lang="en-US" sz="2000" i="1" dirty="0" smtClean="0">
                <a:hlinkClick r:id="rId4"/>
              </a:rPr>
              <a:t>Do </a:t>
            </a:r>
            <a:r>
              <a:rPr lang="en-US" sz="2000" i="1" dirty="0">
                <a:hlinkClick r:id="rId4"/>
              </a:rPr>
              <a:t>You Know Your Family Planning Choices?</a:t>
            </a:r>
            <a:r>
              <a:rPr lang="en-US" sz="2000" i="1" dirty="0"/>
              <a:t> </a:t>
            </a:r>
            <a:r>
              <a:rPr lang="en-US" sz="2000" i="1" dirty="0" smtClean="0"/>
              <a:t/>
            </a:r>
            <a:br>
              <a:rPr lang="en-US" sz="2000" i="1" dirty="0" smtClean="0"/>
            </a:br>
            <a:r>
              <a:rPr lang="en-US" sz="2000" b="1" dirty="0" smtClean="0"/>
              <a:t>wall </a:t>
            </a:r>
            <a:r>
              <a:rPr lang="en-US" sz="2000" b="1" dirty="0"/>
              <a:t>chart</a:t>
            </a:r>
            <a:r>
              <a:rPr lang="en-US" sz="2000" dirty="0"/>
              <a:t>, often referred to as the </a:t>
            </a:r>
            <a:r>
              <a:rPr lang="en-US" sz="2000" dirty="0" smtClean="0"/>
              <a:t/>
            </a:r>
            <a:br>
              <a:rPr lang="en-US" sz="2000" dirty="0" smtClean="0"/>
            </a:br>
            <a:r>
              <a:rPr lang="en-US" sz="2000" dirty="0" smtClean="0"/>
              <a:t>Family Planning </a:t>
            </a:r>
            <a:r>
              <a:rPr lang="en-US" sz="2000" dirty="0"/>
              <a:t>Wall Chart or the </a:t>
            </a:r>
            <a:r>
              <a:rPr lang="en-US" sz="2000" dirty="0" smtClean="0"/>
              <a:t/>
            </a:r>
            <a:br>
              <a:rPr lang="en-US" sz="2000" dirty="0" smtClean="0"/>
            </a:br>
            <a:r>
              <a:rPr lang="en-US" sz="2000" dirty="0" smtClean="0"/>
              <a:t>“</a:t>
            </a:r>
            <a:r>
              <a:rPr lang="en-US" sz="2000" dirty="0"/>
              <a:t>Tiahrt” Chart, </a:t>
            </a:r>
            <a:r>
              <a:rPr lang="en-US" sz="2000" dirty="0" smtClean="0"/>
              <a:t>contains </a:t>
            </a:r>
            <a:r>
              <a:rPr lang="en-US" sz="2000" dirty="0"/>
              <a:t>information </a:t>
            </a:r>
            <a:r>
              <a:rPr lang="en-US" sz="2000" dirty="0" smtClean="0"/>
              <a:t/>
            </a:r>
            <a:br>
              <a:rPr lang="en-US" sz="2000" dirty="0" smtClean="0"/>
            </a:br>
            <a:r>
              <a:rPr lang="en-US" sz="2000" dirty="0" smtClean="0"/>
              <a:t>about </a:t>
            </a:r>
            <a:r>
              <a:rPr lang="en-US" sz="2000" dirty="0"/>
              <a:t>specific </a:t>
            </a:r>
            <a:r>
              <a:rPr lang="en-US" sz="2000" dirty="0" smtClean="0"/>
              <a:t>contraceptive </a:t>
            </a:r>
            <a:r>
              <a:rPr lang="en-US" sz="2000" dirty="0"/>
              <a:t>methods </a:t>
            </a:r>
            <a:r>
              <a:rPr lang="en-US" sz="2000" dirty="0" smtClean="0"/>
              <a:t/>
            </a:r>
            <a:br>
              <a:rPr lang="en-US" sz="2000" dirty="0" smtClean="0"/>
            </a:br>
            <a:r>
              <a:rPr lang="en-US" sz="2000" dirty="0" smtClean="0"/>
              <a:t>and </a:t>
            </a:r>
            <a:r>
              <a:rPr lang="en-US" sz="2000" dirty="0"/>
              <a:t>is intended for </a:t>
            </a:r>
            <a:r>
              <a:rPr lang="en-US" sz="2000" dirty="0" smtClean="0"/>
              <a:t>health-care </a:t>
            </a:r>
            <a:r>
              <a:rPr lang="en-US" sz="2000" dirty="0"/>
              <a:t/>
            </a:r>
            <a:br>
              <a:rPr lang="en-US" sz="2000" dirty="0"/>
            </a:br>
            <a:r>
              <a:rPr lang="en-US" sz="2000" dirty="0" smtClean="0"/>
              <a:t>providers to </a:t>
            </a:r>
            <a:r>
              <a:rPr lang="en-US" sz="2000" dirty="0"/>
              <a:t>use as a reminder </a:t>
            </a:r>
            <a:r>
              <a:rPr lang="en-US" sz="2000" dirty="0" smtClean="0"/>
              <a:t>for </a:t>
            </a:r>
            <a:br>
              <a:rPr lang="en-US" sz="2000" dirty="0" smtClean="0"/>
            </a:br>
            <a:r>
              <a:rPr lang="en-US" sz="2000" dirty="0" smtClean="0"/>
              <a:t>themselves </a:t>
            </a:r>
            <a:r>
              <a:rPr lang="en-US" sz="2000" dirty="0"/>
              <a:t>and </a:t>
            </a:r>
            <a:r>
              <a:rPr lang="en-US" sz="2000" dirty="0" smtClean="0"/>
              <a:t>as </a:t>
            </a:r>
            <a:r>
              <a:rPr lang="en-US" sz="2000" dirty="0"/>
              <a:t>an education tool </a:t>
            </a:r>
            <a:r>
              <a:rPr lang="en-US" sz="2000" dirty="0" smtClean="0"/>
              <a:t/>
            </a:r>
            <a:br>
              <a:rPr lang="en-US" sz="2000" dirty="0" smtClean="0"/>
            </a:br>
            <a:r>
              <a:rPr lang="en-US" sz="2000" dirty="0" smtClean="0"/>
              <a:t>for </a:t>
            </a:r>
            <a:r>
              <a:rPr lang="en-US" sz="2000" dirty="0"/>
              <a:t>their </a:t>
            </a:r>
            <a:r>
              <a:rPr lang="en-US" sz="2000" dirty="0" smtClean="0"/>
              <a:t>clients.</a:t>
            </a:r>
            <a:endParaRPr lang="en-US" sz="2000" dirty="0"/>
          </a:p>
        </p:txBody>
      </p:sp>
      <p:pic>
        <p:nvPicPr>
          <p:cNvPr id="205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79906" y="3259311"/>
            <a:ext cx="3397166" cy="2417323"/>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902233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576072" y="530352"/>
            <a:ext cx="8001000" cy="914400"/>
          </a:xfrm>
          <a:prstGeom prst="rect">
            <a:avLst/>
          </a:prstGeom>
        </p:spPr>
        <p:txBody>
          <a:bodyPr lIns="91425" tIns="91425" rIns="91425" bIns="91425" anchor="t" anchorCtr="0">
            <a:noAutofit/>
          </a:bodyPr>
          <a:lstStyle/>
          <a:p>
            <a:pPr lvl="0"/>
            <a:r>
              <a:rPr lang="en-US" dirty="0" smtClean="0"/>
              <a:t>More Examples of Publishing Approaches</a:t>
            </a:r>
            <a:endParaRPr lang="en-US" dirty="0"/>
          </a:p>
        </p:txBody>
      </p:sp>
      <p:sp>
        <p:nvSpPr>
          <p:cNvPr id="295" name="Shape 295"/>
          <p:cNvSpPr txBox="1">
            <a:spLocks noGrp="1"/>
          </p:cNvSpPr>
          <p:nvPr>
            <p:ph idx="1"/>
          </p:nvPr>
        </p:nvSpPr>
        <p:spPr>
          <a:xfrm>
            <a:off x="594360" y="1536192"/>
            <a:ext cx="4724399" cy="2684699"/>
          </a:xfrm>
          <a:prstGeom prst="rect">
            <a:avLst/>
          </a:prstGeom>
        </p:spPr>
        <p:txBody>
          <a:bodyPr lIns="91425" tIns="91425" rIns="91425" bIns="91425" anchor="t" anchorCtr="0">
            <a:noAutofit/>
          </a:bodyPr>
          <a:lstStyle/>
          <a:p>
            <a:pPr lvl="0"/>
            <a:r>
              <a:rPr lang="en-US" sz="2000" i="1" dirty="0" smtClean="0">
                <a:hlinkClick r:id="rId3"/>
              </a:rPr>
              <a:t>Family </a:t>
            </a:r>
            <a:r>
              <a:rPr lang="en-US" sz="2000" i="1" dirty="0">
                <a:hlinkClick r:id="rId3"/>
              </a:rPr>
              <a:t>Planning: A Key to Unlocking the Sustainable Development Goals</a:t>
            </a:r>
            <a:r>
              <a:rPr lang="en-US" sz="2000" dirty="0"/>
              <a:t> </a:t>
            </a:r>
            <a:r>
              <a:rPr lang="en-US" sz="2000" b="1" dirty="0"/>
              <a:t>animation video </a:t>
            </a:r>
            <a:r>
              <a:rPr lang="en-US" sz="2000" dirty="0"/>
              <a:t>illustrates how and why family planning is vital to our </a:t>
            </a:r>
            <a:r>
              <a:rPr lang="en-US" sz="2000" dirty="0" smtClean="0"/>
              <a:t/>
            </a:r>
            <a:br>
              <a:rPr lang="en-US" sz="2000" dirty="0" smtClean="0"/>
            </a:br>
            <a:r>
              <a:rPr lang="en-US" sz="2000" dirty="0" smtClean="0"/>
              <a:t>ability </a:t>
            </a:r>
            <a:r>
              <a:rPr lang="en-US" sz="2000" dirty="0"/>
              <a:t>to meet global development challenges, from reducing poverty to slowing climate change to preventing civil unrest</a:t>
            </a:r>
            <a:r>
              <a:rPr lang="en-US" sz="2000" dirty="0" smtClean="0"/>
              <a:t>.</a:t>
            </a:r>
            <a:endParaRPr lang="en-US" sz="2000" dirty="0"/>
          </a:p>
        </p:txBody>
      </p:sp>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18759" y="1707029"/>
            <a:ext cx="3044827" cy="2343024"/>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2433697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576072" y="530352"/>
            <a:ext cx="8001000" cy="914400"/>
          </a:xfrm>
          <a:prstGeom prst="rect">
            <a:avLst/>
          </a:prstGeom>
        </p:spPr>
        <p:txBody>
          <a:bodyPr lIns="91425" tIns="91425" rIns="91425" bIns="91425" anchor="t" anchorCtr="0">
            <a:noAutofit/>
          </a:bodyPr>
          <a:lstStyle/>
          <a:p>
            <a:r>
              <a:rPr lang="en-US" dirty="0" smtClean="0"/>
              <a:t>Examples of Searching Approaches</a:t>
            </a:r>
            <a:endParaRPr lang="en-US" dirty="0"/>
          </a:p>
        </p:txBody>
      </p:sp>
      <p:sp>
        <p:nvSpPr>
          <p:cNvPr id="306" name="Shape 306"/>
          <p:cNvSpPr txBox="1">
            <a:spLocks noGrp="1"/>
          </p:cNvSpPr>
          <p:nvPr>
            <p:ph idx="1"/>
          </p:nvPr>
        </p:nvSpPr>
        <p:spPr>
          <a:xfrm>
            <a:off x="594360" y="1536192"/>
            <a:ext cx="7982712" cy="5029200"/>
          </a:xfrm>
          <a:prstGeom prst="rect">
            <a:avLst/>
          </a:prstGeom>
        </p:spPr>
        <p:txBody>
          <a:bodyPr lIns="91425" tIns="91425" rIns="91425" bIns="91425" anchor="t" anchorCtr="0">
            <a:noAutofit/>
          </a:bodyPr>
          <a:lstStyle/>
          <a:p>
            <a:pPr lvl="0"/>
            <a:r>
              <a:rPr lang="en-US" sz="2000" dirty="0" smtClean="0">
                <a:hlinkClick r:id="rId3"/>
              </a:rPr>
              <a:t>POPLINE </a:t>
            </a:r>
            <a:r>
              <a:rPr lang="en-US" sz="2000" b="1" dirty="0"/>
              <a:t>taxonomy</a:t>
            </a:r>
            <a:r>
              <a:rPr lang="en-US" sz="2000" dirty="0"/>
              <a:t>,</a:t>
            </a:r>
            <a:r>
              <a:rPr lang="en-US" sz="2000" b="1" dirty="0"/>
              <a:t> </a:t>
            </a:r>
            <a:r>
              <a:rPr lang="en-US" sz="2000" dirty="0"/>
              <a:t>or thesaurus of </a:t>
            </a:r>
            <a:br>
              <a:rPr lang="en-US" sz="2000" dirty="0"/>
            </a:br>
            <a:r>
              <a:rPr lang="en-US" sz="2000" dirty="0" smtClean="0"/>
              <a:t>keywords </a:t>
            </a:r>
            <a:r>
              <a:rPr lang="en-US" sz="2000" dirty="0"/>
              <a:t>used to index POPLINE </a:t>
            </a:r>
            <a:r>
              <a:rPr lang="en-US" sz="2000" dirty="0" smtClean="0"/>
              <a:t/>
            </a:r>
            <a:br>
              <a:rPr lang="en-US" sz="2000" dirty="0" smtClean="0"/>
            </a:br>
            <a:r>
              <a:rPr lang="en-US" sz="2000" dirty="0" smtClean="0"/>
              <a:t>documents. </a:t>
            </a:r>
            <a:r>
              <a:rPr lang="en-US" sz="2000" dirty="0"/>
              <a:t>POPLINE is an online database </a:t>
            </a:r>
            <a:r>
              <a:rPr lang="en-US" sz="2000" dirty="0" smtClean="0"/>
              <a:t/>
            </a:r>
            <a:br>
              <a:rPr lang="en-US" sz="2000" dirty="0" smtClean="0"/>
            </a:br>
            <a:r>
              <a:rPr lang="en-US" sz="2000" dirty="0" smtClean="0"/>
              <a:t>containing </a:t>
            </a:r>
            <a:r>
              <a:rPr lang="en-US" sz="2000" dirty="0"/>
              <a:t>the world’s most comprehensive </a:t>
            </a:r>
            <a:r>
              <a:rPr lang="en-US" sz="2000" dirty="0" smtClean="0"/>
              <a:t/>
            </a:r>
            <a:br>
              <a:rPr lang="en-US" sz="2000" dirty="0" smtClean="0"/>
            </a:br>
            <a:r>
              <a:rPr lang="en-US" sz="2000" dirty="0" smtClean="0"/>
              <a:t>collection </a:t>
            </a:r>
            <a:r>
              <a:rPr lang="en-US" sz="2000" dirty="0"/>
              <a:t>of population, family planning, and </a:t>
            </a:r>
            <a:r>
              <a:rPr lang="en-US" sz="2000" dirty="0" smtClean="0"/>
              <a:t/>
            </a:r>
            <a:br>
              <a:rPr lang="en-US" sz="2000" dirty="0" smtClean="0"/>
            </a:br>
            <a:r>
              <a:rPr lang="en-US" sz="2000" dirty="0" smtClean="0"/>
              <a:t>related </a:t>
            </a:r>
            <a:r>
              <a:rPr lang="en-US" sz="2000" dirty="0"/>
              <a:t>health and development literature. </a:t>
            </a:r>
            <a:endParaRPr lang="en-US" sz="2000" dirty="0" smtClean="0"/>
          </a:p>
          <a:p>
            <a:r>
              <a:rPr lang="en-US" sz="2000" dirty="0">
                <a:hlinkClick r:id="rId4"/>
              </a:rPr>
              <a:t>mHealth Evidence</a:t>
            </a:r>
            <a:r>
              <a:rPr lang="en-US" sz="2000" dirty="0"/>
              <a:t>: This repository was designed to bring together the world’s literature on </a:t>
            </a:r>
            <a:r>
              <a:rPr lang="en-US" sz="2000" dirty="0" err="1"/>
              <a:t>mHealth</a:t>
            </a:r>
            <a:r>
              <a:rPr lang="en-US" sz="2000" dirty="0"/>
              <a:t> to make it easier for program managers, researchers, government leaders, donors, software developers, and other key decision makers to quickly </a:t>
            </a:r>
            <a:r>
              <a:rPr lang="en-US" sz="2000" dirty="0" smtClean="0"/>
              <a:t>access current </a:t>
            </a:r>
            <a:r>
              <a:rPr lang="en-US" sz="2000" dirty="0"/>
              <a:t>state-of-the-art and evidence-based best practices. It includes peer-reviewed and gray literature from low-, middle-, and high-resource settings</a:t>
            </a:r>
            <a:r>
              <a:rPr lang="en-US" sz="2000" dirty="0" smtClean="0"/>
              <a:t>.</a:t>
            </a:r>
            <a:endParaRPr lang="en-US" sz="2000" dirty="0"/>
          </a:p>
        </p:txBody>
      </p:sp>
      <p:pic>
        <p:nvPicPr>
          <p:cNvPr id="5" name="Picture 4"/>
          <p:cNvPicPr/>
          <p:nvPr/>
        </p:nvPicPr>
        <p:blipFill rotWithShape="1">
          <a:blip r:embed="rId5" cstate="screen">
            <a:extLst>
              <a:ext uri="{28A0092B-C50C-407E-A947-70E740481C1C}">
                <a14:useLocalDpi xmlns:a14="http://schemas.microsoft.com/office/drawing/2010/main"/>
              </a:ext>
            </a:extLst>
          </a:blip>
          <a:srcRect/>
          <a:stretch/>
        </p:blipFill>
        <p:spPr bwMode="auto">
          <a:xfrm>
            <a:off x="5804205" y="1423090"/>
            <a:ext cx="2850687" cy="2273423"/>
          </a:xfrm>
          <a:prstGeom prst="rect">
            <a:avLst/>
          </a:prstGeom>
          <a:ln>
            <a:solidFill>
              <a:schemeClr val="tx1"/>
            </a:solid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963119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nvPr>
        </p:nvSpPr>
        <p:spPr>
          <a:xfrm>
            <a:off x="576072" y="530352"/>
            <a:ext cx="8001000" cy="914400"/>
          </a:xfrm>
          <a:prstGeom prst="rect">
            <a:avLst/>
          </a:prstGeom>
        </p:spPr>
        <p:txBody>
          <a:bodyPr lIns="91425" tIns="91425" rIns="91425" bIns="91425" anchor="t" anchorCtr="0">
            <a:noAutofit/>
          </a:bodyPr>
          <a:lstStyle/>
          <a:p>
            <a:r>
              <a:rPr lang="en-US" dirty="0" smtClean="0"/>
              <a:t>More Examples of Searching Approaches</a:t>
            </a:r>
            <a:endParaRPr lang="en-US" dirty="0"/>
          </a:p>
        </p:txBody>
      </p:sp>
      <p:sp>
        <p:nvSpPr>
          <p:cNvPr id="306" name="Shape 306"/>
          <p:cNvSpPr txBox="1">
            <a:spLocks noGrp="1"/>
          </p:cNvSpPr>
          <p:nvPr>
            <p:ph idx="1"/>
          </p:nvPr>
        </p:nvSpPr>
        <p:spPr>
          <a:xfrm>
            <a:off x="594361" y="1536192"/>
            <a:ext cx="3977640" cy="4105851"/>
          </a:xfrm>
          <a:prstGeom prst="rect">
            <a:avLst/>
          </a:prstGeom>
        </p:spPr>
        <p:txBody>
          <a:bodyPr lIns="91425" tIns="91425" rIns="91425" bIns="91425" anchor="t" anchorCtr="0">
            <a:noAutofit/>
          </a:bodyPr>
          <a:lstStyle/>
          <a:p>
            <a:r>
              <a:rPr lang="en-US" sz="1800" dirty="0" smtClean="0">
                <a:hlinkClick r:id="rId3"/>
              </a:rPr>
              <a:t>Photoshare </a:t>
            </a:r>
            <a:r>
              <a:rPr lang="en-US" sz="1800" dirty="0"/>
              <a:t>online </a:t>
            </a:r>
            <a:r>
              <a:rPr lang="en-US" sz="1800" b="1" dirty="0"/>
              <a:t>database</a:t>
            </a:r>
            <a:r>
              <a:rPr lang="en-US" sz="1800" dirty="0"/>
              <a:t>, a leading source of public health and development photographs, which is free for nonprofit and educational use. </a:t>
            </a:r>
            <a:r>
              <a:rPr lang="en-US" sz="1800" dirty="0" err="1"/>
              <a:t>Photoshare</a:t>
            </a:r>
            <a:r>
              <a:rPr lang="en-US" sz="1800" dirty="0"/>
              <a:t> provides a </a:t>
            </a:r>
            <a:r>
              <a:rPr lang="en-US" sz="1800" b="1" dirty="0"/>
              <a:t>simple search </a:t>
            </a:r>
            <a:r>
              <a:rPr lang="en-US" sz="1800" dirty="0"/>
              <a:t>button that persists on each page of the website, as well as an </a:t>
            </a:r>
            <a:r>
              <a:rPr lang="en-US" sz="1800" b="1" dirty="0">
                <a:hlinkClick r:id="rId4"/>
              </a:rPr>
              <a:t>advanced search</a:t>
            </a:r>
            <a:r>
              <a:rPr lang="en-US" sz="1800" dirty="0">
                <a:hlinkClick r:id="rId4"/>
              </a:rPr>
              <a:t> option </a:t>
            </a:r>
            <a:r>
              <a:rPr lang="en-US" sz="1800" dirty="0"/>
              <a:t>for users who want to limit their search by photo orientation, resolution, and year.</a:t>
            </a:r>
          </a:p>
          <a:p>
            <a:pPr lvl="0"/>
            <a:endParaRPr lang="en-US" sz="1800" dirty="0"/>
          </a:p>
        </p:txBody>
      </p:sp>
      <p:pic>
        <p:nvPicPr>
          <p:cNvPr id="7" name="Picture 6" descr="Screen Shot 2016-04-17 at 8.18.06 PM.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29782" y="1650278"/>
            <a:ext cx="3678502" cy="2552070"/>
          </a:xfrm>
          <a:prstGeom prst="rect">
            <a:avLst/>
          </a:prstGeom>
          <a:ln>
            <a:solidFill>
              <a:schemeClr val="tx1"/>
            </a:solidFill>
          </a:ln>
        </p:spPr>
      </p:pic>
    </p:spTree>
    <p:extLst>
      <p:ext uri="{BB962C8B-B14F-4D97-AF65-F5344CB8AC3E}">
        <p14:creationId xmlns:p14="http://schemas.microsoft.com/office/powerpoint/2010/main" val="37729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576072" y="530352"/>
            <a:ext cx="8001000"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Calibri"/>
              <a:buNone/>
            </a:pPr>
            <a:r>
              <a:rPr lang="en-US" sz="3600" b="0" i="0" u="none" strike="noStrike" cap="none" dirty="0">
                <a:ea typeface="Calibri"/>
                <a:cs typeface="Calibri"/>
                <a:sym typeface="Calibri"/>
              </a:rPr>
              <a:t>Step 4:  Mobilize </a:t>
            </a:r>
            <a:r>
              <a:rPr lang="en-US" sz="3600" b="0" i="0" u="none" strike="noStrike" cap="none" dirty="0" smtClean="0">
                <a:ea typeface="Calibri"/>
                <a:cs typeface="Calibri"/>
                <a:sym typeface="Calibri"/>
              </a:rPr>
              <a:t>and </a:t>
            </a:r>
            <a:r>
              <a:rPr lang="en-US" sz="3600" b="0" i="0" u="none" strike="noStrike" cap="none" dirty="0">
                <a:ea typeface="Calibri"/>
                <a:cs typeface="Calibri"/>
                <a:sym typeface="Calibri"/>
              </a:rPr>
              <a:t>Monitor </a:t>
            </a:r>
          </a:p>
        </p:txBody>
      </p:sp>
      <p:sp>
        <p:nvSpPr>
          <p:cNvPr id="343" name="Shape 343"/>
          <p:cNvSpPr txBox="1">
            <a:spLocks noGrp="1"/>
          </p:cNvSpPr>
          <p:nvPr>
            <p:ph sz="half" idx="1"/>
          </p:nvPr>
        </p:nvSpPr>
        <p:spPr>
          <a:xfrm>
            <a:off x="594360" y="1536192"/>
            <a:ext cx="3886200" cy="4234516"/>
          </a:xfrm>
          <a:prstGeom prst="rect">
            <a:avLst/>
          </a:prstGeom>
          <a:noFill/>
          <a:ln>
            <a:noFill/>
          </a:ln>
        </p:spPr>
        <p:txBody>
          <a:bodyPr lIns="91425" tIns="45700" rIns="91425" bIns="45700" anchor="t" anchorCtr="0">
            <a:noAutofit/>
          </a:bodyPr>
          <a:lstStyle/>
          <a:p>
            <a:pPr marL="457200" marR="0" lvl="0" indent="-384048" algn="l" rtl="0">
              <a:lnSpc>
                <a:spcPct val="114000"/>
              </a:lnSpc>
              <a:spcBef>
                <a:spcPts val="0"/>
              </a:spcBef>
              <a:spcAft>
                <a:spcPts val="400"/>
              </a:spcAft>
              <a:buClr>
                <a:srgbClr val="007EA5"/>
              </a:buClr>
              <a:buSzPct val="125000"/>
              <a:buFont typeface="Arial"/>
              <a:buChar char="•"/>
            </a:pPr>
            <a:r>
              <a:rPr lang="en-US" sz="2400" b="0" i="0" u="none" strike="noStrike" cap="none" dirty="0">
                <a:latin typeface="Gill Sans MT" charset="0"/>
                <a:ea typeface="Gill Sans MT" charset="0"/>
                <a:cs typeface="Gill Sans MT" charset="0"/>
                <a:sym typeface="Calibri"/>
              </a:rPr>
              <a:t>Implement KM methods, tools, and </a:t>
            </a:r>
            <a:r>
              <a:rPr lang="en-US" sz="2400" b="0" i="0" u="none" strike="noStrike" cap="none" dirty="0" smtClean="0">
                <a:latin typeface="Gill Sans MT" charset="0"/>
                <a:ea typeface="Gill Sans MT" charset="0"/>
                <a:cs typeface="Gill Sans MT" charset="0"/>
                <a:sym typeface="Calibri"/>
              </a:rPr>
              <a:t>events</a:t>
            </a:r>
            <a:endParaRPr lang="en-US" sz="2400" b="0" i="0" u="none" strike="noStrike" cap="none" dirty="0">
              <a:latin typeface="Gill Sans MT" charset="0"/>
              <a:ea typeface="Gill Sans MT" charset="0"/>
              <a:cs typeface="Gill Sans MT" charset="0"/>
              <a:sym typeface="Calibri"/>
            </a:endParaRPr>
          </a:p>
          <a:p>
            <a:pPr marL="457200" marR="0" lvl="0" indent="-384048" algn="l" rtl="0">
              <a:lnSpc>
                <a:spcPct val="114000"/>
              </a:lnSpc>
              <a:spcBef>
                <a:spcPts val="0"/>
              </a:spcBef>
              <a:spcAft>
                <a:spcPts val="400"/>
              </a:spcAft>
              <a:buClr>
                <a:srgbClr val="007EA5"/>
              </a:buClr>
              <a:buSzPct val="125000"/>
              <a:buFont typeface="Arial"/>
              <a:buChar char="•"/>
            </a:pPr>
            <a:r>
              <a:rPr lang="en-US" sz="2400" b="0" i="0" u="none" strike="noStrike" cap="none" dirty="0">
                <a:latin typeface="Gill Sans MT" charset="0"/>
                <a:ea typeface="Gill Sans MT" charset="0"/>
                <a:cs typeface="Gill Sans MT" charset="0"/>
                <a:sym typeface="Calibri"/>
              </a:rPr>
              <a:t>Monitor activities and adapt if </a:t>
            </a:r>
            <a:r>
              <a:rPr lang="en-US" sz="2400" b="0" i="0" u="none" strike="noStrike" cap="none" dirty="0" smtClean="0">
                <a:latin typeface="Gill Sans MT" charset="0"/>
                <a:ea typeface="Gill Sans MT" charset="0"/>
                <a:cs typeface="Gill Sans MT" charset="0"/>
                <a:sym typeface="Calibri"/>
              </a:rPr>
              <a:t>necessary</a:t>
            </a:r>
            <a:endParaRPr lang="en-US" sz="2400" b="0" i="0" u="none" strike="noStrike" cap="none" dirty="0">
              <a:latin typeface="Gill Sans MT" charset="0"/>
              <a:ea typeface="Gill Sans MT" charset="0"/>
              <a:cs typeface="Gill Sans MT" charset="0"/>
              <a:sym typeface="Calibri"/>
            </a:endParaRPr>
          </a:p>
          <a:p>
            <a:pPr marL="457200" marR="0" lvl="0" indent="-384048" algn="l" rtl="0">
              <a:lnSpc>
                <a:spcPct val="114000"/>
              </a:lnSpc>
              <a:spcBef>
                <a:spcPts val="0"/>
              </a:spcBef>
              <a:spcAft>
                <a:spcPts val="400"/>
              </a:spcAft>
              <a:buClr>
                <a:srgbClr val="007EA5"/>
              </a:buClr>
              <a:buSzPct val="125000"/>
              <a:buFont typeface="Arial"/>
              <a:buChar char="•"/>
            </a:pPr>
            <a:r>
              <a:rPr lang="en-US" sz="2400" i="0" strike="noStrike" cap="none" dirty="0">
                <a:latin typeface="Gill Sans MT" charset="0"/>
                <a:ea typeface="Gill Sans MT" charset="0"/>
                <a:cs typeface="Gill Sans MT" charset="0"/>
                <a:sym typeface="Calibri"/>
              </a:rPr>
              <a:t>Outputs: </a:t>
            </a: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b="0" i="0" u="none" strike="noStrike" cap="none" dirty="0">
                <a:latin typeface="Gill Sans MT" charset="0"/>
                <a:ea typeface="Gill Sans MT" charset="0"/>
                <a:cs typeface="Gill Sans MT" charset="0"/>
                <a:sym typeface="Calibri"/>
              </a:rPr>
              <a:t>Integrated set of KM activities </a:t>
            </a: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dirty="0" smtClean="0">
                <a:latin typeface="Gill Sans MT" charset="0"/>
                <a:ea typeface="Gill Sans MT" charset="0"/>
                <a:cs typeface="Gill Sans MT" charset="0"/>
                <a:sym typeface="Calibri"/>
              </a:rPr>
              <a:t>Monitoring tracking tool</a:t>
            </a:r>
            <a:endParaRPr lang="en-US" sz="2200" b="0" i="0" u="none" strike="noStrike" cap="none" dirty="0" smtClean="0">
              <a:latin typeface="Gill Sans MT" charset="0"/>
              <a:ea typeface="Gill Sans MT" charset="0"/>
              <a:cs typeface="Gill Sans MT" charset="0"/>
              <a:sym typeface="Calibri"/>
            </a:endParaRP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b="0" i="0" u="none" strike="noStrike" cap="none" dirty="0" smtClean="0">
                <a:latin typeface="Gill Sans MT" charset="0"/>
                <a:ea typeface="Gill Sans MT" charset="0"/>
                <a:cs typeface="Gill Sans MT" charset="0"/>
                <a:sym typeface="Calibri"/>
              </a:rPr>
              <a:t>Plan </a:t>
            </a:r>
            <a:r>
              <a:rPr lang="en-US" sz="2200" b="0" i="0" u="none" strike="noStrike" cap="none" dirty="0">
                <a:latin typeface="Gill Sans MT" charset="0"/>
                <a:ea typeface="Gill Sans MT" charset="0"/>
                <a:cs typeface="Gill Sans MT" charset="0"/>
                <a:sym typeface="Calibri"/>
              </a:rPr>
              <a:t>for adaptation</a:t>
            </a:r>
          </a:p>
          <a:p>
            <a:pPr marL="342900" marR="0" lvl="0" indent="-342900" algn="l" rtl="0">
              <a:spcBef>
                <a:spcPts val="560"/>
              </a:spcBef>
              <a:spcAft>
                <a:spcPts val="0"/>
              </a:spcAft>
              <a:buClr>
                <a:schemeClr val="dk1"/>
              </a:buClr>
              <a:buSzPct val="100000"/>
              <a:buFont typeface="Arial"/>
              <a:buNone/>
            </a:pPr>
            <a:endParaRPr sz="2400" b="0" i="0" u="none" strike="noStrike" cap="none" dirty="0">
              <a:solidFill>
                <a:schemeClr val="dk1"/>
              </a:solidFill>
              <a:latin typeface="Gill Sans MT" charset="0"/>
              <a:ea typeface="Gill Sans MT" charset="0"/>
              <a:cs typeface="Gill Sans MT" charset="0"/>
              <a:sym typeface="Calibri"/>
            </a:endParaRPr>
          </a:p>
          <a:p>
            <a:pPr marL="342900" marR="0" lvl="0" indent="-342900" algn="l" rtl="0">
              <a:spcBef>
                <a:spcPts val="560"/>
              </a:spcBef>
              <a:spcAft>
                <a:spcPts val="0"/>
              </a:spcAft>
              <a:buClr>
                <a:schemeClr val="dk1"/>
              </a:buClr>
              <a:buSzPct val="100000"/>
              <a:buFont typeface="Arial"/>
              <a:buNone/>
            </a:pPr>
            <a:endParaRPr sz="2400" b="0" i="0" u="none" strike="noStrike" cap="none" dirty="0">
              <a:solidFill>
                <a:schemeClr val="dk1"/>
              </a:solidFill>
              <a:latin typeface="Gill Sans MT" charset="0"/>
              <a:ea typeface="Gill Sans MT" charset="0"/>
              <a:cs typeface="Gill Sans MT" charset="0"/>
              <a:sym typeface="Calibri"/>
            </a:endParaRPr>
          </a:p>
          <a:p>
            <a:pPr marL="342900" marR="0" lvl="0" indent="-342900" algn="l" rtl="0">
              <a:spcBef>
                <a:spcPts val="560"/>
              </a:spcBef>
              <a:buClr>
                <a:schemeClr val="dk1"/>
              </a:buClr>
              <a:buSzPct val="100000"/>
              <a:buFont typeface="Arial"/>
              <a:buNone/>
            </a:pPr>
            <a:endParaRPr sz="2400" b="0" i="0" u="none" strike="noStrike" cap="none" dirty="0">
              <a:solidFill>
                <a:schemeClr val="dk1"/>
              </a:solidFill>
              <a:latin typeface="Gill Sans MT" charset="0"/>
              <a:ea typeface="Gill Sans MT" charset="0"/>
              <a:cs typeface="Gill Sans MT" charset="0"/>
              <a:sym typeface="Calibri"/>
            </a:endParaRPr>
          </a:p>
        </p:txBody>
      </p:sp>
      <p:sp>
        <p:nvSpPr>
          <p:cNvPr id="344" name="Shape 344"/>
          <p:cNvSpPr/>
          <p:nvPr/>
        </p:nvSpPr>
        <p:spPr>
          <a:xfrm>
            <a:off x="4480560" y="2003898"/>
            <a:ext cx="4264554" cy="2942383"/>
          </a:xfrm>
          <a:prstGeom prst="roundRect">
            <a:avLst>
              <a:gd name="adj" fmla="val 10000"/>
            </a:avLst>
          </a:prstGeom>
          <a:blipFill rotWithShape="1">
            <a:blip r:embed="rId3" cstate="screen">
              <a:alphaModFix/>
              <a:extLst>
                <a:ext uri="{28A0092B-C50C-407E-A947-70E740481C1C}">
                  <a14:useLocalDpi xmlns:a14="http://schemas.microsoft.com/office/drawing/2010/main"/>
                </a:ext>
              </a:extLst>
            </a:blip>
            <a:stretch>
              <a:fillRect/>
            </a:stretch>
          </a:blipFill>
          <a:ln>
            <a:noFill/>
          </a:ln>
          <a:effectLst>
            <a:outerShdw blurRad="39999" dist="23000" dir="5400000" rotWithShape="0">
              <a:srgbClr val="000000">
                <a:alpha val="34901"/>
              </a:srgbClr>
            </a:outerShdw>
          </a:effectLst>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14476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576072" y="530352"/>
            <a:ext cx="8001000"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Calibri"/>
              <a:buNone/>
            </a:pPr>
            <a:r>
              <a:rPr lang="en-US" sz="3600" b="0" i="0" u="none" strike="noStrike" cap="none" dirty="0">
                <a:ea typeface="Calibri"/>
                <a:cs typeface="Calibri"/>
                <a:sym typeface="Calibri"/>
              </a:rPr>
              <a:t>Step 5: Evaluate </a:t>
            </a:r>
            <a:r>
              <a:rPr lang="en-US" sz="3600" b="0" i="0" u="none" strike="noStrike" cap="none" dirty="0" smtClean="0">
                <a:ea typeface="Calibri"/>
                <a:cs typeface="Calibri"/>
                <a:sym typeface="Calibri"/>
              </a:rPr>
              <a:t>and </a:t>
            </a:r>
            <a:r>
              <a:rPr lang="en-US" sz="3600" b="0" i="0" u="none" strike="noStrike" cap="none" dirty="0">
                <a:ea typeface="Calibri"/>
                <a:cs typeface="Calibri"/>
                <a:sym typeface="Calibri"/>
              </a:rPr>
              <a:t>Evolve</a:t>
            </a:r>
          </a:p>
        </p:txBody>
      </p:sp>
      <p:sp>
        <p:nvSpPr>
          <p:cNvPr id="350" name="Shape 350"/>
          <p:cNvSpPr txBox="1">
            <a:spLocks noGrp="1"/>
          </p:cNvSpPr>
          <p:nvPr>
            <p:ph sz="half" idx="1"/>
          </p:nvPr>
        </p:nvSpPr>
        <p:spPr>
          <a:xfrm>
            <a:off x="594360" y="1536192"/>
            <a:ext cx="7539990" cy="4234516"/>
          </a:xfrm>
          <a:prstGeom prst="rect">
            <a:avLst/>
          </a:prstGeom>
          <a:noFill/>
          <a:ln>
            <a:noFill/>
          </a:ln>
        </p:spPr>
        <p:txBody>
          <a:bodyPr lIns="91425" tIns="45700" rIns="91425" bIns="45700" anchor="t" anchorCtr="0">
            <a:noAutofit/>
          </a:bodyPr>
          <a:lstStyle/>
          <a:p>
            <a:pPr marL="457200" marR="0" lvl="0" indent="-384048" algn="l" rtl="0">
              <a:lnSpc>
                <a:spcPct val="114000"/>
              </a:lnSpc>
              <a:spcBef>
                <a:spcPts val="0"/>
              </a:spcBef>
              <a:spcAft>
                <a:spcPts val="400"/>
              </a:spcAft>
              <a:buClr>
                <a:srgbClr val="007EA5"/>
              </a:buClr>
              <a:buSzPct val="125000"/>
              <a:buFont typeface="Arial"/>
              <a:buChar char="•"/>
            </a:pPr>
            <a:r>
              <a:rPr lang="en-US" sz="2400" b="0" i="0" strike="noStrike" cap="none" dirty="0">
                <a:latin typeface="Gill Sans MT" charset="0"/>
                <a:ea typeface="Gill Sans MT" charset="0"/>
                <a:cs typeface="Gill Sans MT" charset="0"/>
                <a:sym typeface="Calibri"/>
              </a:rPr>
              <a:t>Evaluate to see how well you achieved your KM objectives </a:t>
            </a:r>
          </a:p>
          <a:p>
            <a:pPr marL="457200" marR="0" lvl="0" indent="-384048" algn="l" rtl="0">
              <a:lnSpc>
                <a:spcPct val="114000"/>
              </a:lnSpc>
              <a:spcBef>
                <a:spcPts val="0"/>
              </a:spcBef>
              <a:spcAft>
                <a:spcPts val="400"/>
              </a:spcAft>
              <a:buClr>
                <a:srgbClr val="007EA5"/>
              </a:buClr>
              <a:buSzPct val="125000"/>
              <a:buFont typeface="Arial"/>
              <a:buChar char="•"/>
            </a:pPr>
            <a:r>
              <a:rPr lang="en-US" sz="2400" b="0" i="0" strike="noStrike" cap="none" dirty="0">
                <a:latin typeface="Gill Sans MT" charset="0"/>
                <a:ea typeface="Gill Sans MT" charset="0"/>
                <a:cs typeface="Gill Sans MT" charset="0"/>
                <a:sym typeface="Calibri"/>
              </a:rPr>
              <a:t>Outputs: </a:t>
            </a: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b="0" i="0" u="none" strike="noStrike" cap="none" dirty="0">
                <a:latin typeface="Gill Sans MT" charset="0"/>
                <a:ea typeface="Gill Sans MT" charset="0"/>
                <a:cs typeface="Gill Sans MT" charset="0"/>
                <a:sym typeface="Calibri"/>
              </a:rPr>
              <a:t>Dissemination event(s)</a:t>
            </a: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b="0" i="0" u="none" strike="noStrike" cap="none" dirty="0">
                <a:latin typeface="Gill Sans MT" charset="0"/>
                <a:ea typeface="Gill Sans MT" charset="0"/>
                <a:cs typeface="Gill Sans MT" charset="0"/>
                <a:sym typeface="Calibri"/>
              </a:rPr>
              <a:t>Publication(s) </a:t>
            </a: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b="0" i="0" u="none" strike="noStrike" cap="none" dirty="0">
                <a:latin typeface="Gill Sans MT" charset="0"/>
                <a:ea typeface="Gill Sans MT" charset="0"/>
                <a:cs typeface="Gill Sans MT" charset="0"/>
                <a:sym typeface="Calibri"/>
              </a:rPr>
              <a:t>Other formats (e.g., infographic, data visualization, or video)</a:t>
            </a: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b="0" i="0" u="none" strike="noStrike" cap="none" dirty="0">
                <a:latin typeface="Gill Sans MT" charset="0"/>
                <a:ea typeface="Gill Sans MT" charset="0"/>
                <a:cs typeface="Gill Sans MT" charset="0"/>
                <a:sym typeface="Calibri"/>
              </a:rPr>
              <a:t>Discussion of next </a:t>
            </a:r>
            <a:r>
              <a:rPr lang="en-US" sz="2200" b="0" i="0" u="none" strike="noStrike" cap="none" dirty="0" smtClean="0">
                <a:latin typeface="Gill Sans MT" charset="0"/>
                <a:ea typeface="Gill Sans MT" charset="0"/>
                <a:cs typeface="Gill Sans MT" charset="0"/>
                <a:sym typeface="Calibri"/>
              </a:rPr>
              <a:t>steps</a:t>
            </a:r>
            <a:endParaRPr lang="en-US" sz="2200" b="0" i="0" u="none" strike="noStrike" cap="none" dirty="0">
              <a:latin typeface="Gill Sans MT" charset="0"/>
              <a:ea typeface="Gill Sans MT" charset="0"/>
              <a:cs typeface="Gill Sans MT" charset="0"/>
              <a:sym typeface="Calibri"/>
            </a:endParaRPr>
          </a:p>
        </p:txBody>
      </p:sp>
    </p:spTree>
    <p:extLst>
      <p:ext uri="{BB962C8B-B14F-4D97-AF65-F5344CB8AC3E}">
        <p14:creationId xmlns:p14="http://schemas.microsoft.com/office/powerpoint/2010/main" val="2548471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25748" y="1161686"/>
            <a:ext cx="5078437" cy="4859288"/>
          </a:xfrm>
          <a:prstGeom prst="rect">
            <a:avLst/>
          </a:prstGeom>
          <a:noFill/>
          <a:ln>
            <a:noFill/>
          </a:ln>
        </p:spPr>
      </p:pic>
      <p:sp>
        <p:nvSpPr>
          <p:cNvPr id="128" name="Shape 128"/>
          <p:cNvSpPr txBox="1"/>
          <p:nvPr/>
        </p:nvSpPr>
        <p:spPr>
          <a:xfrm>
            <a:off x="576072" y="530352"/>
            <a:ext cx="8001000" cy="914400"/>
          </a:xfrm>
          <a:prstGeom prst="rect">
            <a:avLst/>
          </a:prstGeom>
          <a:noFill/>
          <a:ln>
            <a:noFill/>
          </a:ln>
        </p:spPr>
        <p:txBody>
          <a:bodyPr lIns="91425" tIns="91425" rIns="91425" bIns="91425" anchor="t" anchorCtr="0">
            <a:noAutofit/>
          </a:bodyPr>
          <a:lstStyle/>
          <a:p>
            <a:pPr marL="0" marR="0" lvl="0" indent="0" rtl="0">
              <a:lnSpc>
                <a:spcPct val="100000"/>
              </a:lnSpc>
              <a:spcBef>
                <a:spcPts val="0"/>
              </a:spcBef>
              <a:spcAft>
                <a:spcPts val="0"/>
              </a:spcAft>
              <a:buNone/>
            </a:pPr>
            <a:r>
              <a:rPr lang="en-US" sz="3600" dirty="0">
                <a:solidFill>
                  <a:srgbClr val="007EA5"/>
                </a:solidFill>
                <a:latin typeface="Gill Sans MT" panose="020B0502020104020203" pitchFamily="34" charset="0"/>
                <a:ea typeface="Calibri"/>
                <a:cs typeface="Calibri"/>
                <a:sym typeface="Calibri"/>
              </a:rPr>
              <a:t>Cross-Cutting Concepts</a:t>
            </a:r>
          </a:p>
        </p:txBody>
      </p:sp>
    </p:spTree>
    <p:extLst>
      <p:ext uri="{BB962C8B-B14F-4D97-AF65-F5344CB8AC3E}">
        <p14:creationId xmlns:p14="http://schemas.microsoft.com/office/powerpoint/2010/main" val="2891813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576072" y="530352"/>
            <a:ext cx="8001000" cy="914400"/>
          </a:xfrm>
          <a:prstGeom prst="rect">
            <a:avLst/>
          </a:prstGeom>
          <a:noFill/>
          <a:ln>
            <a:noFill/>
          </a:ln>
        </p:spPr>
        <p:txBody>
          <a:bodyPr lIns="91425" tIns="45700" rIns="91425" bIns="45700" anchor="t" anchorCtr="0">
            <a:noAutofit/>
          </a:bodyPr>
          <a:lstStyle/>
          <a:p>
            <a:pPr marL="0" marR="0" lvl="0" indent="0" algn="l" rtl="0">
              <a:spcBef>
                <a:spcPts val="0"/>
              </a:spcBef>
              <a:buClr>
                <a:srgbClr val="0E6CB8"/>
              </a:buClr>
              <a:buSzPct val="25000"/>
              <a:buFont typeface="Gill Sans"/>
              <a:buNone/>
            </a:pPr>
            <a:r>
              <a:rPr lang="en-US" sz="3600" i="0" u="none" strike="noStrike" cap="none" dirty="0" smtClean="0">
                <a:ea typeface="Gill Sans"/>
                <a:cs typeface="Gill Sans"/>
                <a:sym typeface="Gill Sans"/>
              </a:rPr>
              <a:t>The </a:t>
            </a:r>
            <a:r>
              <a:rPr lang="en-US" dirty="0" smtClean="0">
                <a:ea typeface="Gill Sans"/>
                <a:cs typeface="Gill Sans"/>
                <a:sym typeface="Gill Sans"/>
              </a:rPr>
              <a:t>KM </a:t>
            </a:r>
            <a:r>
              <a:rPr lang="en-US" sz="3600" i="0" u="none" strike="noStrike" cap="none" dirty="0" smtClean="0">
                <a:ea typeface="Gill Sans"/>
                <a:cs typeface="Gill Sans"/>
                <a:sym typeface="Gill Sans"/>
              </a:rPr>
              <a:t>Collection </a:t>
            </a:r>
            <a:r>
              <a:rPr lang="en-US" sz="3600" i="0" u="none" strike="noStrike" cap="none" dirty="0" smtClean="0">
                <a:ea typeface="Gill Sans"/>
                <a:cs typeface="Gill Sans"/>
                <a:sym typeface="Gill Sans"/>
              </a:rPr>
              <a:t>of Resources </a:t>
            </a:r>
            <a:endParaRPr lang="en-US" sz="3600" i="0" u="none" strike="noStrike" cap="none" dirty="0">
              <a:ea typeface="Gill Sans"/>
              <a:cs typeface="Gill Sans"/>
              <a:sym typeface="Gill Sans"/>
            </a:endParaRPr>
          </a:p>
        </p:txBody>
      </p:sp>
      <p:sp>
        <p:nvSpPr>
          <p:cNvPr id="111" name="Shape 111"/>
          <p:cNvSpPr txBox="1">
            <a:spLocks noGrp="1"/>
          </p:cNvSpPr>
          <p:nvPr>
            <p:ph idx="1"/>
          </p:nvPr>
        </p:nvSpPr>
        <p:spPr>
          <a:xfrm>
            <a:off x="317500" y="1270000"/>
            <a:ext cx="8259572" cy="4617530"/>
          </a:xfrm>
          <a:prstGeom prst="rect">
            <a:avLst/>
          </a:prstGeom>
          <a:noFill/>
          <a:ln>
            <a:noFill/>
          </a:ln>
        </p:spPr>
        <p:txBody>
          <a:bodyPr lIns="91425" tIns="45700" rIns="91425" bIns="45700" anchor="t" anchorCtr="0">
            <a:noAutofit/>
          </a:bodyPr>
          <a:lstStyle/>
          <a:p>
            <a:pPr fontAlgn="base"/>
            <a:r>
              <a:rPr lang="en-US" sz="2200" b="1" dirty="0" smtClean="0"/>
              <a:t>KM Road Map: </a:t>
            </a:r>
            <a:r>
              <a:rPr lang="en-US" sz="2200" dirty="0" smtClean="0"/>
              <a:t>The five-step process for KM that is the foundation for all materials.</a:t>
            </a:r>
            <a:endParaRPr lang="en-US" sz="2200" b="1" dirty="0" smtClean="0"/>
          </a:p>
          <a:p>
            <a:pPr fontAlgn="base"/>
            <a:r>
              <a:rPr lang="en-US" sz="2200" b="1" dirty="0" smtClean="0"/>
              <a:t>KM Pocket Guide:</a:t>
            </a:r>
            <a:r>
              <a:rPr lang="en-US" sz="2200" dirty="0" smtClean="0"/>
              <a:t> This resource briefly </a:t>
            </a:r>
            <a:r>
              <a:rPr lang="en-US" sz="2200" dirty="0"/>
              <a:t>introduces the </a:t>
            </a:r>
            <a:r>
              <a:rPr lang="en-US" sz="2200" dirty="0" smtClean="0"/>
              <a:t>five steps of the KM Road Map.</a:t>
            </a:r>
            <a:endParaRPr lang="en-US" sz="2200" dirty="0"/>
          </a:p>
          <a:p>
            <a:pPr fontAlgn="base"/>
            <a:r>
              <a:rPr lang="en-US" sz="2200" b="1" dirty="0" smtClean="0"/>
              <a:t>Building Better Programs: </a:t>
            </a:r>
            <a:r>
              <a:rPr lang="en-US" sz="2200" dirty="0"/>
              <a:t>Detailed, step-by-step guidance </a:t>
            </a:r>
            <a:r>
              <a:rPr lang="en-US" sz="2200" dirty="0" smtClean="0"/>
              <a:t>on how to develop </a:t>
            </a:r>
            <a:r>
              <a:rPr lang="en-US" sz="2200" dirty="0"/>
              <a:t>and implement a KM strategy for </a:t>
            </a:r>
            <a:r>
              <a:rPr lang="en-US" sz="2200" dirty="0" smtClean="0"/>
              <a:t>health </a:t>
            </a:r>
            <a:r>
              <a:rPr lang="en-US" sz="2200" dirty="0"/>
              <a:t>programs, building on the </a:t>
            </a:r>
            <a:r>
              <a:rPr lang="en-US" sz="2200" dirty="0" smtClean="0"/>
              <a:t>primer. </a:t>
            </a:r>
            <a:endParaRPr lang="en-US" sz="2200" dirty="0"/>
          </a:p>
          <a:p>
            <a:pPr fontAlgn="base"/>
            <a:r>
              <a:rPr lang="en-US" sz="2200" b="1" dirty="0" smtClean="0"/>
              <a:t>KM </a:t>
            </a:r>
            <a:r>
              <a:rPr lang="en-US" sz="2200" b="1" dirty="0"/>
              <a:t>Training Package</a:t>
            </a:r>
            <a:r>
              <a:rPr lang="en-US" sz="2200" b="1" dirty="0" smtClean="0"/>
              <a:t>:</a:t>
            </a:r>
            <a:r>
              <a:rPr lang="en-US" sz="2200" dirty="0" smtClean="0"/>
              <a:t> Comprehensive set of KM training materials, geared mostly to </a:t>
            </a:r>
            <a:r>
              <a:rPr lang="en-US" sz="2200" dirty="0" smtClean="0"/>
              <a:t>trainers, but trainees may also find it helpful to access various tools and templates included for each step of the KM Road Map</a:t>
            </a:r>
            <a:r>
              <a:rPr lang="en-US" sz="2200" dirty="0" smtClean="0"/>
              <a:t>.</a:t>
            </a:r>
            <a:endParaRPr lang="en-US" sz="2200" dirty="0"/>
          </a:p>
        </p:txBody>
      </p:sp>
    </p:spTree>
    <p:extLst>
      <p:ext uri="{BB962C8B-B14F-4D97-AF65-F5344CB8AC3E}">
        <p14:creationId xmlns:p14="http://schemas.microsoft.com/office/powerpoint/2010/main" val="3154884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576072" y="530352"/>
            <a:ext cx="8001000"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Calibri"/>
              <a:buNone/>
            </a:pPr>
            <a:r>
              <a:rPr lang="en-US" sz="3600" b="0" i="0" u="none" strike="noStrike" cap="none" dirty="0">
                <a:ea typeface="Calibri"/>
                <a:cs typeface="Calibri"/>
                <a:sym typeface="Calibri"/>
              </a:rPr>
              <a:t>Step 1: </a:t>
            </a:r>
            <a:r>
              <a:rPr lang="en-US" sz="3600" b="0" i="0" u="none" strike="noStrike" cap="none" dirty="0" smtClean="0">
                <a:ea typeface="Calibri"/>
                <a:cs typeface="Calibri"/>
                <a:sym typeface="Calibri"/>
              </a:rPr>
              <a:t> Assess </a:t>
            </a:r>
            <a:r>
              <a:rPr lang="en-US" sz="3600" b="0" i="0" u="none" strike="noStrike" cap="none" dirty="0">
                <a:ea typeface="Calibri"/>
                <a:cs typeface="Calibri"/>
                <a:sym typeface="Calibri"/>
              </a:rPr>
              <a:t>Needs </a:t>
            </a:r>
          </a:p>
        </p:txBody>
      </p:sp>
      <p:sp>
        <p:nvSpPr>
          <p:cNvPr id="321" name="Shape 321"/>
          <p:cNvSpPr txBox="1">
            <a:spLocks noGrp="1"/>
          </p:cNvSpPr>
          <p:nvPr>
            <p:ph sz="half" idx="1"/>
          </p:nvPr>
        </p:nvSpPr>
        <p:spPr>
          <a:xfrm>
            <a:off x="594360" y="1532662"/>
            <a:ext cx="3886200" cy="4234516"/>
          </a:xfrm>
          <a:prstGeom prst="rect">
            <a:avLst/>
          </a:prstGeom>
          <a:noFill/>
          <a:ln>
            <a:noFill/>
          </a:ln>
        </p:spPr>
        <p:txBody>
          <a:bodyPr lIns="91425" tIns="45700" rIns="91425" bIns="45700" anchor="t" anchorCtr="0">
            <a:noAutofit/>
          </a:bodyPr>
          <a:lstStyle/>
          <a:p>
            <a:pPr marL="457200" indent="-384048">
              <a:lnSpc>
                <a:spcPct val="114000"/>
              </a:lnSpc>
              <a:spcBef>
                <a:spcPts val="0"/>
              </a:spcBef>
              <a:spcAft>
                <a:spcPts val="400"/>
              </a:spcAft>
              <a:buClr>
                <a:srgbClr val="007EA5"/>
              </a:buClr>
              <a:buSzPct val="125000"/>
            </a:pPr>
            <a:r>
              <a:rPr lang="en-US" sz="2400" b="0" i="0" u="none" strike="noStrike" cap="none" dirty="0">
                <a:latin typeface="Gill Sans MT" charset="0"/>
                <a:ea typeface="Gill Sans MT" charset="0"/>
                <a:cs typeface="Gill Sans MT" charset="0"/>
                <a:sym typeface="Calibri"/>
              </a:rPr>
              <a:t>Understand health challenge or </a:t>
            </a:r>
            <a:r>
              <a:rPr lang="en-US" sz="2400" b="0" i="0" u="none" strike="noStrike" cap="none" dirty="0" smtClean="0">
                <a:latin typeface="Gill Sans MT" charset="0"/>
                <a:ea typeface="Gill Sans MT" charset="0"/>
                <a:cs typeface="Gill Sans MT" charset="0"/>
                <a:sym typeface="Calibri"/>
              </a:rPr>
              <a:t>problem</a:t>
            </a:r>
            <a:endParaRPr lang="en-US" sz="2400" b="0" i="0" u="none" strike="noStrike" cap="none" dirty="0">
              <a:latin typeface="Gill Sans MT" charset="0"/>
              <a:ea typeface="Gill Sans MT" charset="0"/>
              <a:cs typeface="Gill Sans MT" charset="0"/>
              <a:sym typeface="Calibri"/>
            </a:endParaRPr>
          </a:p>
          <a:p>
            <a:pPr marL="457200" indent="-384048">
              <a:lnSpc>
                <a:spcPct val="114000"/>
              </a:lnSpc>
              <a:spcBef>
                <a:spcPts val="0"/>
              </a:spcBef>
              <a:spcAft>
                <a:spcPts val="400"/>
              </a:spcAft>
              <a:buClr>
                <a:srgbClr val="007EA5"/>
              </a:buClr>
              <a:buSzPct val="125000"/>
            </a:pPr>
            <a:r>
              <a:rPr lang="en-US" sz="2400" b="0" i="0" u="none" strike="noStrike" cap="none" dirty="0">
                <a:latin typeface="Gill Sans MT" charset="0"/>
                <a:ea typeface="Gill Sans MT" charset="0"/>
                <a:cs typeface="Gill Sans MT" charset="0"/>
                <a:sym typeface="Calibri"/>
              </a:rPr>
              <a:t>Identify if and how KM can help. </a:t>
            </a:r>
          </a:p>
          <a:p>
            <a:pPr marL="457200" indent="-384048">
              <a:lnSpc>
                <a:spcPct val="114000"/>
              </a:lnSpc>
              <a:spcBef>
                <a:spcPts val="0"/>
              </a:spcBef>
              <a:spcAft>
                <a:spcPts val="400"/>
              </a:spcAft>
              <a:buClr>
                <a:srgbClr val="007EA5"/>
              </a:buClr>
              <a:buSzPct val="125000"/>
            </a:pPr>
            <a:r>
              <a:rPr lang="en-US" sz="2400" b="0" i="0" strike="noStrike" cap="none" dirty="0">
                <a:latin typeface="Gill Sans MT" charset="0"/>
                <a:ea typeface="Gill Sans MT" charset="0"/>
                <a:cs typeface="Gill Sans MT" charset="0"/>
                <a:sym typeface="Calibri"/>
              </a:rPr>
              <a:t>Output: </a:t>
            </a:r>
          </a:p>
          <a:p>
            <a:pPr marL="914400" lvl="1" indent="-384048">
              <a:lnSpc>
                <a:spcPct val="114000"/>
              </a:lnSpc>
              <a:spcBef>
                <a:spcPts val="0"/>
              </a:spcBef>
              <a:buClr>
                <a:srgbClr val="007EA5"/>
              </a:buClr>
              <a:buSzPct val="100000"/>
              <a:buFont typeface="Courier New" charset="0"/>
              <a:buChar char="o"/>
            </a:pPr>
            <a:r>
              <a:rPr lang="en-US" sz="2200" b="0" i="0" u="none" strike="noStrike" cap="none" dirty="0">
                <a:latin typeface="Gill Sans MT" charset="0"/>
                <a:ea typeface="Gill Sans MT" charset="0"/>
                <a:cs typeface="Gill Sans MT" charset="0"/>
                <a:sym typeface="Calibri"/>
              </a:rPr>
              <a:t>Needs assessment report</a:t>
            </a:r>
          </a:p>
          <a:p>
            <a:pPr marL="914400" lvl="1" indent="-384048">
              <a:lnSpc>
                <a:spcPct val="114000"/>
              </a:lnSpc>
              <a:spcBef>
                <a:spcPts val="0"/>
              </a:spcBef>
              <a:buClr>
                <a:srgbClr val="007EA5"/>
              </a:buClr>
              <a:buSzPct val="100000"/>
              <a:buFont typeface="Courier New" charset="0"/>
              <a:buChar char="o"/>
            </a:pPr>
            <a:r>
              <a:rPr lang="en-US" sz="2200" b="0" i="0" u="none" strike="noStrike" cap="none" dirty="0">
                <a:latin typeface="Gill Sans MT" charset="0"/>
                <a:ea typeface="Gill Sans MT" charset="0"/>
                <a:cs typeface="Gill Sans MT" charset="0"/>
                <a:sym typeface="Calibri"/>
              </a:rPr>
              <a:t>Succinct problem </a:t>
            </a:r>
            <a:r>
              <a:rPr lang="en-US" sz="2200" b="0" i="0" u="none" strike="noStrike" cap="none" dirty="0" smtClean="0">
                <a:latin typeface="Gill Sans MT" charset="0"/>
                <a:ea typeface="Gill Sans MT" charset="0"/>
                <a:cs typeface="Gill Sans MT" charset="0"/>
                <a:sym typeface="Calibri"/>
              </a:rPr>
              <a:t>statement</a:t>
            </a:r>
            <a:endParaRPr lang="en-US" sz="2200" b="0" i="0" u="none" strike="noStrike" cap="none" dirty="0">
              <a:latin typeface="Gill Sans MT" charset="0"/>
              <a:ea typeface="Gill Sans MT" charset="0"/>
              <a:cs typeface="Gill Sans MT" charset="0"/>
              <a:sym typeface="Calibri"/>
            </a:endParaRPr>
          </a:p>
          <a:p>
            <a:pPr marL="342900" marR="0" lvl="0" indent="-342900" algn="l" rtl="0">
              <a:spcBef>
                <a:spcPts val="560"/>
              </a:spcBef>
              <a:buClr>
                <a:schemeClr val="dk1"/>
              </a:buClr>
              <a:buSzPct val="100000"/>
              <a:buFont typeface="Arial"/>
              <a:buNone/>
            </a:pPr>
            <a:endParaRPr sz="2800" b="0" i="0" u="none" strike="noStrike" cap="none" dirty="0">
              <a:solidFill>
                <a:schemeClr val="dk1"/>
              </a:solidFill>
              <a:latin typeface="Gill Sans MT" charset="0"/>
              <a:ea typeface="Gill Sans MT" charset="0"/>
              <a:cs typeface="Gill Sans MT" charset="0"/>
              <a:sym typeface="Calibri"/>
            </a:endParaRPr>
          </a:p>
        </p:txBody>
      </p:sp>
      <p:pic>
        <p:nvPicPr>
          <p:cNvPr id="322" name="Shape 322" descr="2014-10-21 21.43.56.jpg"/>
          <p:cNvPicPr preferRelativeResize="0">
            <a:picLocks noGrp="1"/>
          </p:cNvPicPr>
          <p:nvPr>
            <p:ph sz="half" idx="2"/>
          </p:nvPr>
        </p:nvPicPr>
        <p:blipFill rotWithShape="1">
          <a:blip r:embed="rId3" cstate="screen">
            <a:alphaModFix/>
            <a:extLst>
              <a:ext uri="{28A0092B-C50C-407E-A947-70E740481C1C}">
                <a14:useLocalDpi xmlns:a14="http://schemas.microsoft.com/office/drawing/2010/main"/>
              </a:ext>
            </a:extLst>
          </a:blip>
          <a:stretch/>
        </p:blipFill>
        <p:spPr>
          <a:xfrm>
            <a:off x="4629150" y="2706412"/>
            <a:ext cx="3886200" cy="2589763"/>
          </a:xfrm>
          <a:prstGeom prst="rect">
            <a:avLst/>
          </a:prstGeom>
          <a:noFill/>
          <a:ln>
            <a:noFill/>
          </a:ln>
        </p:spPr>
      </p:pic>
    </p:spTree>
    <p:extLst>
      <p:ext uri="{BB962C8B-B14F-4D97-AF65-F5344CB8AC3E}">
        <p14:creationId xmlns:p14="http://schemas.microsoft.com/office/powerpoint/2010/main" val="420085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576072" y="530352"/>
            <a:ext cx="8001000"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Calibri"/>
              <a:buNone/>
            </a:pPr>
            <a:r>
              <a:rPr lang="en-US" sz="3600" b="0" i="0" u="none" strike="noStrike" cap="none" dirty="0">
                <a:ea typeface="Calibri"/>
                <a:cs typeface="Calibri"/>
                <a:sym typeface="Calibri"/>
              </a:rPr>
              <a:t>Step 2: Design Strategy </a:t>
            </a:r>
          </a:p>
        </p:txBody>
      </p:sp>
      <p:sp>
        <p:nvSpPr>
          <p:cNvPr id="328" name="Shape 328"/>
          <p:cNvSpPr txBox="1">
            <a:spLocks noGrp="1"/>
          </p:cNvSpPr>
          <p:nvPr>
            <p:ph sz="half" idx="1"/>
          </p:nvPr>
        </p:nvSpPr>
        <p:spPr>
          <a:xfrm>
            <a:off x="594360" y="1536192"/>
            <a:ext cx="3886200" cy="4234516"/>
          </a:xfrm>
          <a:prstGeom prst="rect">
            <a:avLst/>
          </a:prstGeom>
          <a:noFill/>
          <a:ln>
            <a:noFill/>
          </a:ln>
        </p:spPr>
        <p:txBody>
          <a:bodyPr lIns="91425" tIns="45700" rIns="91425" bIns="45700" anchor="t" anchorCtr="0">
            <a:noAutofit/>
          </a:bodyPr>
          <a:lstStyle/>
          <a:p>
            <a:pPr marL="457200" marR="0" lvl="0" indent="-384048" algn="l" rtl="0">
              <a:lnSpc>
                <a:spcPct val="114000"/>
              </a:lnSpc>
              <a:spcBef>
                <a:spcPts val="0"/>
              </a:spcBef>
              <a:spcAft>
                <a:spcPts val="400"/>
              </a:spcAft>
              <a:buClr>
                <a:srgbClr val="007EA5"/>
              </a:buClr>
              <a:buSzPct val="125000"/>
              <a:buFont typeface="Arial"/>
              <a:buChar char="•"/>
            </a:pPr>
            <a:r>
              <a:rPr lang="en-US" sz="2400" b="0" i="0" strike="noStrike" cap="none" dirty="0">
                <a:latin typeface="Gill Sans MT" charset="0"/>
                <a:ea typeface="Gill Sans MT" charset="0"/>
                <a:cs typeface="Gill Sans MT" charset="0"/>
                <a:sym typeface="Calibri"/>
              </a:rPr>
              <a:t>Create a strategy</a:t>
            </a:r>
          </a:p>
          <a:p>
            <a:pPr marL="914400" lvl="1" indent="-384048">
              <a:lnSpc>
                <a:spcPct val="114000"/>
              </a:lnSpc>
              <a:spcBef>
                <a:spcPts val="0"/>
              </a:spcBef>
              <a:spcAft>
                <a:spcPts val="400"/>
              </a:spcAft>
              <a:buClr>
                <a:srgbClr val="007EA5"/>
              </a:buClr>
              <a:buSzPct val="100000"/>
              <a:buFont typeface="Courier New" charset="0"/>
              <a:buChar char="o"/>
            </a:pPr>
            <a:r>
              <a:rPr lang="en-US" sz="2200" dirty="0">
                <a:latin typeface="Gill Sans MT" charset="0"/>
                <a:ea typeface="Gill Sans MT" charset="0"/>
                <a:cs typeface="Gill Sans MT" charset="0"/>
                <a:sym typeface="Calibri"/>
              </a:rPr>
              <a:t>KM objectives</a:t>
            </a: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b="0" i="0" strike="noStrike" cap="none" dirty="0" smtClean="0">
                <a:latin typeface="Gill Sans MT" charset="0"/>
                <a:ea typeface="Gill Sans MT" charset="0"/>
                <a:cs typeface="Gill Sans MT" charset="0"/>
                <a:sym typeface="Calibri"/>
              </a:rPr>
              <a:t>Key </a:t>
            </a:r>
            <a:r>
              <a:rPr lang="en-US" sz="2200" b="0" i="0" strike="noStrike" cap="none" dirty="0">
                <a:latin typeface="Gill Sans MT" charset="0"/>
                <a:ea typeface="Gill Sans MT" charset="0"/>
                <a:cs typeface="Gill Sans MT" charset="0"/>
                <a:sym typeface="Calibri"/>
              </a:rPr>
              <a:t>audiences</a:t>
            </a: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b="0" i="0" strike="noStrike" cap="none" dirty="0" smtClean="0">
                <a:latin typeface="Gill Sans MT" charset="0"/>
                <a:ea typeface="Gill Sans MT" charset="0"/>
                <a:cs typeface="Gill Sans MT" charset="0"/>
                <a:sym typeface="Calibri"/>
              </a:rPr>
              <a:t>KM </a:t>
            </a:r>
            <a:r>
              <a:rPr lang="en-US" sz="2200" b="0" i="0" strike="noStrike" cap="none" dirty="0">
                <a:latin typeface="Gill Sans MT" charset="0"/>
                <a:ea typeface="Gill Sans MT" charset="0"/>
                <a:cs typeface="Gill Sans MT" charset="0"/>
                <a:sym typeface="Calibri"/>
              </a:rPr>
              <a:t>approaches </a:t>
            </a:r>
          </a:p>
          <a:p>
            <a:pPr marL="914400" lvl="1" indent="-384048">
              <a:lnSpc>
                <a:spcPct val="114000"/>
              </a:lnSpc>
              <a:spcBef>
                <a:spcPts val="0"/>
              </a:spcBef>
              <a:spcAft>
                <a:spcPts val="400"/>
              </a:spcAft>
              <a:buClr>
                <a:srgbClr val="007EA5"/>
              </a:buClr>
              <a:buSzPct val="100000"/>
              <a:buFont typeface="Courier New" charset="0"/>
              <a:buChar char="o"/>
            </a:pPr>
            <a:r>
              <a:rPr lang="en-US" sz="2200" dirty="0">
                <a:latin typeface="Gill Sans MT" charset="0"/>
                <a:ea typeface="Gill Sans MT" charset="0"/>
                <a:cs typeface="Gill Sans MT" charset="0"/>
                <a:sym typeface="Calibri"/>
              </a:rPr>
              <a:t>Work plan</a:t>
            </a:r>
          </a:p>
          <a:p>
            <a:pPr marL="914400" lvl="1" indent="-384048">
              <a:lnSpc>
                <a:spcPct val="114000"/>
              </a:lnSpc>
              <a:spcBef>
                <a:spcPts val="0"/>
              </a:spcBef>
              <a:spcAft>
                <a:spcPts val="400"/>
              </a:spcAft>
              <a:buClr>
                <a:srgbClr val="007EA5"/>
              </a:buClr>
              <a:buSzPct val="100000"/>
              <a:buFont typeface="Courier New" charset="0"/>
              <a:buChar char="o"/>
            </a:pPr>
            <a:r>
              <a:rPr lang="en-US" sz="2200" dirty="0" smtClean="0">
                <a:latin typeface="Gill Sans MT" charset="0"/>
                <a:ea typeface="Gill Sans MT" charset="0"/>
                <a:cs typeface="Gill Sans MT" charset="0"/>
                <a:sym typeface="Calibri"/>
              </a:rPr>
              <a:t>Budget</a:t>
            </a:r>
            <a:endParaRPr lang="en-US" sz="2200" dirty="0">
              <a:latin typeface="Gill Sans MT" charset="0"/>
              <a:ea typeface="Gill Sans MT" charset="0"/>
              <a:cs typeface="Gill Sans MT" charset="0"/>
              <a:sym typeface="Calibri"/>
            </a:endParaRP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b="0" i="0" strike="noStrike" cap="none" dirty="0" smtClean="0">
                <a:latin typeface="Gill Sans MT" charset="0"/>
                <a:ea typeface="Gill Sans MT" charset="0"/>
                <a:cs typeface="Gill Sans MT" charset="0"/>
                <a:sym typeface="Calibri"/>
              </a:rPr>
              <a:t>M&amp;E </a:t>
            </a:r>
            <a:r>
              <a:rPr lang="en-US" sz="2200" b="0" i="0" strike="noStrike" cap="none" dirty="0">
                <a:latin typeface="Gill Sans MT" charset="0"/>
                <a:ea typeface="Gill Sans MT" charset="0"/>
                <a:cs typeface="Gill Sans MT" charset="0"/>
                <a:sym typeface="Calibri"/>
              </a:rPr>
              <a:t>plan</a:t>
            </a:r>
          </a:p>
          <a:p>
            <a:pPr marL="457200" marR="0" lvl="0" indent="-384048" algn="l" rtl="0">
              <a:lnSpc>
                <a:spcPct val="114000"/>
              </a:lnSpc>
              <a:spcBef>
                <a:spcPts val="0"/>
              </a:spcBef>
              <a:spcAft>
                <a:spcPts val="0"/>
              </a:spcAft>
              <a:buClr>
                <a:srgbClr val="007EA5"/>
              </a:buClr>
              <a:buSzPct val="125000"/>
              <a:buFont typeface="Arial"/>
              <a:buChar char="•"/>
            </a:pPr>
            <a:r>
              <a:rPr lang="en-US" sz="2400" b="0" i="0" strike="noStrike" cap="none" dirty="0" smtClean="0">
                <a:latin typeface="Gill Sans MT" charset="0"/>
                <a:ea typeface="Gill Sans MT" charset="0"/>
                <a:cs typeface="Gill Sans MT" charset="0"/>
                <a:sym typeface="Calibri"/>
              </a:rPr>
              <a:t>Output</a:t>
            </a:r>
            <a:r>
              <a:rPr lang="en-US" sz="2400" b="0" i="0" strike="noStrike" cap="none" dirty="0">
                <a:latin typeface="Gill Sans MT" charset="0"/>
                <a:ea typeface="Gill Sans MT" charset="0"/>
                <a:cs typeface="Gill Sans MT" charset="0"/>
                <a:sym typeface="Calibri"/>
              </a:rPr>
              <a:t>: </a:t>
            </a: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b="0" i="0" strike="noStrike" cap="none" dirty="0">
                <a:latin typeface="Gill Sans MT" charset="0"/>
                <a:ea typeface="Gill Sans MT" charset="0"/>
                <a:cs typeface="Gill Sans MT" charset="0"/>
                <a:sym typeface="Calibri"/>
              </a:rPr>
              <a:t>Strategy, work plan, and M&amp;E </a:t>
            </a:r>
            <a:r>
              <a:rPr lang="en-US" sz="2200" b="0" i="0" strike="noStrike" cap="none" dirty="0" smtClean="0">
                <a:latin typeface="Gill Sans MT" charset="0"/>
                <a:ea typeface="Gill Sans MT" charset="0"/>
                <a:cs typeface="Gill Sans MT" charset="0"/>
                <a:sym typeface="Calibri"/>
              </a:rPr>
              <a:t>plan</a:t>
            </a:r>
            <a:endParaRPr lang="en-US" sz="2200" b="0" i="0" strike="noStrike" cap="none" dirty="0">
              <a:latin typeface="Gill Sans MT" charset="0"/>
              <a:ea typeface="Gill Sans MT" charset="0"/>
              <a:cs typeface="Gill Sans MT" charset="0"/>
              <a:sym typeface="Calibri"/>
            </a:endParaRPr>
          </a:p>
        </p:txBody>
      </p:sp>
      <p:pic>
        <p:nvPicPr>
          <p:cNvPr id="329" name="Shape 329" descr="2014-10-23 03.58.09.jpg"/>
          <p:cNvPicPr preferRelativeResize="0">
            <a:picLocks noGrp="1"/>
          </p:cNvPicPr>
          <p:nvPr>
            <p:ph sz="half" idx="2"/>
          </p:nvPr>
        </p:nvPicPr>
        <p:blipFill rotWithShape="1">
          <a:blip r:embed="rId3" cstate="screen">
            <a:alphaModFix/>
            <a:extLst>
              <a:ext uri="{28A0092B-C50C-407E-A947-70E740481C1C}">
                <a14:useLocalDpi xmlns:a14="http://schemas.microsoft.com/office/drawing/2010/main"/>
              </a:ext>
            </a:extLst>
          </a:blip>
          <a:stretch/>
        </p:blipFill>
        <p:spPr>
          <a:xfrm>
            <a:off x="4629150" y="1890485"/>
            <a:ext cx="3886200" cy="2589763"/>
          </a:xfrm>
          <a:prstGeom prst="rect">
            <a:avLst/>
          </a:prstGeom>
          <a:noFill/>
          <a:ln>
            <a:noFill/>
          </a:ln>
        </p:spPr>
      </p:pic>
    </p:spTree>
    <p:extLst>
      <p:ext uri="{BB962C8B-B14F-4D97-AF65-F5344CB8AC3E}">
        <p14:creationId xmlns:p14="http://schemas.microsoft.com/office/powerpoint/2010/main" val="2737946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576072" y="530352"/>
            <a:ext cx="8001000" cy="91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chemeClr val="dk1"/>
              </a:buClr>
              <a:buSzPct val="25000"/>
              <a:buFont typeface="Calibri"/>
              <a:buNone/>
            </a:pPr>
            <a:r>
              <a:rPr lang="en-US" sz="3600" b="0" i="0" u="none" strike="noStrike" cap="none" dirty="0">
                <a:ea typeface="Calibri"/>
                <a:cs typeface="Calibri"/>
                <a:sym typeface="Calibri"/>
              </a:rPr>
              <a:t>Step 3</a:t>
            </a:r>
            <a:r>
              <a:rPr lang="en-US" sz="3600" b="0" i="0" u="none" strike="noStrike" cap="none" dirty="0" smtClean="0">
                <a:ea typeface="Calibri"/>
                <a:cs typeface="Calibri"/>
                <a:sym typeface="Calibri"/>
              </a:rPr>
              <a:t>: </a:t>
            </a:r>
            <a:r>
              <a:rPr lang="en-US" sz="3600" b="0" i="0" u="none" strike="noStrike" cap="none" dirty="0">
                <a:ea typeface="Calibri"/>
                <a:cs typeface="Calibri"/>
                <a:sym typeface="Calibri"/>
              </a:rPr>
              <a:t>Create </a:t>
            </a:r>
            <a:r>
              <a:rPr lang="en-US" sz="3600" b="0" i="0" u="none" strike="noStrike" cap="none" dirty="0" smtClean="0">
                <a:ea typeface="Calibri"/>
                <a:cs typeface="Calibri"/>
                <a:sym typeface="Calibri"/>
              </a:rPr>
              <a:t>and </a:t>
            </a:r>
            <a:r>
              <a:rPr lang="en-US" sz="3600" b="0" i="0" u="none" strike="noStrike" cap="none" dirty="0">
                <a:ea typeface="Calibri"/>
                <a:cs typeface="Calibri"/>
                <a:sym typeface="Calibri"/>
              </a:rPr>
              <a:t>Iterate </a:t>
            </a:r>
          </a:p>
        </p:txBody>
      </p:sp>
      <p:sp>
        <p:nvSpPr>
          <p:cNvPr id="335" name="Shape 335"/>
          <p:cNvSpPr txBox="1">
            <a:spLocks noGrp="1"/>
          </p:cNvSpPr>
          <p:nvPr>
            <p:ph sz="half" idx="1"/>
          </p:nvPr>
        </p:nvSpPr>
        <p:spPr>
          <a:xfrm>
            <a:off x="594360" y="1536192"/>
            <a:ext cx="3886200" cy="4234516"/>
          </a:xfrm>
          <a:prstGeom prst="rect">
            <a:avLst/>
          </a:prstGeom>
          <a:noFill/>
          <a:ln>
            <a:noFill/>
          </a:ln>
        </p:spPr>
        <p:txBody>
          <a:bodyPr lIns="91425" tIns="45700" rIns="91425" bIns="45700" anchor="t" anchorCtr="0">
            <a:noAutofit/>
          </a:bodyPr>
          <a:lstStyle/>
          <a:p>
            <a:pPr marL="457200" marR="0" lvl="0" indent="-384048" algn="l" rtl="0">
              <a:lnSpc>
                <a:spcPct val="114000"/>
              </a:lnSpc>
              <a:spcBef>
                <a:spcPts val="0"/>
              </a:spcBef>
              <a:spcAft>
                <a:spcPts val="400"/>
              </a:spcAft>
              <a:buClr>
                <a:srgbClr val="007EA5"/>
              </a:buClr>
              <a:buSzPct val="125000"/>
              <a:buFont typeface="Arial"/>
              <a:buChar char="•"/>
            </a:pPr>
            <a:r>
              <a:rPr lang="en-US" sz="2400" b="0" i="0" strike="noStrike" cap="none" dirty="0">
                <a:latin typeface="Gill Sans MT" charset="0"/>
                <a:ea typeface="Gill Sans MT" charset="0"/>
                <a:cs typeface="Gill Sans MT" charset="0"/>
                <a:sym typeface="Calibri"/>
              </a:rPr>
              <a:t>Develop/adapt KM </a:t>
            </a:r>
            <a:r>
              <a:rPr lang="en-US" sz="2400" b="0" i="0" strike="noStrike" cap="none" dirty="0" smtClean="0">
                <a:latin typeface="Gill Sans MT" charset="0"/>
                <a:ea typeface="Gill Sans MT" charset="0"/>
                <a:cs typeface="Gill Sans MT" charset="0"/>
                <a:sym typeface="Calibri"/>
              </a:rPr>
              <a:t>tools and techniques to </a:t>
            </a:r>
            <a:r>
              <a:rPr lang="en-US" sz="2400" b="0" i="0" strike="noStrike" cap="none" dirty="0">
                <a:latin typeface="Gill Sans MT" charset="0"/>
                <a:ea typeface="Gill Sans MT" charset="0"/>
                <a:cs typeface="Gill Sans MT" charset="0"/>
                <a:sym typeface="Calibri"/>
              </a:rPr>
              <a:t>meet knowledge needs and fill </a:t>
            </a:r>
            <a:r>
              <a:rPr lang="en-US" sz="2400" b="0" i="0" strike="noStrike" cap="none" dirty="0" smtClean="0">
                <a:latin typeface="Gill Sans MT" charset="0"/>
                <a:ea typeface="Gill Sans MT" charset="0"/>
                <a:cs typeface="Gill Sans MT" charset="0"/>
                <a:sym typeface="Calibri"/>
              </a:rPr>
              <a:t>gaps</a:t>
            </a:r>
            <a:endParaRPr lang="en-US" sz="2400" b="0" i="0" strike="noStrike" cap="none" dirty="0">
              <a:latin typeface="Gill Sans MT" charset="0"/>
              <a:ea typeface="Gill Sans MT" charset="0"/>
              <a:cs typeface="Gill Sans MT" charset="0"/>
              <a:sym typeface="Calibri"/>
            </a:endParaRPr>
          </a:p>
          <a:p>
            <a:pPr marL="457200" marR="0" lvl="0" indent="-384048" algn="l" rtl="0">
              <a:lnSpc>
                <a:spcPct val="114000"/>
              </a:lnSpc>
              <a:spcBef>
                <a:spcPts val="0"/>
              </a:spcBef>
              <a:spcAft>
                <a:spcPts val="400"/>
              </a:spcAft>
              <a:buClr>
                <a:srgbClr val="007EA5"/>
              </a:buClr>
              <a:buSzPct val="125000"/>
              <a:buFont typeface="Arial"/>
              <a:buChar char="•"/>
            </a:pPr>
            <a:r>
              <a:rPr lang="en-US" sz="2400" b="0" i="0" strike="noStrike" cap="none" dirty="0">
                <a:latin typeface="Gill Sans MT" charset="0"/>
                <a:ea typeface="Gill Sans MT" charset="0"/>
                <a:cs typeface="Gill Sans MT" charset="0"/>
                <a:sym typeface="Calibri"/>
              </a:rPr>
              <a:t>Outputs: </a:t>
            </a:r>
          </a:p>
          <a:p>
            <a:pPr marL="914400" marR="0" lvl="1" indent="-384048" algn="l" rtl="0">
              <a:lnSpc>
                <a:spcPct val="114000"/>
              </a:lnSpc>
              <a:spcBef>
                <a:spcPts val="0"/>
              </a:spcBef>
              <a:spcAft>
                <a:spcPts val="400"/>
              </a:spcAft>
              <a:buClr>
                <a:srgbClr val="007EA5"/>
              </a:buClr>
              <a:buSzPct val="100000"/>
              <a:buFont typeface="Courier New" charset="0"/>
              <a:buChar char="o"/>
            </a:pPr>
            <a:r>
              <a:rPr lang="en-US" sz="2200" b="0" i="0" strike="noStrike" cap="none" dirty="0">
                <a:latin typeface="Gill Sans MT" charset="0"/>
                <a:ea typeface="Gill Sans MT" charset="0"/>
                <a:cs typeface="Gill Sans MT" charset="0"/>
                <a:sym typeface="Calibri"/>
              </a:rPr>
              <a:t>KM methods, tools, and events tailored to specific needs and ready for dissemination</a:t>
            </a:r>
            <a:r>
              <a:rPr lang="en-US" sz="2200" b="0" i="0" strike="noStrike" cap="none" dirty="0" smtClean="0">
                <a:latin typeface="Gill Sans MT" charset="0"/>
                <a:ea typeface="Gill Sans MT" charset="0"/>
                <a:cs typeface="Gill Sans MT" charset="0"/>
                <a:sym typeface="Calibri"/>
              </a:rPr>
              <a:t>/ implementation</a:t>
            </a:r>
            <a:endParaRPr lang="en-US" sz="2200" b="0" i="0" strike="noStrike" cap="none" dirty="0">
              <a:latin typeface="Gill Sans MT" charset="0"/>
              <a:ea typeface="Gill Sans MT" charset="0"/>
              <a:cs typeface="Gill Sans MT" charset="0"/>
              <a:sym typeface="Calibri"/>
            </a:endParaRPr>
          </a:p>
          <a:p>
            <a:pPr marL="342900" marR="0" lvl="0" indent="-342900" algn="l" rtl="0">
              <a:spcBef>
                <a:spcPts val="560"/>
              </a:spcBef>
              <a:buClr>
                <a:schemeClr val="dk1"/>
              </a:buClr>
              <a:buSzPct val="100000"/>
              <a:buFont typeface="Arial"/>
              <a:buNone/>
            </a:pPr>
            <a:endParaRPr sz="2400" b="0" i="0" strike="noStrike" cap="none" dirty="0">
              <a:solidFill>
                <a:schemeClr val="dk1"/>
              </a:solidFill>
              <a:latin typeface="Gill Sans MT" charset="0"/>
              <a:ea typeface="Gill Sans MT" charset="0"/>
              <a:cs typeface="Gill Sans MT" charset="0"/>
              <a:sym typeface="Calibri"/>
            </a:endParaRPr>
          </a:p>
        </p:txBody>
      </p:sp>
      <p:pic>
        <p:nvPicPr>
          <p:cNvPr id="336" name="Shape 3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86172" y="1536192"/>
            <a:ext cx="2772696" cy="3805238"/>
          </a:xfrm>
          <a:prstGeom prst="rect">
            <a:avLst/>
          </a:prstGeom>
          <a:solidFill>
            <a:schemeClr val="dk1"/>
          </a:solidFill>
          <a:ln w="9525" cap="flat" cmpd="sng">
            <a:solidFill>
              <a:schemeClr val="dk1"/>
            </a:solidFill>
            <a:prstDash val="solid"/>
            <a:round/>
            <a:headEnd type="none" w="med" len="med"/>
            <a:tailEnd type="none" w="med" len="med"/>
          </a:ln>
        </p:spPr>
      </p:pic>
    </p:spTree>
    <p:extLst>
      <p:ext uri="{BB962C8B-B14F-4D97-AF65-F5344CB8AC3E}">
        <p14:creationId xmlns:p14="http://schemas.microsoft.com/office/powerpoint/2010/main" val="3196757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 name="Rectangle 1"/>
          <p:cNvSpPr/>
          <p:nvPr/>
        </p:nvSpPr>
        <p:spPr>
          <a:xfrm>
            <a:off x="576072" y="530352"/>
            <a:ext cx="6190605" cy="646331"/>
          </a:xfrm>
          <a:prstGeom prst="rect">
            <a:avLst/>
          </a:prstGeom>
        </p:spPr>
        <p:txBody>
          <a:bodyPr wrap="none">
            <a:spAutoFit/>
          </a:bodyPr>
          <a:lstStyle/>
          <a:p>
            <a:r>
              <a:rPr lang="en-US" sz="3600" dirty="0">
                <a:solidFill>
                  <a:srgbClr val="007EA5"/>
                </a:solidFill>
                <a:latin typeface="Gill Sans MT" charset="0"/>
                <a:ea typeface="Gill Sans MT" charset="0"/>
                <a:cs typeface="Gill Sans MT" charset="0"/>
              </a:rPr>
              <a:t>KM </a:t>
            </a:r>
            <a:r>
              <a:rPr lang="en-US" sz="3600" dirty="0" smtClean="0">
                <a:solidFill>
                  <a:srgbClr val="007EA5"/>
                </a:solidFill>
                <a:latin typeface="Gill Sans MT" charset="0"/>
                <a:ea typeface="Gill Sans MT" charset="0"/>
                <a:cs typeface="Gill Sans MT" charset="0"/>
              </a:rPr>
              <a:t>Tools and Techniques Matrix</a:t>
            </a:r>
            <a:endParaRPr lang="en-US" sz="3600" dirty="0">
              <a:solidFill>
                <a:srgbClr val="007EA5"/>
              </a:solidFill>
              <a:latin typeface="Gill Sans MT" charset="0"/>
              <a:ea typeface="Gill Sans MT" charset="0"/>
              <a:cs typeface="Gill Sans MT"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7186"/>
            <a:ext cx="8496300" cy="7623348"/>
          </a:xfrm>
          <a:prstGeom prst="rect">
            <a:avLst/>
          </a:prstGeom>
        </p:spPr>
      </p:pic>
    </p:spTree>
    <p:extLst>
      <p:ext uri="{BB962C8B-B14F-4D97-AF65-F5344CB8AC3E}">
        <p14:creationId xmlns:p14="http://schemas.microsoft.com/office/powerpoint/2010/main" val="1987532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576072" y="530352"/>
            <a:ext cx="7005828" cy="914400"/>
          </a:xfrm>
          <a:prstGeom prst="rect">
            <a:avLst/>
          </a:prstGeom>
        </p:spPr>
        <p:txBody>
          <a:bodyPr lIns="91425" tIns="91425" rIns="91425" bIns="91425" anchor="t" anchorCtr="0">
            <a:noAutofit/>
          </a:bodyPr>
          <a:lstStyle/>
          <a:p>
            <a:pPr lvl="0">
              <a:spcBef>
                <a:spcPts val="0"/>
              </a:spcBef>
              <a:buNone/>
            </a:pPr>
            <a:r>
              <a:rPr lang="en-US" dirty="0" smtClean="0"/>
              <a:t>Examples of Asking </a:t>
            </a:r>
            <a:r>
              <a:rPr lang="en-US" dirty="0" smtClean="0"/>
              <a:t>Approaches</a:t>
            </a:r>
            <a:endParaRPr lang="en-US" dirty="0"/>
          </a:p>
        </p:txBody>
      </p:sp>
      <p:sp>
        <p:nvSpPr>
          <p:cNvPr id="2" name="Text Placeholder 1"/>
          <p:cNvSpPr>
            <a:spLocks noGrp="1"/>
          </p:cNvSpPr>
          <p:nvPr>
            <p:ph idx="1"/>
          </p:nvPr>
        </p:nvSpPr>
        <p:spPr>
          <a:xfrm>
            <a:off x="594361" y="1536192"/>
            <a:ext cx="7922033" cy="4397680"/>
          </a:xfrm>
        </p:spPr>
        <p:txBody>
          <a:bodyPr>
            <a:noAutofit/>
          </a:bodyPr>
          <a:lstStyle/>
          <a:p>
            <a:pPr lvl="0"/>
            <a:r>
              <a:rPr lang="en-US" sz="1800" dirty="0" smtClean="0">
                <a:hlinkClick r:id="rId3"/>
              </a:rPr>
              <a:t>East </a:t>
            </a:r>
            <a:r>
              <a:rPr lang="en-US" sz="1800" dirty="0">
                <a:hlinkClick r:id="rId3"/>
              </a:rPr>
              <a:t>Africa Share Fair: Knowledge </a:t>
            </a:r>
            <a:r>
              <a:rPr lang="en-US" sz="1800" dirty="0" smtClean="0">
                <a:hlinkClick r:id="rId3"/>
              </a:rPr>
              <a:t>Exchange </a:t>
            </a:r>
            <a:br>
              <a:rPr lang="en-US" sz="1800" dirty="0" smtClean="0">
                <a:hlinkClick r:id="rId3"/>
              </a:rPr>
            </a:br>
            <a:r>
              <a:rPr lang="en-US" sz="1800" dirty="0" smtClean="0">
                <a:hlinkClick r:id="rId3"/>
              </a:rPr>
              <a:t>to </a:t>
            </a:r>
            <a:r>
              <a:rPr lang="en-US" sz="1800" dirty="0">
                <a:hlinkClick r:id="rId3"/>
              </a:rPr>
              <a:t>Accelerate Progress Toward FP2020’s </a:t>
            </a:r>
            <a:r>
              <a:rPr lang="en-US" sz="1800" dirty="0" smtClean="0">
                <a:hlinkClick r:id="rId3"/>
              </a:rPr>
              <a:t/>
            </a:r>
            <a:br>
              <a:rPr lang="en-US" sz="1800" dirty="0" smtClean="0">
                <a:hlinkClick r:id="rId3"/>
              </a:rPr>
            </a:br>
            <a:r>
              <a:rPr lang="en-US" sz="1800" dirty="0" smtClean="0">
                <a:hlinkClick r:id="rId3"/>
              </a:rPr>
              <a:t>Goal</a:t>
            </a:r>
            <a:r>
              <a:rPr lang="en-US" sz="1800" dirty="0" smtClean="0"/>
              <a:t> </a:t>
            </a:r>
            <a:r>
              <a:rPr lang="en-US" sz="1800" dirty="0"/>
              <a:t>brought together 50 representatives </a:t>
            </a:r>
            <a:r>
              <a:rPr lang="en-US" sz="1800" dirty="0" smtClean="0"/>
              <a:t/>
            </a:r>
            <a:br>
              <a:rPr lang="en-US" sz="1800" dirty="0" smtClean="0"/>
            </a:br>
            <a:r>
              <a:rPr lang="en-US" sz="1800" dirty="0" smtClean="0"/>
              <a:t>from </a:t>
            </a:r>
            <a:r>
              <a:rPr lang="en-US" sz="1800" dirty="0"/>
              <a:t>Kenya, Tanzania, Uganda, the United </a:t>
            </a:r>
            <a:r>
              <a:rPr lang="en-US" sz="1800" dirty="0" smtClean="0"/>
              <a:t/>
            </a:r>
            <a:br>
              <a:rPr lang="en-US" sz="1800" dirty="0" smtClean="0"/>
            </a:br>
            <a:r>
              <a:rPr lang="en-US" sz="1800" dirty="0" smtClean="0"/>
              <a:t>States</a:t>
            </a:r>
            <a:r>
              <a:rPr lang="en-US" sz="1800" dirty="0"/>
              <a:t>, and Zambia to share ideas for future </a:t>
            </a:r>
            <a:r>
              <a:rPr lang="en-US" sz="1800" dirty="0" smtClean="0"/>
              <a:t/>
            </a:r>
            <a:br>
              <a:rPr lang="en-US" sz="1800" dirty="0" smtClean="0"/>
            </a:br>
            <a:r>
              <a:rPr lang="en-US" sz="1800" dirty="0" smtClean="0"/>
              <a:t>collaboration </a:t>
            </a:r>
            <a:r>
              <a:rPr lang="en-US" sz="1800" dirty="0"/>
              <a:t>in family planning; the </a:t>
            </a:r>
            <a:r>
              <a:rPr lang="en-US" sz="1800" b="1" dirty="0"/>
              <a:t>share </a:t>
            </a:r>
            <a:r>
              <a:rPr lang="en-US" sz="1800" b="1" dirty="0" smtClean="0"/>
              <a:t/>
            </a:r>
            <a:br>
              <a:rPr lang="en-US" sz="1800" b="1" dirty="0" smtClean="0"/>
            </a:br>
            <a:r>
              <a:rPr lang="en-US" sz="1800" b="1" dirty="0" smtClean="0"/>
              <a:t>fair</a:t>
            </a:r>
            <a:r>
              <a:rPr lang="en-US" sz="1800" dirty="0" smtClean="0"/>
              <a:t> </a:t>
            </a:r>
            <a:r>
              <a:rPr lang="en-US" sz="1800" dirty="0"/>
              <a:t>featured panel presentations, breakout </a:t>
            </a:r>
            <a:r>
              <a:rPr lang="en-US" sz="1800" dirty="0" smtClean="0"/>
              <a:t/>
            </a:r>
            <a:br>
              <a:rPr lang="en-US" sz="1800" dirty="0" smtClean="0"/>
            </a:br>
            <a:r>
              <a:rPr lang="en-US" sz="1800" dirty="0" smtClean="0"/>
              <a:t>sessions</a:t>
            </a:r>
            <a:r>
              <a:rPr lang="en-US" sz="1800" dirty="0"/>
              <a:t>, knowledge cafés, and </a:t>
            </a:r>
            <a:r>
              <a:rPr lang="en-US" sz="1800" dirty="0" smtClean="0"/>
              <a:t>discussions.  </a:t>
            </a:r>
          </a:p>
          <a:p>
            <a:r>
              <a:rPr lang="en-US" sz="1800" dirty="0">
                <a:hlinkClick r:id="rId4"/>
              </a:rPr>
              <a:t>East Africa Share Fair Peer Assist</a:t>
            </a:r>
            <a:r>
              <a:rPr lang="en-US" sz="1800" dirty="0"/>
              <a:t>: The East Africa Share Fair included a half-day peer assist event where selected teams shared a KM-related challenge with peers who then offered insights and helpful suggestions. </a:t>
            </a:r>
            <a:endParaRPr lang="en-US" sz="1800" dirty="0" smtClean="0"/>
          </a:p>
          <a:p>
            <a:pPr lvl="0"/>
            <a:r>
              <a:rPr lang="en-US" sz="1800" b="1" dirty="0"/>
              <a:t>After-action review </a:t>
            </a:r>
            <a:r>
              <a:rPr lang="en-US" sz="1800" dirty="0"/>
              <a:t>conducted by the</a:t>
            </a:r>
            <a:r>
              <a:rPr lang="en-US" sz="1800" dirty="0">
                <a:hlinkClick r:id="rId5"/>
              </a:rPr>
              <a:t> East, Central and Southern Africa-Health Community (ECSA-HC) for the 62nd Health Ministers Conference</a:t>
            </a:r>
            <a:r>
              <a:rPr lang="en-US" sz="1800" dirty="0"/>
              <a:t> </a:t>
            </a:r>
          </a:p>
        </p:txBody>
      </p:sp>
      <p:pic>
        <p:nvPicPr>
          <p:cNvPr id="10" name="Shape 286"/>
          <p:cNvPicPr preferRelativeResize="0">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5348797" y="1536192"/>
            <a:ext cx="3167597" cy="2462822"/>
          </a:xfrm>
          <a:prstGeom prst="rect">
            <a:avLst/>
          </a:prstGeom>
          <a:noFill/>
          <a:ln>
            <a:solidFill>
              <a:schemeClr val="tx1"/>
            </a:solidFill>
          </a:ln>
        </p:spPr>
      </p:pic>
    </p:spTree>
    <p:extLst>
      <p:ext uri="{BB962C8B-B14F-4D97-AF65-F5344CB8AC3E}">
        <p14:creationId xmlns:p14="http://schemas.microsoft.com/office/powerpoint/2010/main" val="515819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576072" y="530352"/>
            <a:ext cx="7925902" cy="914400"/>
          </a:xfrm>
          <a:prstGeom prst="rect">
            <a:avLst/>
          </a:prstGeom>
        </p:spPr>
        <p:txBody>
          <a:bodyPr lIns="91425" tIns="91425" rIns="91425" bIns="91425" anchor="t" anchorCtr="0">
            <a:noAutofit/>
          </a:bodyPr>
          <a:lstStyle/>
          <a:p>
            <a:pPr lvl="0">
              <a:spcBef>
                <a:spcPts val="0"/>
              </a:spcBef>
              <a:buNone/>
            </a:pPr>
            <a:r>
              <a:rPr lang="en-US" dirty="0" smtClean="0"/>
              <a:t>More Examples of Asking Approaches</a:t>
            </a:r>
            <a:endParaRPr lang="en-US" dirty="0"/>
          </a:p>
        </p:txBody>
      </p:sp>
      <p:sp>
        <p:nvSpPr>
          <p:cNvPr id="2" name="Text Placeholder 1"/>
          <p:cNvSpPr>
            <a:spLocks noGrp="1"/>
          </p:cNvSpPr>
          <p:nvPr>
            <p:ph idx="1"/>
          </p:nvPr>
        </p:nvSpPr>
        <p:spPr>
          <a:xfrm>
            <a:off x="594360" y="1536192"/>
            <a:ext cx="7082790" cy="4300404"/>
          </a:xfrm>
        </p:spPr>
        <p:txBody>
          <a:bodyPr>
            <a:noAutofit/>
          </a:bodyPr>
          <a:lstStyle/>
          <a:p>
            <a:r>
              <a:rPr lang="en-US" sz="2000" dirty="0">
                <a:hlinkClick r:id="rId3"/>
              </a:rPr>
              <a:t>Global Health Knowledge </a:t>
            </a:r>
            <a:r>
              <a:rPr lang="en-US" sz="2000" dirty="0" smtClean="0">
                <a:hlinkClick r:id="rId3"/>
              </a:rPr>
              <a:t>Collaborative</a:t>
            </a:r>
            <a:r>
              <a:rPr lang="en-US" sz="2000" dirty="0" smtClean="0"/>
              <a:t> </a:t>
            </a:r>
            <a:r>
              <a:rPr lang="en-US" sz="2000" dirty="0"/>
              <a:t>is an online and </a:t>
            </a:r>
            <a:r>
              <a:rPr lang="en-US" sz="2000" dirty="0" smtClean="0"/>
              <a:t>face-to-face </a:t>
            </a:r>
            <a:r>
              <a:rPr lang="en-US" sz="2000" b="1" dirty="0"/>
              <a:t>community of </a:t>
            </a:r>
            <a:r>
              <a:rPr lang="en-US" sz="2000" b="1" dirty="0" smtClean="0"/>
              <a:t>practice</a:t>
            </a:r>
            <a:r>
              <a:rPr lang="en-US" sz="2000" dirty="0" smtClean="0"/>
              <a:t> </a:t>
            </a:r>
            <a:r>
              <a:rPr lang="en-US" sz="2000" dirty="0"/>
              <a:t>of KM professionals </a:t>
            </a:r>
          </a:p>
        </p:txBody>
      </p:sp>
      <p:pic>
        <p:nvPicPr>
          <p:cNvPr id="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72550" y="2417739"/>
            <a:ext cx="5202626" cy="2782911"/>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34647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576072" y="530352"/>
            <a:ext cx="8001000" cy="914400"/>
          </a:xfrm>
          <a:prstGeom prst="rect">
            <a:avLst/>
          </a:prstGeom>
        </p:spPr>
        <p:txBody>
          <a:bodyPr lIns="91425" tIns="91425" rIns="91425" bIns="91425" anchor="t" anchorCtr="0">
            <a:noAutofit/>
          </a:bodyPr>
          <a:lstStyle/>
          <a:p>
            <a:r>
              <a:rPr lang="en-US" dirty="0" smtClean="0"/>
              <a:t>Examples of Telling </a:t>
            </a:r>
            <a:r>
              <a:rPr lang="en-US" dirty="0" smtClean="0"/>
              <a:t>Approaches</a:t>
            </a:r>
            <a:endParaRPr lang="en-US" dirty="0"/>
          </a:p>
        </p:txBody>
      </p:sp>
      <p:sp>
        <p:nvSpPr>
          <p:cNvPr id="285" name="Shape 285"/>
          <p:cNvSpPr txBox="1">
            <a:spLocks noGrp="1"/>
          </p:cNvSpPr>
          <p:nvPr>
            <p:ph idx="1"/>
          </p:nvPr>
        </p:nvSpPr>
        <p:spPr>
          <a:xfrm>
            <a:off x="594360" y="1536192"/>
            <a:ext cx="4658576" cy="4358327"/>
          </a:xfrm>
          <a:prstGeom prst="rect">
            <a:avLst/>
          </a:prstGeom>
        </p:spPr>
        <p:txBody>
          <a:bodyPr lIns="91425" tIns="91425" rIns="91425" bIns="91425" anchor="t" anchorCtr="0">
            <a:noAutofit/>
          </a:bodyPr>
          <a:lstStyle/>
          <a:p>
            <a:pPr fontAlgn="base"/>
            <a:r>
              <a:rPr lang="en-US" sz="2000" u="sng" dirty="0" smtClean="0">
                <a:hlinkClick r:id="rId3"/>
              </a:rPr>
              <a:t>Global </a:t>
            </a:r>
            <a:r>
              <a:rPr lang="en-US" sz="2000" u="sng" dirty="0">
                <a:hlinkClick r:id="rId3"/>
              </a:rPr>
              <a:t>Health Digital Forum 2016</a:t>
            </a:r>
            <a:r>
              <a:rPr lang="en-US" sz="2000" dirty="0"/>
              <a:t>, the third annual </a:t>
            </a:r>
            <a:r>
              <a:rPr lang="en-US" sz="2000" b="1" dirty="0"/>
              <a:t>conference </a:t>
            </a:r>
            <a:r>
              <a:rPr lang="en-US" sz="2000" dirty="0"/>
              <a:t>focused on digital and connected health in low- and middle-income countries, convened more than 425 collaborators working in global digital health</a:t>
            </a:r>
          </a:p>
          <a:p>
            <a:pPr fontAlgn="base"/>
            <a:r>
              <a:rPr lang="en-US" sz="2000" u="sng" dirty="0">
                <a:hlinkClick r:id="rId4"/>
              </a:rPr>
              <a:t>FP Voices</a:t>
            </a:r>
            <a:r>
              <a:rPr lang="en-US" sz="2000" dirty="0"/>
              <a:t>, a </a:t>
            </a:r>
            <a:r>
              <a:rPr lang="en-US" sz="2000" b="1" dirty="0"/>
              <a:t>storytelling </a:t>
            </a:r>
            <a:r>
              <a:rPr lang="en-US" sz="2000" dirty="0"/>
              <a:t>platform produced by K4Health, FP2020, and other partners to document and share stories from individuals around the world who are passionate about family </a:t>
            </a:r>
            <a:r>
              <a:rPr lang="en-US" sz="2000" dirty="0" smtClean="0"/>
              <a:t>planning.</a:t>
            </a:r>
            <a:endParaRPr lang="en-US" sz="2000" dirty="0"/>
          </a:p>
        </p:txBody>
      </p:sp>
      <p:pic>
        <p:nvPicPr>
          <p:cNvPr id="7" name="Shape 297"/>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252937" y="3593121"/>
            <a:ext cx="3586262" cy="2042791"/>
          </a:xfrm>
          <a:prstGeom prst="rect">
            <a:avLst/>
          </a:prstGeom>
          <a:noFill/>
          <a:ln>
            <a:solidFill>
              <a:schemeClr val="tx1"/>
            </a:solidFill>
          </a:ln>
        </p:spPr>
      </p:pic>
      <p:pic>
        <p:nvPicPr>
          <p:cNvPr id="3074"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252936" y="1292352"/>
            <a:ext cx="3586262" cy="1744069"/>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0798835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576072" y="530352"/>
            <a:ext cx="8001000" cy="914400"/>
          </a:xfrm>
          <a:prstGeom prst="rect">
            <a:avLst/>
          </a:prstGeom>
        </p:spPr>
        <p:txBody>
          <a:bodyPr lIns="91425" tIns="91425" rIns="91425" bIns="91425" anchor="t" anchorCtr="0">
            <a:noAutofit/>
          </a:bodyPr>
          <a:lstStyle/>
          <a:p>
            <a:r>
              <a:rPr lang="en-US" dirty="0" smtClean="0"/>
              <a:t>More Examples of Telling Approaches</a:t>
            </a:r>
            <a:endParaRPr lang="en-US" dirty="0"/>
          </a:p>
        </p:txBody>
      </p:sp>
      <p:sp>
        <p:nvSpPr>
          <p:cNvPr id="285" name="Shape 285"/>
          <p:cNvSpPr txBox="1">
            <a:spLocks noGrp="1"/>
          </p:cNvSpPr>
          <p:nvPr>
            <p:ph idx="1"/>
          </p:nvPr>
        </p:nvSpPr>
        <p:spPr>
          <a:xfrm>
            <a:off x="594360" y="1536192"/>
            <a:ext cx="7790883" cy="4358327"/>
          </a:xfrm>
          <a:prstGeom prst="rect">
            <a:avLst/>
          </a:prstGeom>
        </p:spPr>
        <p:txBody>
          <a:bodyPr lIns="91425" tIns="91425" rIns="91425" bIns="91425" anchor="t" anchorCtr="0">
            <a:noAutofit/>
          </a:bodyPr>
          <a:lstStyle/>
          <a:p>
            <a:r>
              <a:rPr lang="en-US" sz="2000" u="sng" dirty="0" smtClean="0">
                <a:hlinkClick r:id="rId3"/>
              </a:rPr>
              <a:t>Improving Global Public Health Through Knowledge Application, Continuous Learning, and Adaptation</a:t>
            </a:r>
            <a:r>
              <a:rPr lang="en-US" sz="2000" dirty="0" smtClean="0"/>
              <a:t>: This course introduces participants to the evolving field of KM, organizational learning, and adaptive management in international development through real-life examples of how principles of intentional learning are leading to better development programs and can be  applied to strengthen public health systems. </a:t>
            </a:r>
            <a:endParaRPr lang="en-US" sz="2000" dirty="0"/>
          </a:p>
        </p:txBody>
      </p:sp>
    </p:spTree>
    <p:extLst>
      <p:ext uri="{BB962C8B-B14F-4D97-AF65-F5344CB8AC3E}">
        <p14:creationId xmlns:p14="http://schemas.microsoft.com/office/powerpoint/2010/main" val="725976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3557</TotalTime>
  <Words>1502</Words>
  <Application>Microsoft Office PowerPoint</Application>
  <PresentationFormat>On-screen Show (4:3)</PresentationFormat>
  <Paragraphs>105</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Courier New</vt:lpstr>
      <vt:lpstr>Gill Sans</vt:lpstr>
      <vt:lpstr>Gill Sans MT</vt:lpstr>
      <vt:lpstr>Helvetica Neue</vt:lpstr>
      <vt:lpstr>Times</vt:lpstr>
      <vt:lpstr>Times New Roman</vt:lpstr>
      <vt:lpstr>Office Theme</vt:lpstr>
      <vt:lpstr>Knowledge Management Road Map:   An Introduction to the Systematic Process</vt:lpstr>
      <vt:lpstr>Step 1:  Assess Needs </vt:lpstr>
      <vt:lpstr>Step 2: Design Strategy </vt:lpstr>
      <vt:lpstr>Step 3: Create and Iterate </vt:lpstr>
      <vt:lpstr>PowerPoint Presentation</vt:lpstr>
      <vt:lpstr>Examples of Asking Approaches</vt:lpstr>
      <vt:lpstr>More Examples of Asking Approaches</vt:lpstr>
      <vt:lpstr>Examples of Telling Approaches</vt:lpstr>
      <vt:lpstr>More Examples of Telling Approaches</vt:lpstr>
      <vt:lpstr>Examples of Publishing Approaches</vt:lpstr>
      <vt:lpstr>More Examples of Publishing Approaches</vt:lpstr>
      <vt:lpstr>Examples of Searching Approaches</vt:lpstr>
      <vt:lpstr>More Examples of Searching Approaches</vt:lpstr>
      <vt:lpstr>Step 4:  Mobilize and Monitor </vt:lpstr>
      <vt:lpstr>Step 5: Evaluate and Evolve</vt:lpstr>
      <vt:lpstr>PowerPoint Presentation</vt:lpstr>
      <vt:lpstr>The KM Collection of Resources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Beisser</dc:creator>
  <cp:lastModifiedBy>Ruwaida</cp:lastModifiedBy>
  <cp:revision>65</cp:revision>
  <cp:lastPrinted>2017-04-10T19:34:28Z</cp:lastPrinted>
  <dcterms:created xsi:type="dcterms:W3CDTF">2017-04-07T16:58:38Z</dcterms:created>
  <dcterms:modified xsi:type="dcterms:W3CDTF">2017-12-19T19:56:12Z</dcterms:modified>
</cp:coreProperties>
</file>