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79387" autoAdjust="0"/>
  </p:normalViewPr>
  <p:slideViewPr>
    <p:cSldViewPr snapToGrid="0" snapToObjects="1">
      <p:cViewPr>
        <p:scale>
          <a:sx n="90" d="100"/>
          <a:sy n="90" d="100"/>
        </p:scale>
        <p:origin x="692" y="-6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DB57B797-8E36-48F9-BC8D-98AB1CDCCF75}"/>
    <pc:docChg chg="undo redo custSel modSld modMainMaster">
      <pc:chgData name="Sean Stewart" userId="07670420a1da6ec3" providerId="LiveId" clId="{DB57B797-8E36-48F9-BC8D-98AB1CDCCF75}" dt="2021-07-12T20:51:55.802" v="48" actId="1076"/>
      <pc:docMkLst>
        <pc:docMk/>
      </pc:docMkLst>
      <pc:sldChg chg="modSp mod">
        <pc:chgData name="Sean Stewart" userId="07670420a1da6ec3" providerId="LiveId" clId="{DB57B797-8E36-48F9-BC8D-98AB1CDCCF75}" dt="2021-07-12T20:51:55.802" v="48" actId="1076"/>
        <pc:sldMkLst>
          <pc:docMk/>
          <pc:sldMk cId="2653643409" sldId="266"/>
        </pc:sldMkLst>
        <pc:spChg chg="mod">
          <ac:chgData name="Sean Stewart" userId="07670420a1da6ec3" providerId="LiveId" clId="{DB57B797-8E36-48F9-BC8D-98AB1CDCCF75}" dt="2021-07-12T20:51:55.802" v="48" actId="1076"/>
          <ac:spMkLst>
            <pc:docMk/>
            <pc:sldMk cId="2653643409" sldId="266"/>
            <ac:spMk id="4" creationId="{00000000-0000-0000-0000-000000000000}"/>
          </ac:spMkLst>
        </pc:spChg>
      </pc:sldChg>
      <pc:sldChg chg="modSp mod">
        <pc:chgData name="Sean Stewart" userId="07670420a1da6ec3" providerId="LiveId" clId="{DB57B797-8E36-48F9-BC8D-98AB1CDCCF75}" dt="2021-07-12T20:51:32.292" v="47" actId="948"/>
        <pc:sldMkLst>
          <pc:docMk/>
          <pc:sldMk cId="22535979" sldId="269"/>
        </pc:sldMkLst>
        <pc:spChg chg="mod">
          <ac:chgData name="Sean Stewart" userId="07670420a1da6ec3" providerId="LiveId" clId="{DB57B797-8E36-48F9-BC8D-98AB1CDCCF75}" dt="2021-07-12T20:51:32.292" v="47" actId="948"/>
          <ac:spMkLst>
            <pc:docMk/>
            <pc:sldMk cId="22535979" sldId="269"/>
            <ac:spMk id="8" creationId="{00000000-0000-0000-0000-000000000000}"/>
          </ac:spMkLst>
        </pc:spChg>
        <pc:picChg chg="mod">
          <ac:chgData name="Sean Stewart" userId="07670420a1da6ec3" providerId="LiveId" clId="{DB57B797-8E36-48F9-BC8D-98AB1CDCCF75}" dt="2021-07-12T20:51:01.816" v="45" actId="1076"/>
          <ac:picMkLst>
            <pc:docMk/>
            <pc:sldMk cId="22535979" sldId="269"/>
            <ac:picMk id="10" creationId="{00000000-0000-0000-0000-000000000000}"/>
          </ac:picMkLst>
        </pc:picChg>
      </pc:sldChg>
      <pc:sldMasterChg chg="modSp mod">
        <pc:chgData name="Sean Stewart" userId="07670420a1da6ec3" providerId="LiveId" clId="{DB57B797-8E36-48F9-BC8D-98AB1CDCCF75}" dt="2021-07-12T20:50:42.904" v="44" actId="1076"/>
        <pc:sldMasterMkLst>
          <pc:docMk/>
          <pc:sldMasterMk cId="106876316" sldId="2147483660"/>
        </pc:sldMasterMkLst>
        <pc:spChg chg="mod">
          <ac:chgData name="Sean Stewart" userId="07670420a1da6ec3" providerId="LiveId" clId="{DB57B797-8E36-48F9-BC8D-98AB1CDCCF75}" dt="2021-07-12T20:50:42.904" v="44" actId="1076"/>
          <ac:spMkLst>
            <pc:docMk/>
            <pc:sldMasterMk cId="106876316" sldId="2147483660"/>
            <ac:spMk id="11"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B136E2B3-B601-46EC-A659-70CD8CBEB69A}" type="datetimeFigureOut">
              <a:rPr lang="en-US" smtClean="0"/>
              <a:t>7/12/2021</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32CB5E31-00CA-4FEF-BCF5-011C96F66694}" type="slidenum">
              <a:rPr lang="en-US" smtClean="0"/>
              <a:t>‹#›</a:t>
            </a:fld>
            <a:endParaRPr lang="en-US"/>
          </a:p>
        </p:txBody>
      </p:sp>
    </p:spTree>
    <p:extLst>
      <p:ext uri="{BB962C8B-B14F-4D97-AF65-F5344CB8AC3E}">
        <p14:creationId xmlns:p14="http://schemas.microsoft.com/office/powerpoint/2010/main" val="3366127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k4health.org/sites/default/files/k4health-guide-for-conducting-health-information-needs-assessments-oct2015-update.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greenchameleon.com/gc/guide_comments/poster_on_conducting_a_knowledge_audit/"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702312" y="4480004"/>
            <a:ext cx="5618700" cy="3665699"/>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dk1"/>
                </a:solidFill>
                <a:effectLst/>
                <a:latin typeface="Calibri"/>
                <a:ea typeface="Calibri"/>
                <a:cs typeface="Calibri"/>
                <a:sym typeface="Calibri"/>
              </a:rPr>
              <a:t>The goal of Step 1 is to understand the extent of the health program challenge and identify how KM can help solve it. Specifically, the goal of this foundational step is to discover the information needs and gaps of your health program staff that, if addressed, could help improve the effectiveness of your program. Depending on the findings, KM may be a central part of the solution or it could play a supporting role to other strategies.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cap="none" baseline="0" dirty="0">
                <a:solidFill>
                  <a:schemeClr val="dk1"/>
                </a:solidFill>
                <a:latin typeface="Calibri"/>
                <a:ea typeface="Calibri"/>
                <a:cs typeface="Calibri"/>
                <a:sym typeface="Calibri"/>
              </a:rPr>
              <a:t>TRAINER NOTE: The Training Package will not lead participants in the actual development of a needs assessment</a:t>
            </a:r>
            <a:endParaRPr lang="en-US" sz="1200" b="1" i="0" u="none" strike="noStrike" cap="none"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dirty="0">
              <a:solidFill>
                <a:schemeClr val="dk1"/>
              </a:solidFill>
              <a:effectLst/>
              <a:latin typeface="Calibri"/>
              <a:ea typeface="Calibri"/>
              <a:cs typeface="Calibri"/>
              <a:sym typeface="Calibri"/>
            </a:endParaRPr>
          </a:p>
          <a:p>
            <a:pPr lvl="0" rtl="0">
              <a:spcBef>
                <a:spcPts val="0"/>
              </a:spcBef>
              <a:buNone/>
            </a:pPr>
            <a:endParaRPr dirty="0"/>
          </a:p>
        </p:txBody>
      </p:sp>
      <p:sp>
        <p:nvSpPr>
          <p:cNvPr id="147" name="Shape 147"/>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0471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sz="1200" b="0" i="0" u="none" strike="noStrike" kern="1200" cap="none" dirty="0">
                <a:solidFill>
                  <a:schemeClr val="dk1"/>
                </a:solidFill>
                <a:effectLst/>
                <a:latin typeface="Calibri"/>
                <a:ea typeface="Calibri"/>
                <a:cs typeface="Calibri"/>
                <a:sym typeface="Calibri"/>
              </a:rPr>
              <a:t>Network Mapping (or Net-Map), a social mapping tool that combines the visual aspects of creating a map with either an individual or group interview, is a particularly useful method for collecting data on key questions around knowledge needs and knowledge sharing, for example, how information about a particular topic is shared between health workers at different levels of the health system. More information about these methodological approaches can be found in the </a:t>
            </a:r>
            <a:r>
              <a:rPr lang="en-US" sz="1200" b="0" i="1" u="none" strike="noStrike" kern="1200" cap="none" dirty="0">
                <a:solidFill>
                  <a:schemeClr val="dk1"/>
                </a:solidFill>
                <a:effectLst/>
                <a:latin typeface="Calibri"/>
                <a:ea typeface="Calibri"/>
                <a:cs typeface="Calibri"/>
                <a:sym typeface="Calibri"/>
              </a:rPr>
              <a:t>Guide to Monitoring and Evaluating Knowledge Management in Global Health Programs</a:t>
            </a:r>
            <a:r>
              <a:rPr lang="en-US" sz="1200" b="0" i="0" u="none" strike="noStrike" kern="1200" cap="none" dirty="0">
                <a:solidFill>
                  <a:schemeClr val="dk1"/>
                </a:solidFill>
                <a:effectLst/>
                <a:latin typeface="Calibri"/>
                <a:ea typeface="Calibri"/>
                <a:cs typeface="Calibri"/>
                <a:sym typeface="Calibri"/>
              </a:rPr>
              <a:t> (Ohkubo et al., 2013).</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574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sz="1200" b="0" i="0" u="none" strike="noStrike" kern="1200" cap="none" dirty="0">
                <a:solidFill>
                  <a:schemeClr val="dk1"/>
                </a:solidFill>
                <a:effectLst/>
                <a:latin typeface="Calibri"/>
                <a:ea typeface="Calibri"/>
                <a:cs typeface="Calibri"/>
                <a:sym typeface="Calibri"/>
              </a:rPr>
              <a:t>You may encounter objections to collecting new data. Some common objections and responses are outlined here (University of Kansas, 2016).</a:t>
            </a:r>
          </a:p>
          <a:p>
            <a:endParaRPr lang="en-US" sz="1200" b="0" i="0" u="none" strike="noStrike" kern="1200" cap="none" dirty="0">
              <a:solidFill>
                <a:schemeClr val="dk1"/>
              </a:solidFill>
              <a:effectLst/>
              <a:latin typeface="Calibri"/>
              <a:ea typeface="Calibri"/>
              <a:cs typeface="Calibri"/>
              <a:sym typeface="Calibri"/>
            </a:endParaRPr>
          </a:p>
          <a:p>
            <a:r>
              <a:rPr lang="en-US" sz="1200" b="0" i="0" u="none" strike="noStrike" kern="1200" cap="none" dirty="0">
                <a:solidFill>
                  <a:schemeClr val="dk1"/>
                </a:solidFill>
                <a:effectLst/>
                <a:latin typeface="Calibri"/>
                <a:ea typeface="Calibri"/>
                <a:cs typeface="Calibri"/>
                <a:sym typeface="Arial"/>
              </a:rPr>
              <a:t>Sometimes the need is very clear, and no one has any doubt about it. In those cases, you don’t need to collect new data. </a:t>
            </a:r>
            <a:r>
              <a:rPr lang="en-US" sz="1200" b="0" i="0" u="none" strike="noStrike" kern="1200" cap="none">
                <a:solidFill>
                  <a:schemeClr val="dk1"/>
                </a:solidFill>
                <a:effectLst/>
                <a:latin typeface="Calibri"/>
                <a:ea typeface="Calibri"/>
                <a:cs typeface="Calibri"/>
                <a:sym typeface="Arial"/>
              </a:rPr>
              <a:t>But be sure you take the time to think through all the issues, barriers, and facilitating factors and talk to key stakeholders to ensure you aren’t missing anything. </a:t>
            </a:r>
            <a:endParaRPr lang="en-US" sz="1200" b="0" i="0" u="none" strike="noStrike" kern="1200" cap="none" dirty="0">
              <a:solidFill>
                <a:schemeClr val="dk1"/>
              </a:solidFill>
              <a:effectLst/>
              <a:latin typeface="Calibri"/>
              <a:ea typeface="Calibri"/>
              <a:cs typeface="Calibri"/>
              <a:sym typeface="Calibri"/>
            </a:endParaRP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dk1"/>
                </a:solidFill>
                <a:effectLst/>
                <a:latin typeface="Calibri"/>
                <a:ea typeface="Calibri"/>
                <a:cs typeface="Calibri"/>
                <a:sym typeface="Arial"/>
              </a:rPr>
              <a:t>TIP: Any kind of information gathering is almost always better than no information gathering at all!</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5748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marL="0" indent="0">
              <a:buFont typeface="+mj-lt"/>
              <a:buNone/>
            </a:pPr>
            <a:r>
              <a:rPr lang="en-US" dirty="0"/>
              <a:t>For details,</a:t>
            </a:r>
            <a:r>
              <a:rPr lang="en-US" baseline="0" dirty="0"/>
              <a:t> review the supplement: K4Health Guide for Conducting Health Information Needs Assessments. It was developed for four purposes:</a:t>
            </a:r>
            <a:endParaRPr lang="en-US" dirty="0"/>
          </a:p>
          <a:p>
            <a:pPr marL="524948" indent="-524948">
              <a:buFont typeface="+mj-lt"/>
              <a:buAutoNum type="arabicPeriod"/>
            </a:pPr>
            <a:endParaRPr lang="en-US" dirty="0"/>
          </a:p>
          <a:p>
            <a:pPr marL="524948" indent="-524948">
              <a:buFont typeface="+mj-lt"/>
              <a:buAutoNum type="arabicPeriod"/>
            </a:pPr>
            <a:r>
              <a:rPr lang="en-US" dirty="0"/>
              <a:t>To share a methodology for conducting assessments of FP/RH information needs at the global and country levels. </a:t>
            </a:r>
          </a:p>
          <a:p>
            <a:pPr marL="524948" indent="-524948">
              <a:buFont typeface="+mj-lt"/>
              <a:buAutoNum type="arabicPeriod"/>
            </a:pPr>
            <a:r>
              <a:rPr lang="en-US" dirty="0"/>
              <a:t>To share lessons learned, present overall findings from K4Health needs assessments, and provide tips for others conducting similar assessments. </a:t>
            </a:r>
          </a:p>
          <a:p>
            <a:pPr marL="524948" indent="-524948">
              <a:buFont typeface="+mj-lt"/>
              <a:buAutoNum type="arabicPeriod"/>
            </a:pPr>
            <a:r>
              <a:rPr lang="en-US" dirty="0"/>
              <a:t>To provide sample needs assessment instruments, templates, and training materials, which can be adapted for future assessments. </a:t>
            </a:r>
          </a:p>
          <a:p>
            <a:pPr marL="524948" indent="-524948">
              <a:buFont typeface="+mj-lt"/>
              <a:buAutoNum type="arabicPeriod"/>
            </a:pPr>
            <a:r>
              <a:rPr lang="en-US" dirty="0"/>
              <a:t>To discuss dissemination of results, including materials and meetings.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200" dirty="0">
              <a:hlinkClick r:id="rId3"/>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200" dirty="0">
                <a:hlinkClick r:id="rId3"/>
              </a:rPr>
              <a:t>https://www.k4health.org/sites/default/files/k4health-guide-for-conducting-health-information-needs-assessments-oct2015-update.pdf</a:t>
            </a:r>
            <a:endParaRPr lang="en-US" sz="2200" dirty="0"/>
          </a:p>
          <a:p>
            <a:r>
              <a:rPr lang="en-US" dirty="0"/>
              <a:t> </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9503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702312" y="4480004"/>
            <a:ext cx="5618700" cy="3665699"/>
          </a:xfrm>
          <a:prstGeom prst="rect">
            <a:avLst/>
          </a:prstGeom>
        </p:spPr>
        <p:txBody>
          <a:bodyPr lIns="91425" tIns="91425" rIns="91425" bIns="91425" anchor="t" anchorCtr="0">
            <a:noAutofit/>
          </a:bodyPr>
          <a:lstStyle/>
          <a:p>
            <a:pPr lvl="0" rtl="0">
              <a:spcBef>
                <a:spcPts val="0"/>
              </a:spcBef>
              <a:buNone/>
            </a:pPr>
            <a:r>
              <a:rPr lang="en-US" b="0" dirty="0"/>
              <a:t>During</a:t>
            </a:r>
            <a:r>
              <a:rPr lang="en-US" b="0" baseline="0" dirty="0"/>
              <a:t> this presentation I will review topics and present a variety of solutions and answers. As I review these topics, make notes in your workbook. In many cases, these thoughts can help form the start of the process. It’s likely that you will need to confer with others on your team or in your organization. </a:t>
            </a:r>
            <a:endParaRPr lang="en-US" b="0" dirty="0"/>
          </a:p>
        </p:txBody>
      </p:sp>
      <p:sp>
        <p:nvSpPr>
          <p:cNvPr id="152" name="Shape 152"/>
          <p:cNvSpPr>
            <a:spLocks noGrp="1" noRot="1" noChangeAspect="1"/>
          </p:cNvSpPr>
          <p:nvPr>
            <p:ph type="sldImg" idx="2"/>
          </p:nvPr>
        </p:nvSpPr>
        <p:spPr>
          <a:xfrm>
            <a:off x="1417638" y="1163638"/>
            <a:ext cx="4187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9774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lvl="0">
              <a:spcBef>
                <a:spcPts val="0"/>
              </a:spcBef>
              <a:buClr>
                <a:srgbClr val="000000"/>
              </a:buClr>
              <a:buSzPct val="25000"/>
              <a:buFont typeface="Arial"/>
              <a:buNone/>
            </a:pPr>
            <a:r>
              <a:rPr lang="en-US"/>
              <a:t>Customized based on target users and program goals</a:t>
            </a:r>
          </a:p>
          <a:p>
            <a:pPr lvl="0">
              <a:spcBef>
                <a:spcPts val="0"/>
              </a:spcBef>
              <a:buClr>
                <a:srgbClr val="000000"/>
              </a:buClr>
              <a:buSzPct val="25000"/>
              <a:buFont typeface="Arial"/>
              <a:buNone/>
            </a:pPr>
            <a:r>
              <a:rPr lang="en-US"/>
              <a:t>Refers to assessing needs of external audiences</a:t>
            </a:r>
          </a:p>
          <a:p>
            <a:pPr lvl="0">
              <a:spcBef>
                <a:spcPts val="0"/>
              </a:spcBef>
              <a:buNone/>
            </a:pPr>
            <a:endParaRPr>
              <a:solidFill>
                <a:srgbClr val="000000"/>
              </a:solidFill>
            </a:endParaRPr>
          </a:p>
          <a:p>
            <a:pPr lvl="0">
              <a:spcBef>
                <a:spcPts val="0"/>
              </a:spcBef>
              <a:buNone/>
            </a:pPr>
            <a:endParaRPr/>
          </a:p>
        </p:txBody>
      </p:sp>
      <p:sp>
        <p:nvSpPr>
          <p:cNvPr id="173" name="Shape 173"/>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ts val="0"/>
              </a:spcBef>
              <a:buClr>
                <a:srgbClr val="000000"/>
              </a:buClr>
              <a:buSzPct val="25000"/>
              <a:buFont typeface="Arial"/>
              <a:buNone/>
            </a:pPr>
            <a:fld id="{00000000-1234-1234-1234-123412341234}" type="slidenum">
              <a:rPr lang="en-US"/>
              <a:t>3</a:t>
            </a:fld>
            <a:endParaRPr lang="en-US"/>
          </a:p>
        </p:txBody>
      </p:sp>
    </p:spTree>
    <p:extLst>
      <p:ext uri="{BB962C8B-B14F-4D97-AF65-F5344CB8AC3E}">
        <p14:creationId xmlns:p14="http://schemas.microsoft.com/office/powerpoint/2010/main" val="273830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marL="457200" lvl="0" indent="-298450">
              <a:lnSpc>
                <a:spcPct val="115000"/>
              </a:lnSpc>
              <a:spcBef>
                <a:spcPts val="0"/>
              </a:spcBef>
              <a:buSzPct val="100000"/>
              <a:buChar char="•"/>
            </a:pPr>
            <a:r>
              <a:rPr lang="en-US" sz="1100" dirty="0">
                <a:solidFill>
                  <a:srgbClr val="000000"/>
                </a:solidFill>
                <a:latin typeface="Arial"/>
                <a:ea typeface="Arial"/>
                <a:cs typeface="Arial"/>
                <a:sym typeface="Arial"/>
              </a:rPr>
              <a:t>A systematic review of knowledge assets and how they contribute to your </a:t>
            </a:r>
            <a:r>
              <a:rPr lang="en-US" sz="1100" dirty="0" err="1">
                <a:solidFill>
                  <a:srgbClr val="000000"/>
                </a:solidFill>
                <a:latin typeface="Arial"/>
                <a:ea typeface="Arial"/>
                <a:cs typeface="Arial"/>
                <a:sym typeface="Arial"/>
              </a:rPr>
              <a:t>organisation’s</a:t>
            </a:r>
            <a:r>
              <a:rPr lang="en-US" sz="1100" dirty="0">
                <a:solidFill>
                  <a:srgbClr val="000000"/>
                </a:solidFill>
                <a:latin typeface="Arial"/>
                <a:ea typeface="Arial"/>
                <a:cs typeface="Arial"/>
                <a:sym typeface="Arial"/>
              </a:rPr>
              <a:t> key activities. </a:t>
            </a:r>
          </a:p>
          <a:p>
            <a:pPr marL="457200" lvl="0" indent="-298450">
              <a:lnSpc>
                <a:spcPct val="115000"/>
              </a:lnSpc>
              <a:spcBef>
                <a:spcPts val="0"/>
              </a:spcBef>
              <a:buSzPct val="100000"/>
              <a:buChar char="•"/>
            </a:pPr>
            <a:r>
              <a:rPr lang="en-US" sz="1100" dirty="0">
                <a:solidFill>
                  <a:srgbClr val="000000"/>
                </a:solidFill>
                <a:latin typeface="Arial"/>
                <a:ea typeface="Arial"/>
                <a:cs typeface="Arial"/>
                <a:sym typeface="Arial"/>
              </a:rPr>
              <a:t>Covers both explicit knowledge (information in documents and data) and tacit knowledge (people’s skills, experience and abilities). </a:t>
            </a:r>
          </a:p>
          <a:p>
            <a:pPr marL="457200" lvl="0" indent="-298450">
              <a:lnSpc>
                <a:spcPct val="115000"/>
              </a:lnSpc>
              <a:spcBef>
                <a:spcPts val="0"/>
              </a:spcBef>
              <a:buSzPct val="100000"/>
              <a:buChar char="•"/>
            </a:pPr>
            <a:r>
              <a:rPr lang="en-US" sz="1100" dirty="0">
                <a:solidFill>
                  <a:srgbClr val="000000"/>
                </a:solidFill>
                <a:latin typeface="Arial"/>
                <a:ea typeface="Arial"/>
                <a:cs typeface="Arial"/>
                <a:sym typeface="Arial"/>
              </a:rPr>
              <a:t>Identifies knowledge flows and knowledge gaps.</a:t>
            </a:r>
          </a:p>
          <a:p>
            <a:pPr marL="457200" lvl="0" indent="-298450">
              <a:lnSpc>
                <a:spcPct val="115000"/>
              </a:lnSpc>
              <a:spcBef>
                <a:spcPts val="0"/>
              </a:spcBef>
              <a:buClr>
                <a:srgbClr val="171616"/>
              </a:buClr>
              <a:buSzPct val="100000"/>
              <a:buChar char="•"/>
            </a:pPr>
            <a:r>
              <a:rPr lang="en-US" sz="1100" dirty="0">
                <a:solidFill>
                  <a:srgbClr val="171616"/>
                </a:solidFill>
                <a:latin typeface="Arial"/>
                <a:ea typeface="Arial"/>
                <a:cs typeface="Arial"/>
                <a:sym typeface="Arial"/>
              </a:rPr>
              <a:t>Conducted at the beginning of a project or activity to inform its direction/course</a:t>
            </a:r>
          </a:p>
          <a:p>
            <a:pPr lvl="0">
              <a:spcBef>
                <a:spcPts val="0"/>
              </a:spcBef>
              <a:buNone/>
            </a:pPr>
            <a:r>
              <a:rPr lang="en-US" sz="1400" dirty="0">
                <a:solidFill>
                  <a:srgbClr val="666666"/>
                </a:solidFill>
              </a:rPr>
              <a:t>SOURCE: </a:t>
            </a:r>
            <a:r>
              <a:rPr lang="en-US" sz="1400" u="sng" dirty="0">
                <a:solidFill>
                  <a:srgbClr val="666666"/>
                </a:solidFill>
                <a:hlinkClick r:id="rId3"/>
              </a:rPr>
              <a:t>Straits Knowledge 2014</a:t>
            </a:r>
          </a:p>
          <a:p>
            <a:pPr lvl="0">
              <a:spcBef>
                <a:spcPts val="0"/>
              </a:spcBef>
              <a:buNone/>
            </a:pPr>
            <a:endParaRPr dirty="0"/>
          </a:p>
        </p:txBody>
      </p:sp>
      <p:sp>
        <p:nvSpPr>
          <p:cNvPr id="180" name="Shape 180"/>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extLst>
      <p:ext uri="{BB962C8B-B14F-4D97-AF65-F5344CB8AC3E}">
        <p14:creationId xmlns:p14="http://schemas.microsoft.com/office/powerpoint/2010/main" val="1461070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1938455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lvl="0">
              <a:spcBef>
                <a:spcPts val="0"/>
              </a:spcBef>
              <a:buNone/>
            </a:pPr>
            <a:r>
              <a:rPr lang="en-US" sz="1200" dirty="0">
                <a:effectLst/>
                <a:latin typeface="Calibri"/>
                <a:ea typeface="Calibri"/>
                <a:cs typeface="Calibri"/>
              </a:rPr>
              <a:t>Managers should then consider the question(s) that they would like the assessment to answer. Defining the question(s) helps managers draft relevant objectives and helps to ensure that everyone involved in the assessment understands the purpose, focus, and scope of the assessment. Defining these questions also helps program managers decide which assessment methodology to use and how to collect and analyze data. </a:t>
            </a:r>
            <a:endParaRPr dirty="0"/>
          </a:p>
        </p:txBody>
      </p:sp>
      <p:sp>
        <p:nvSpPr>
          <p:cNvPr id="187" name="Shape 187"/>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413004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r>
              <a:rPr lang="en-US" sz="1200" b="0" i="0" u="none" strike="noStrike" kern="1200" cap="none" dirty="0">
                <a:solidFill>
                  <a:schemeClr val="dk1"/>
                </a:solidFill>
                <a:effectLst/>
                <a:latin typeface="Calibri"/>
                <a:ea typeface="Calibri"/>
                <a:cs typeface="Calibri"/>
                <a:sym typeface="Calibri"/>
              </a:rPr>
              <a:t>The Knowledge Management for Global Health (KM4GH) Logic Model (Figure 1), developed by the Global Health Knowledge Collaborative to assist with planning and evaluating KM interventions in global health programs, provides a useful framework for focusing the scope of your needs assessment by outlining potential areas of focus, from inputs and processes to outputs and outcomes:</a:t>
            </a:r>
          </a:p>
          <a:p>
            <a:pPr lvl="0"/>
            <a:endParaRPr lang="en-US" b="0" u="none" strike="noStrike" dirty="0">
              <a:effectLst/>
            </a:endParaRPr>
          </a:p>
          <a:p>
            <a:pPr lvl="0"/>
            <a:r>
              <a:rPr lang="en-US" b="0" u="none" strike="noStrike" dirty="0">
                <a:effectLst/>
              </a:rPr>
              <a:t>Inputs include the resources invested in or used by a KM intervention, such as human and financial resources, technology, and infrastructure. </a:t>
            </a:r>
          </a:p>
          <a:p>
            <a:pPr lvl="0"/>
            <a:endParaRPr lang="en-US" b="0" u="none" strike="noStrike" dirty="0">
              <a:effectLst/>
            </a:endParaRPr>
          </a:p>
          <a:p>
            <a:pPr lvl="0"/>
            <a:r>
              <a:rPr lang="en-US" b="0" u="none" strike="noStrike" dirty="0">
                <a:effectLst/>
              </a:rPr>
              <a:t>These inputs feed into five processes that together make up the KM cycle: knowledge assessment, generation, capture, synthesis, and sharing. </a:t>
            </a:r>
          </a:p>
          <a:p>
            <a:pPr lvl="0"/>
            <a:endParaRPr lang="en-US" b="0" u="none" strike="noStrike" dirty="0">
              <a:effectLst/>
            </a:endParaRPr>
          </a:p>
          <a:p>
            <a:pPr lvl="0"/>
            <a:r>
              <a:rPr lang="en-US" b="0" u="none" strike="noStrike" dirty="0">
                <a:effectLst/>
              </a:rPr>
              <a:t>These processes work together to create the key outputs</a:t>
            </a:r>
            <a:r>
              <a:rPr lang="en-US" sz="1200" b="0" i="0" u="none" strike="noStrike" kern="1200" cap="none" dirty="0">
                <a:solidFill>
                  <a:schemeClr val="dk1"/>
                </a:solidFill>
                <a:effectLst/>
                <a:latin typeface="Calibri"/>
                <a:ea typeface="Calibri"/>
                <a:cs typeface="Calibri"/>
                <a:sym typeface="Calibri"/>
              </a:rPr>
              <a:t>—</a:t>
            </a:r>
            <a:r>
              <a:rPr lang="en-US" b="0" u="none" strike="noStrike" dirty="0">
                <a:effectLst/>
              </a:rPr>
              <a:t>KM products and approaches ranging from websites and publications to training workshops and communities of practice</a:t>
            </a:r>
            <a:r>
              <a:rPr lang="en-US" sz="1200" b="0" i="0" u="none" strike="noStrike" kern="1200" cap="none" dirty="0">
                <a:solidFill>
                  <a:schemeClr val="dk1"/>
                </a:solidFill>
                <a:effectLst/>
                <a:latin typeface="Calibri"/>
                <a:ea typeface="Calibri"/>
                <a:cs typeface="Calibri"/>
                <a:sym typeface="Calibri"/>
              </a:rPr>
              <a:t>—</a:t>
            </a:r>
            <a:r>
              <a:rPr lang="en-US" b="0" u="none" strike="noStrike" dirty="0">
                <a:effectLst/>
              </a:rPr>
              <a:t>which are measured in terms of reach, engagement, and usefulness. </a:t>
            </a:r>
          </a:p>
          <a:p>
            <a:pPr lvl="0"/>
            <a:endParaRPr lang="en-US" b="0" u="none" strike="noStrike" dirty="0">
              <a:effectLst/>
            </a:endParaRPr>
          </a:p>
          <a:p>
            <a:pPr lvl="0"/>
            <a:r>
              <a:rPr lang="en-US" b="0" u="none" strike="noStrike" dirty="0">
                <a:effectLst/>
              </a:rPr>
              <a:t>Finally, the logic model portrays the benefits to users relating to their knowledge, skills, attitudes, behaviors, or health conditions; these benefits, or outcomes, are expected at three levels (initial, intermediate, and long-term). </a:t>
            </a:r>
          </a:p>
          <a:p>
            <a:pPr lvl="0"/>
            <a:endParaRPr lang="en-US" u="none" strike="noStrike"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strike="noStrike" dirty="0">
                <a:effectLst/>
              </a:rPr>
              <a:t>NOTE TO TRAINER: </a:t>
            </a:r>
            <a:r>
              <a:rPr lang="en-US" sz="1200" b="1" i="0" u="none" strike="noStrike" kern="1200" cap="none" dirty="0">
                <a:solidFill>
                  <a:schemeClr val="dk1"/>
                </a:solidFill>
                <a:effectLst/>
                <a:latin typeface="Calibri"/>
                <a:ea typeface="Calibri"/>
                <a:cs typeface="Calibri"/>
                <a:sym typeface="Calibri"/>
              </a:rPr>
              <a:t>See </a:t>
            </a:r>
            <a:r>
              <a:rPr lang="en-US" sz="1200" b="1" i="1" u="none" strike="noStrike" kern="1200" cap="none" dirty="0">
                <a:solidFill>
                  <a:schemeClr val="dk1"/>
                </a:solidFill>
                <a:effectLst/>
                <a:latin typeface="Calibri"/>
                <a:ea typeface="Calibri"/>
                <a:cs typeface="Calibri"/>
                <a:sym typeface="Calibri"/>
              </a:rPr>
              <a:t>Step 5: Evaluate and Evolve</a:t>
            </a:r>
            <a:r>
              <a:rPr lang="en-US" sz="1200" b="1" i="0" u="none" strike="noStrike" kern="1200" cap="none" dirty="0">
                <a:solidFill>
                  <a:schemeClr val="dk1"/>
                </a:solidFill>
                <a:effectLst/>
                <a:latin typeface="Calibri"/>
                <a:ea typeface="Calibri"/>
                <a:cs typeface="Calibri"/>
                <a:sym typeface="Calibri"/>
              </a:rPr>
              <a:t> for more information about expected outcomes of KM interventions, and the </a:t>
            </a:r>
            <a:r>
              <a:rPr lang="en-US" sz="1200" b="1" i="1" u="none" strike="noStrike" kern="1200" cap="none" dirty="0">
                <a:solidFill>
                  <a:schemeClr val="dk1"/>
                </a:solidFill>
                <a:effectLst/>
                <a:latin typeface="Calibri"/>
                <a:ea typeface="Calibri"/>
                <a:cs typeface="Calibri"/>
                <a:sym typeface="Calibri"/>
              </a:rPr>
              <a:t>Guide to Monitoring and Evaluating Knowledge Management in Global Health Programs</a:t>
            </a:r>
            <a:r>
              <a:rPr lang="en-US" sz="1200" b="1" i="0" u="none" strike="noStrike" kern="1200" cap="none" dirty="0">
                <a:solidFill>
                  <a:schemeClr val="dk1"/>
                </a:solidFill>
                <a:effectLst/>
                <a:latin typeface="Calibri"/>
                <a:ea typeface="Calibri"/>
                <a:cs typeface="Calibri"/>
                <a:sym typeface="Calibri"/>
              </a:rPr>
              <a:t> for a more comprehensive description of the logic model overall (Ohkubo et al., 2013).</a:t>
            </a:r>
          </a:p>
          <a:p>
            <a:pPr lvl="0"/>
            <a:endParaRPr lang="en-US" u="none" strike="noStrike" dirty="0">
              <a:effectLst/>
            </a:endParaRPr>
          </a:p>
          <a:p>
            <a:pPr lvl="0">
              <a:spcBef>
                <a:spcPts val="0"/>
              </a:spcBef>
              <a:buNone/>
            </a:pPr>
            <a:endParaRPr dirty="0"/>
          </a:p>
        </p:txBody>
      </p:sp>
      <p:sp>
        <p:nvSpPr>
          <p:cNvPr id="187" name="Shape 187"/>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extLst>
      <p:ext uri="{BB962C8B-B14F-4D97-AF65-F5344CB8AC3E}">
        <p14:creationId xmlns:p14="http://schemas.microsoft.com/office/powerpoint/2010/main" val="4193394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dirty="0"/>
              <a:t>Delve deeper and identify specific subgroups (O’Sullivan et al., 2003; DHHS, 2008), for instance, midwives working at the clinic level, community health workers in a particular geographic region, or facility managers. Think through why you are selecting one particular audience over another (Cavanagh &amp; Chadwick, 2005) </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7057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Seeking, collecting, and analyzing existing data and information are relatively inexpensive ways to learn about the needs of audiences.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TRAINER NOTE: Ask participants what other types of existing sources they might draw from</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6626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007EA5"/>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6072" y="530352"/>
            <a:ext cx="8001000" cy="914400"/>
          </a:xfrm>
        </p:spPr>
        <p:txBody>
          <a:bodyPr>
            <a:normAutofit/>
          </a:bodyPr>
          <a:lstStyle>
            <a:lvl1pPr indent="-384048">
              <a:defRPr sz="3600"/>
            </a:lvl1pPr>
          </a:lstStyle>
          <a:p>
            <a:r>
              <a:rPr lang="en-US" dirty="0"/>
              <a:t>Click to edit Master title style</a:t>
            </a:r>
          </a:p>
        </p:txBody>
      </p:sp>
      <p:sp>
        <p:nvSpPr>
          <p:cNvPr id="3" name="Content Placeholder 2"/>
          <p:cNvSpPr>
            <a:spLocks noGrp="1"/>
          </p:cNvSpPr>
          <p:nvPr>
            <p:ph idx="1"/>
          </p:nvPr>
        </p:nvSpPr>
        <p:spPr>
          <a:xfrm>
            <a:off x="594360" y="1536192"/>
            <a:ext cx="8001000" cy="914400"/>
          </a:xfrm>
        </p:spPr>
        <p:txBody>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a:xfrm>
            <a:off x="6457950" y="6347386"/>
            <a:ext cx="2057400" cy="365125"/>
          </a:xfrm>
        </p:spPr>
        <p:txBody>
          <a:bodyPr/>
          <a:lstStyle/>
          <a:p>
            <a:fld id="{C668FCF9-A24B-FA41-8F99-CB904FA226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indent="-384048">
              <a:defRPr/>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914400"/>
          </a:xfrm>
        </p:spPr>
        <p:txBody>
          <a:bodyPr/>
          <a:lstStyle>
            <a:lvl1pPr marL="457200" indent="-384048">
              <a:lnSpc>
                <a:spcPct val="114000"/>
              </a:lnSpc>
              <a:spcAft>
                <a:spcPts val="400"/>
              </a:spcAft>
              <a:defRPr/>
            </a:lvl1pPr>
            <a:lvl2pPr marL="914400" indent="-384048">
              <a:lnSpc>
                <a:spcPct val="114000"/>
              </a:lnSpc>
              <a:spcAft>
                <a:spcPts val="400"/>
              </a:spcAft>
              <a:defRPr/>
            </a:lvl2pPr>
            <a:lvl3pPr marL="457200" indent="-384048">
              <a:lnSpc>
                <a:spcPct val="114000"/>
              </a:lnSpc>
              <a:spcAft>
                <a:spcPts val="400"/>
              </a:spcAft>
              <a:defRPr/>
            </a:lvl3pPr>
            <a:lvl4pPr marL="457200" indent="-384048">
              <a:lnSpc>
                <a:spcPct val="114000"/>
              </a:lnSpc>
              <a:spcAft>
                <a:spcPts val="400"/>
              </a:spcAft>
              <a:defRPr/>
            </a:lvl4pPr>
            <a:lvl5pPr marL="457200" indent="-384048">
              <a:lnSpc>
                <a:spcPct val="114000"/>
              </a:lnSpc>
              <a:spcAft>
                <a:spcPts val="400"/>
              </a:spcAft>
              <a:defRPr/>
            </a:lvl5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29150" y="1825625"/>
            <a:ext cx="3886200" cy="914400"/>
          </a:xfrm>
        </p:spPr>
        <p:txBody>
          <a:bodyPr/>
          <a:lstStyle/>
          <a:p>
            <a:pPr lvl="0"/>
            <a:r>
              <a:rPr lang="en-US" dirty="0"/>
              <a:t>Click to edit Master text styles</a:t>
            </a:r>
          </a:p>
          <a:p>
            <a:pPr lvl="1"/>
            <a:r>
              <a:rPr lang="en-US" dirty="0"/>
              <a:t>Second level</a:t>
            </a:r>
          </a:p>
        </p:txBody>
      </p:sp>
      <p:sp>
        <p:nvSpPr>
          <p:cNvPr id="7" name="Slide Number Placeholder 6"/>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Blank">
    <p:spTree>
      <p:nvGrpSpPr>
        <p:cNvPr id="1" name="Shape 67"/>
        <p:cNvGrpSpPr/>
        <p:nvPr/>
      </p:nvGrpSpPr>
      <p:grpSpPr>
        <a:xfrm>
          <a:off x="0" y="0"/>
          <a:ext cx="0" cy="0"/>
          <a:chOff x="0" y="0"/>
          <a:chExt cx="0" cy="0"/>
        </a:xfrm>
      </p:grpSpPr>
      <p:sp>
        <p:nvSpPr>
          <p:cNvPr id="69" name="Shape 69"/>
          <p:cNvSpPr txBox="1">
            <a:spLocks noGrp="1"/>
          </p:cNvSpPr>
          <p:nvPr>
            <p:ph type="ftr" idx="11"/>
          </p:nvPr>
        </p:nvSpPr>
        <p:spPr>
          <a:xfrm>
            <a:off x="3028950" y="6356351"/>
            <a:ext cx="3086100" cy="365099"/>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A0CB"/>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28650" y="6356351"/>
            <a:ext cx="2057400" cy="36509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A0CB"/>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099"/>
          </a:xfrm>
          <a:prstGeom prst="rect">
            <a:avLst/>
          </a:prstGeom>
          <a:noFill/>
          <a:ln>
            <a:noFill/>
          </a:ln>
        </p:spPr>
        <p:txBody>
          <a:bodyPr lIns="0" tIns="0" rIns="0" bIns="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A0CB"/>
                </a:solidFill>
                <a:latin typeface="Calibri"/>
                <a:ea typeface="Calibri"/>
                <a:cs typeface="Calibri"/>
                <a:sym typeface="Calibri"/>
              </a:rPr>
              <a:t>‹#›</a:t>
            </a:fld>
            <a:endParaRPr lang="en-US" sz="1200" b="0" i="0" u="none" strike="noStrike" cap="none">
              <a:solidFill>
                <a:srgbClr val="88A0CB"/>
              </a:solidFill>
              <a:latin typeface="Calibri"/>
              <a:ea typeface="Calibri"/>
              <a:cs typeface="Calibri"/>
              <a:sym typeface="Calibri"/>
            </a:endParaRPr>
          </a:p>
        </p:txBody>
      </p:sp>
      <p:sp>
        <p:nvSpPr>
          <p:cNvPr id="72" name="Shape 72"/>
          <p:cNvSpPr txBox="1">
            <a:spLocks noGrp="1"/>
          </p:cNvSpPr>
          <p:nvPr>
            <p:ph type="title"/>
          </p:nvPr>
        </p:nvSpPr>
        <p:spPr>
          <a:xfrm>
            <a:off x="628650" y="365125"/>
            <a:ext cx="7886700" cy="1325700"/>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0E6CB8"/>
              </a:buClr>
              <a:buFont typeface="Gill Sans"/>
              <a:buNone/>
              <a:defRPr sz="3600" b="0" i="0" u="none" strike="noStrike" cap="none">
                <a:solidFill>
                  <a:srgbClr val="007EA5"/>
                </a:solidFill>
                <a:latin typeface="Gill Sans MT" panose="020B0502020104020203" pitchFamily="34" charset="0"/>
                <a:ea typeface="Gill Sans MT" panose="020B0502020104020203" pitchFamily="34" charset="0"/>
                <a:cs typeface="Gill Sans"/>
                <a:sym typeface="Gill San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dirty="0"/>
          </a:p>
        </p:txBody>
      </p:sp>
      <p:sp>
        <p:nvSpPr>
          <p:cNvPr id="73" name="Shape 73"/>
          <p:cNvSpPr txBox="1">
            <a:spLocks noGrp="1"/>
          </p:cNvSpPr>
          <p:nvPr>
            <p:ph type="body" idx="1"/>
          </p:nvPr>
        </p:nvSpPr>
        <p:spPr>
          <a:xfrm>
            <a:off x="628650" y="1825625"/>
            <a:ext cx="7886700" cy="43512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rgbClr val="171616"/>
              </a:buClr>
              <a:buSzPct val="100000"/>
              <a:buFont typeface="Arial"/>
              <a:buChar char="•"/>
              <a:defRPr sz="2400" b="0" i="0" u="none" strike="noStrike" cap="none">
                <a:solidFill>
                  <a:srgbClr val="007EA5"/>
                </a:solidFill>
                <a:latin typeface="Gill Sans MT" panose="020B0502020104020203" pitchFamily="34" charset="0"/>
                <a:ea typeface="Gill Sans MT" panose="020B0502020104020203" pitchFamily="34" charset="0"/>
                <a:cs typeface="Helvetica Neue"/>
                <a:sym typeface="Helvetica Neue"/>
              </a:defRPr>
            </a:lvl1pPr>
            <a:lvl2pPr marL="685800" marR="0" lvl="1" indent="-101600" algn="l" rtl="0">
              <a:lnSpc>
                <a:spcPct val="90000"/>
              </a:lnSpc>
              <a:spcBef>
                <a:spcPts val="500"/>
              </a:spcBef>
              <a:buClr>
                <a:srgbClr val="171616"/>
              </a:buClr>
              <a:buSzPct val="100000"/>
              <a:buFont typeface="Arial"/>
              <a:buChar char="•"/>
              <a:defRPr sz="2000" b="0" i="0" u="none" strike="noStrike" cap="none">
                <a:solidFill>
                  <a:srgbClr val="171616"/>
                </a:solidFill>
                <a:latin typeface="Helvetica Neue"/>
                <a:ea typeface="Helvetica Neue"/>
                <a:cs typeface="Helvetica Neue"/>
                <a:sym typeface="Helvetica Neue"/>
              </a:defRPr>
            </a:lvl2pPr>
            <a:lvl3pPr marL="1143000" marR="0" lvl="2" indent="-114300" algn="l" rtl="0">
              <a:lnSpc>
                <a:spcPct val="90000"/>
              </a:lnSpc>
              <a:spcBef>
                <a:spcPts val="500"/>
              </a:spcBef>
              <a:buClr>
                <a:srgbClr val="171616"/>
              </a:buClr>
              <a:buSzPct val="100000"/>
              <a:buFont typeface="Arial"/>
              <a:buChar char="•"/>
              <a:defRPr sz="1800" b="0" i="0" u="none" strike="noStrike" cap="none">
                <a:solidFill>
                  <a:srgbClr val="171616"/>
                </a:solidFill>
                <a:latin typeface="Helvetica Neue"/>
                <a:ea typeface="Helvetica Neue"/>
                <a:cs typeface="Helvetica Neue"/>
                <a:sym typeface="Helvetica Neue"/>
              </a:defRPr>
            </a:lvl3pPr>
            <a:lvl4pPr marL="1600200" marR="0" lvl="3" indent="-127000" algn="l" rtl="0">
              <a:lnSpc>
                <a:spcPct val="90000"/>
              </a:lnSpc>
              <a:spcBef>
                <a:spcPts val="500"/>
              </a:spcBef>
              <a:buClr>
                <a:srgbClr val="171616"/>
              </a:buClr>
              <a:buSzPct val="100000"/>
              <a:buFont typeface="Arial"/>
              <a:buChar char="•"/>
              <a:defRPr sz="1600" b="0" i="0" u="none" strike="noStrike" cap="none">
                <a:solidFill>
                  <a:srgbClr val="171616"/>
                </a:solidFill>
                <a:latin typeface="Helvetica Neue"/>
                <a:ea typeface="Helvetica Neue"/>
                <a:cs typeface="Helvetica Neue"/>
                <a:sym typeface="Helvetica Neue"/>
              </a:defRPr>
            </a:lvl4pPr>
            <a:lvl5pPr marL="2057400" marR="0" lvl="4" indent="-127000" algn="l" rtl="0">
              <a:lnSpc>
                <a:spcPct val="90000"/>
              </a:lnSpc>
              <a:spcBef>
                <a:spcPts val="500"/>
              </a:spcBef>
              <a:buClr>
                <a:srgbClr val="171616"/>
              </a:buClr>
              <a:buSzPct val="100000"/>
              <a:buFont typeface="Arial"/>
              <a:buChar char="•"/>
              <a:defRPr sz="1600" b="0" i="0" u="none" strike="noStrike" cap="none">
                <a:solidFill>
                  <a:srgbClr val="171616"/>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146986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www.kmtraining.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530352"/>
            <a:ext cx="800100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4360" y="1536192"/>
            <a:ext cx="8001000" cy="914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FCF9-A24B-FA41-8F99-CB904FA2263F}" type="slidenum">
              <a:rPr lang="en-US" smtClean="0"/>
              <a:t>‹#›</a:t>
            </a:fld>
            <a:endParaRPr lang="en-US"/>
          </a:p>
        </p:txBody>
      </p:sp>
      <p:pic>
        <p:nvPicPr>
          <p:cNvPr id="7" name="Picture 6"/>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6137167" y="6028567"/>
            <a:ext cx="2748572" cy="648038"/>
          </a:xfrm>
          <a:prstGeom prst="rect">
            <a:avLst/>
          </a:prstGeom>
        </p:spPr>
      </p:pic>
      <p:sp>
        <p:nvSpPr>
          <p:cNvPr id="11" name="Rectangle 10"/>
          <p:cNvSpPr/>
          <p:nvPr userDrawn="1"/>
        </p:nvSpPr>
        <p:spPr>
          <a:xfrm>
            <a:off x="537884" y="5875532"/>
            <a:ext cx="5697896"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a:solidFill>
                  <a:srgbClr val="000000"/>
                </a:solidFill>
                <a:effectLst/>
                <a:latin typeface="+mj-lt"/>
                <a:ea typeface="Calibri" panose="020F050202020403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t>
            </a:r>
            <a:r>
              <a:rPr lang="en-US" sz="800" i="1" dirty="0" err="1">
                <a:solidFill>
                  <a:srgbClr val="000000"/>
                </a:solidFill>
                <a:effectLst/>
                <a:latin typeface="+mj-lt"/>
                <a:ea typeface="Calibri" panose="020F0502020204030204" pitchFamily="34" charset="0"/>
              </a:rPr>
              <a:t>Amref</a:t>
            </a:r>
            <a:r>
              <a:rPr lang="en-US" sz="800" i="1" dirty="0">
                <a:solidFill>
                  <a:srgbClr val="000000"/>
                </a:solidFill>
                <a:effectLst/>
                <a:latin typeface="+mj-lt"/>
                <a:ea typeface="Calibri" panose="020F0502020204030204" pitchFamily="34" charset="0"/>
              </a:rPr>
              <a:t> Health Africa, </a:t>
            </a:r>
            <a:r>
              <a:rPr lang="en-US" sz="800" i="1" dirty="0" err="1">
                <a:solidFill>
                  <a:srgbClr val="000000"/>
                </a:solidFill>
                <a:effectLst/>
                <a:latin typeface="+mj-lt"/>
                <a:ea typeface="Calibri" panose="020F0502020204030204" pitchFamily="34" charset="0"/>
              </a:rPr>
              <a:t>Busara</a:t>
            </a:r>
            <a:r>
              <a:rPr lang="en-US" sz="800" i="1" dirty="0">
                <a:solidFill>
                  <a:srgbClr val="000000"/>
                </a:solidFill>
                <a:effectLst/>
                <a:latin typeface="+mj-lt"/>
                <a:ea typeface="Calibri" panose="020F0502020204030204" pitchFamily="34" charset="0"/>
              </a:rPr>
              <a:t> Center for Behavioral Economics (</a:t>
            </a:r>
            <a:r>
              <a:rPr lang="en-US" sz="800" i="1" dirty="0" err="1">
                <a:solidFill>
                  <a:srgbClr val="000000"/>
                </a:solidFill>
                <a:effectLst/>
                <a:latin typeface="+mj-lt"/>
                <a:ea typeface="Calibri" panose="020F0502020204030204" pitchFamily="34" charset="0"/>
              </a:rPr>
              <a:t>Busara</a:t>
            </a:r>
            <a:r>
              <a:rPr lang="en-US" sz="800" i="1" dirty="0">
                <a:solidFill>
                  <a:srgbClr val="000000"/>
                </a:solidFill>
                <a:effectLst/>
                <a:latin typeface="+mj-lt"/>
                <a:ea typeface="Calibri" panose="020F0502020204030204" pitchFamily="34" charset="0"/>
              </a:rPr>
              <a:t>),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a:t>
            </a:r>
            <a:r>
              <a:rPr lang="en-US" sz="800" i="1" u="sng" dirty="0">
                <a:solidFill>
                  <a:srgbClr val="1155CC"/>
                </a:solidFill>
                <a:effectLst/>
                <a:latin typeface="+mj-lt"/>
                <a:ea typeface="Calibri" panose="020F0502020204030204" pitchFamily="34" charset="0"/>
                <a:hlinkClick r:id="rId9"/>
              </a:rPr>
              <a:t>www.kmtraining.org</a:t>
            </a:r>
            <a:r>
              <a:rPr lang="en-US" sz="800" i="1" dirty="0">
                <a:solidFill>
                  <a:srgbClr val="000000"/>
                </a:solidFill>
                <a:effectLst/>
                <a:latin typeface="+mj-lt"/>
                <a:ea typeface="Calibri" panose="020F0502020204030204" pitchFamily="34" charset="0"/>
              </a:rPr>
              <a:t>.</a:t>
            </a:r>
            <a:endParaRPr kumimoji="0" lang="en-US" sz="8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Tree>
    <p:extLst>
      <p:ext uri="{BB962C8B-B14F-4D97-AF65-F5344CB8AC3E}">
        <p14:creationId xmlns:p14="http://schemas.microsoft.com/office/powerpoint/2010/main" val="106876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Lst>
  <p:txStyles>
    <p:titleStyle>
      <a:lvl1pPr marL="457200" algn="l" defTabSz="914400" rtl="0" eaLnBrk="1" latinLnBrk="0" hangingPunct="1">
        <a:lnSpc>
          <a:spcPct val="100000"/>
        </a:lnSpc>
        <a:spcBef>
          <a:spcPct val="0"/>
        </a:spcBef>
        <a:spcAft>
          <a:spcPts val="400"/>
        </a:spcAft>
        <a:buNone/>
        <a:defRPr sz="3600" kern="1200">
          <a:solidFill>
            <a:srgbClr val="007EA5"/>
          </a:solidFill>
          <a:latin typeface="Gill Sans MT" panose="020B0502020104020203" pitchFamily="34" charset="0"/>
          <a:ea typeface="+mj-ea"/>
          <a:cs typeface="+mj-cs"/>
        </a:defRPr>
      </a:lvl1pPr>
    </p:titleStyle>
    <p:bodyStyle>
      <a:lvl1pPr marL="457200" indent="-384048" algn="l" defTabSz="914400" rtl="0" eaLnBrk="1" latinLnBrk="0" hangingPunct="1">
        <a:lnSpc>
          <a:spcPct val="114000"/>
        </a:lnSpc>
        <a:spcBef>
          <a:spcPts val="1000"/>
        </a:spcBef>
        <a:spcAft>
          <a:spcPts val="400"/>
        </a:spcAft>
        <a:buFont typeface="Arial" panose="020B0604020202020204" pitchFamily="34" charset="0"/>
        <a:buChar char="•"/>
        <a:defRPr sz="2400" kern="1200">
          <a:solidFill>
            <a:srgbClr val="007EA5"/>
          </a:solidFill>
          <a:latin typeface="Gill Sans MT" panose="020B0502020104020203" pitchFamily="34" charset="0"/>
          <a:ea typeface="+mn-ea"/>
          <a:cs typeface="Arial" panose="020B0604020202020204" pitchFamily="34" charset="0"/>
        </a:defRPr>
      </a:lvl1pPr>
      <a:lvl2pPr marL="914400" indent="-384048" algn="l" defTabSz="914400" rtl="0" eaLnBrk="1" latinLnBrk="0" hangingPunct="1">
        <a:lnSpc>
          <a:spcPct val="114000"/>
        </a:lnSpc>
        <a:spcBef>
          <a:spcPts val="0"/>
        </a:spcBef>
        <a:spcAft>
          <a:spcPts val="400"/>
        </a:spcAft>
        <a:buFont typeface="Courier New" panose="02070309020205020404" pitchFamily="49" charset="0"/>
        <a:buChar char="o"/>
        <a:defRPr sz="2000" kern="1200">
          <a:solidFill>
            <a:srgbClr val="007EA5"/>
          </a:solidFill>
          <a:latin typeface="Gill Sans MT" panose="020B0502020104020203"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EA5"/>
          </a:solidFill>
          <a:latin typeface="Gill Sans MT" panose="020B0502020104020203"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Gill Sans MT" panose="020B0502020104020203"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Gill Sans MT" panose="020B0502020104020203"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628650" y="2690716"/>
            <a:ext cx="8001000" cy="914400"/>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rgbClr val="0E6CB8"/>
              </a:buClr>
              <a:buSzPct val="25000"/>
              <a:buFont typeface="Gill Sans"/>
              <a:buNone/>
            </a:pPr>
            <a:r>
              <a:rPr lang="en-US" sz="4800" i="0" u="none" strike="noStrike" cap="none" dirty="0">
                <a:solidFill>
                  <a:srgbClr val="007EA5"/>
                </a:solidFill>
                <a:sym typeface="Gill Sans"/>
              </a:rPr>
              <a:t>Step 1: Introduction to </a:t>
            </a:r>
            <a:br>
              <a:rPr lang="en-US" sz="4800" i="0" u="none" strike="noStrike" cap="none" dirty="0">
                <a:solidFill>
                  <a:srgbClr val="007EA5"/>
                </a:solidFill>
                <a:sym typeface="Gill Sans"/>
              </a:rPr>
            </a:br>
            <a:r>
              <a:rPr lang="en-US" sz="4800" i="0" u="none" strike="noStrike" cap="none" dirty="0">
                <a:solidFill>
                  <a:srgbClr val="007EA5"/>
                </a:solidFill>
                <a:sym typeface="Gill Sans"/>
              </a:rPr>
              <a:t>Assessing Needs</a:t>
            </a:r>
            <a:br>
              <a:rPr lang="en-US" sz="4800" i="0" u="none" strike="noStrike" cap="none" dirty="0">
                <a:solidFill>
                  <a:srgbClr val="007EA5"/>
                </a:solidFill>
                <a:sym typeface="Gill Sans"/>
              </a:rPr>
            </a:br>
            <a:endParaRPr lang="en-US" sz="4800" i="0" u="none" strike="noStrike" cap="none" dirty="0">
              <a:solidFill>
                <a:srgbClr val="007EA5"/>
              </a:solidFill>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072" y="530352"/>
            <a:ext cx="8001000" cy="914400"/>
          </a:xfrm>
        </p:spPr>
        <p:txBody>
          <a:bodyPr anchor="t">
            <a:normAutofit fontScale="90000"/>
          </a:bodyPr>
          <a:lstStyle/>
          <a:p>
            <a:pPr marL="0" indent="0"/>
            <a:r>
              <a:rPr lang="en-US" dirty="0"/>
              <a:t>Plan to Collect New Data, if Necessary and if Resources Are Available</a:t>
            </a:r>
          </a:p>
        </p:txBody>
      </p:sp>
      <p:sp>
        <p:nvSpPr>
          <p:cNvPr id="3" name="Text Placeholder 2"/>
          <p:cNvSpPr>
            <a:spLocks noGrp="1"/>
          </p:cNvSpPr>
          <p:nvPr>
            <p:ph type="body" idx="1"/>
          </p:nvPr>
        </p:nvSpPr>
        <p:spPr>
          <a:xfrm>
            <a:off x="594359" y="1847088"/>
            <a:ext cx="8549641" cy="914400"/>
          </a:xfrm>
        </p:spPr>
        <p:txBody>
          <a:bodyPr>
            <a:noAutofit/>
          </a:bodyPr>
          <a:lstStyle/>
          <a:p>
            <a:pPr marL="0" indent="0">
              <a:spcBef>
                <a:spcPts val="0"/>
              </a:spcBef>
              <a:buNone/>
            </a:pPr>
            <a:r>
              <a:rPr lang="en-US" dirty="0"/>
              <a:t>If the information you need does not already exist, you will need to collect original data, both quantitatively and qualitatively. It’s important to consider both data collection approaches. Some common methods for collecting data on knowledge needs include: </a:t>
            </a:r>
          </a:p>
          <a:p>
            <a:pPr>
              <a:spcBef>
                <a:spcPts val="0"/>
              </a:spcBef>
              <a:buSzPct val="125000"/>
            </a:pPr>
            <a:r>
              <a:rPr lang="en-US" dirty="0"/>
              <a:t> Environment scans </a:t>
            </a:r>
          </a:p>
          <a:p>
            <a:pPr>
              <a:spcBef>
                <a:spcPts val="0"/>
              </a:spcBef>
              <a:buSzPct val="125000"/>
            </a:pPr>
            <a:r>
              <a:rPr lang="en-US" dirty="0"/>
              <a:t> Interviews with key informants</a:t>
            </a:r>
          </a:p>
          <a:p>
            <a:pPr>
              <a:spcBef>
                <a:spcPts val="0"/>
              </a:spcBef>
              <a:buSzPct val="125000"/>
            </a:pPr>
            <a:r>
              <a:rPr lang="en-US" dirty="0"/>
              <a:t> Surveys</a:t>
            </a:r>
          </a:p>
          <a:p>
            <a:pPr>
              <a:spcBef>
                <a:spcPts val="0"/>
              </a:spcBef>
              <a:buSzPct val="125000"/>
            </a:pPr>
            <a:r>
              <a:rPr lang="en-US" dirty="0"/>
              <a:t> Focus group discussions</a:t>
            </a:r>
          </a:p>
          <a:p>
            <a:pPr>
              <a:spcBef>
                <a:spcPts val="0"/>
              </a:spcBef>
              <a:buSzPct val="125000"/>
            </a:pPr>
            <a:r>
              <a:rPr lang="en-US" dirty="0"/>
              <a:t> Network Mapping (or Net-Map)</a:t>
            </a:r>
          </a:p>
        </p:txBody>
      </p:sp>
    </p:spTree>
    <p:extLst>
      <p:ext uri="{BB962C8B-B14F-4D97-AF65-F5344CB8AC3E}">
        <p14:creationId xmlns:p14="http://schemas.microsoft.com/office/powerpoint/2010/main" val="220037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071" y="530352"/>
            <a:ext cx="8395401" cy="914400"/>
          </a:xfrm>
        </p:spPr>
        <p:txBody>
          <a:bodyPr anchor="t">
            <a:noAutofit/>
          </a:bodyPr>
          <a:lstStyle/>
          <a:p>
            <a:r>
              <a:rPr lang="en-US" sz="3600" b="0" kern="1200" dirty="0">
                <a:ea typeface="Calibri"/>
                <a:cs typeface="Calibri"/>
                <a:sym typeface="Calibri"/>
              </a:rPr>
              <a:t>Some </a:t>
            </a:r>
            <a:r>
              <a:rPr lang="en-US" dirty="0">
                <a:ea typeface="Calibri"/>
                <a:cs typeface="Calibri"/>
                <a:sym typeface="Calibri"/>
              </a:rPr>
              <a:t>C</a:t>
            </a:r>
            <a:r>
              <a:rPr lang="en-US" sz="3600" b="0" kern="1200" dirty="0">
                <a:ea typeface="Calibri"/>
                <a:cs typeface="Calibri"/>
                <a:sym typeface="Calibri"/>
              </a:rPr>
              <a:t>ommon </a:t>
            </a:r>
            <a:r>
              <a:rPr lang="en-US" dirty="0">
                <a:ea typeface="Calibri"/>
                <a:cs typeface="Calibri"/>
                <a:sym typeface="Calibri"/>
              </a:rPr>
              <a:t>O</a:t>
            </a:r>
            <a:r>
              <a:rPr lang="en-US" sz="3600" b="0" kern="1200" dirty="0">
                <a:ea typeface="Calibri"/>
                <a:cs typeface="Calibri"/>
                <a:sym typeface="Calibri"/>
              </a:rPr>
              <a:t>bjections and Responses</a:t>
            </a:r>
          </a:p>
        </p:txBody>
      </p:sp>
      <p:graphicFrame>
        <p:nvGraphicFramePr>
          <p:cNvPr id="5" name="Table 4"/>
          <p:cNvGraphicFramePr>
            <a:graphicFrameLocks noGrp="1"/>
          </p:cNvGraphicFramePr>
          <p:nvPr>
            <p:extLst>
              <p:ext uri="{D42A27DB-BD31-4B8C-83A1-F6EECF244321}">
                <p14:modId xmlns:p14="http://schemas.microsoft.com/office/powerpoint/2010/main" val="410706138"/>
              </p:ext>
            </p:extLst>
          </p:nvPr>
        </p:nvGraphicFramePr>
        <p:xfrm>
          <a:off x="689615" y="1369748"/>
          <a:ext cx="7798777" cy="4498343"/>
        </p:xfrm>
        <a:graphic>
          <a:graphicData uri="http://schemas.openxmlformats.org/drawingml/2006/table">
            <a:tbl>
              <a:tblPr firstRow="1" bandRow="1">
                <a:tableStyleId>{5C22544A-7EE6-4342-B048-85BDC9FD1C3A}</a:tableStyleId>
              </a:tblPr>
              <a:tblGrid>
                <a:gridCol w="1698743">
                  <a:extLst>
                    <a:ext uri="{9D8B030D-6E8A-4147-A177-3AD203B41FA5}">
                      <a16:colId xmlns:a16="http://schemas.microsoft.com/office/drawing/2014/main" val="20000"/>
                    </a:ext>
                  </a:extLst>
                </a:gridCol>
                <a:gridCol w="6100034">
                  <a:extLst>
                    <a:ext uri="{9D8B030D-6E8A-4147-A177-3AD203B41FA5}">
                      <a16:colId xmlns:a16="http://schemas.microsoft.com/office/drawing/2014/main" val="20001"/>
                    </a:ext>
                  </a:extLst>
                </a:gridCol>
              </a:tblGrid>
              <a:tr h="599602">
                <a:tc>
                  <a:txBody>
                    <a:bodyPr/>
                    <a:lstStyle/>
                    <a:p>
                      <a:r>
                        <a:rPr lang="en-US" sz="1700" dirty="0"/>
                        <a:t>Common Objection</a:t>
                      </a:r>
                    </a:p>
                  </a:txBody>
                  <a:tcPr marL="94674" marR="94674" marT="47337" marB="47337"/>
                </a:tc>
                <a:tc>
                  <a:txBody>
                    <a:bodyPr/>
                    <a:lstStyle/>
                    <a:p>
                      <a:r>
                        <a:rPr lang="en-US" sz="1700" dirty="0"/>
                        <a:t>Possible</a:t>
                      </a:r>
                      <a:r>
                        <a:rPr lang="en-US" sz="1700" baseline="0" dirty="0"/>
                        <a:t> Response</a:t>
                      </a:r>
                      <a:endParaRPr lang="en-US" sz="1700" dirty="0"/>
                    </a:p>
                  </a:txBody>
                  <a:tcPr marL="94674" marR="94674" marT="47337" marB="47337"/>
                </a:tc>
                <a:extLst>
                  <a:ext uri="{0D108BD9-81ED-4DB2-BD59-A6C34878D82A}">
                    <a16:rowId xmlns:a16="http://schemas.microsoft.com/office/drawing/2014/main" val="10000"/>
                  </a:ext>
                </a:extLst>
              </a:tr>
              <a:tr h="978299">
                <a:tc>
                  <a:txBody>
                    <a:bodyPr/>
                    <a:lstStyle/>
                    <a:p>
                      <a:r>
                        <a:rPr lang="en-US" sz="1400" b="1" dirty="0"/>
                        <a:t>We</a:t>
                      </a:r>
                      <a:r>
                        <a:rPr lang="en-US" sz="1400" b="1" baseline="0" dirty="0"/>
                        <a:t> already know what the needs of the audience are</a:t>
                      </a:r>
                      <a:endParaRPr lang="en-US" sz="1400" b="1" dirty="0"/>
                    </a:p>
                  </a:txBody>
                  <a:tcPr marL="94674" marR="94674" marT="47337" marB="4733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cap="none" dirty="0">
                          <a:solidFill>
                            <a:schemeClr val="dk1"/>
                          </a:solidFill>
                          <a:effectLst/>
                          <a:latin typeface="+mn-lt"/>
                          <a:ea typeface="+mn-ea"/>
                          <a:cs typeface="+mn-cs"/>
                          <a:sym typeface="Arial"/>
                        </a:rPr>
                        <a:t>Many times, the needs are not so clear—there may be differences in opinions between stakeholders. In these cases, it’s worth conducting a formal needs assessment to clarify what the issues are or build in activities to further refine needs as part of start-up activities for the KM intervention.</a:t>
                      </a:r>
                    </a:p>
                  </a:txBody>
                  <a:tcPr marL="94674" marR="94674" marT="47337" marB="47337"/>
                </a:tc>
                <a:extLst>
                  <a:ext uri="{0D108BD9-81ED-4DB2-BD59-A6C34878D82A}">
                    <a16:rowId xmlns:a16="http://schemas.microsoft.com/office/drawing/2014/main" val="10001"/>
                  </a:ext>
                </a:extLst>
              </a:tr>
              <a:tr h="757393">
                <a:tc>
                  <a:txBody>
                    <a:bodyPr/>
                    <a:lstStyle/>
                    <a:p>
                      <a:r>
                        <a:rPr lang="en-US" sz="1400" b="1" dirty="0"/>
                        <a:t>We’re busy. We want to get going!</a:t>
                      </a:r>
                    </a:p>
                  </a:txBody>
                  <a:tcPr marL="94674" marR="94674" marT="47337" marB="4733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cap="none" dirty="0">
                          <a:solidFill>
                            <a:schemeClr val="dk1"/>
                          </a:solidFill>
                          <a:effectLst/>
                          <a:latin typeface="+mn-lt"/>
                          <a:ea typeface="+mn-ea"/>
                          <a:cs typeface="+mn-cs"/>
                          <a:sym typeface="Arial"/>
                        </a:rPr>
                        <a:t>Taking the time up front to do a needs assessment will help ensure that the strategy and activities you put in place (and resources you spend) are meeting a real need.</a:t>
                      </a:r>
                    </a:p>
                  </a:txBody>
                  <a:tcPr marL="94674" marR="94674" marT="47337" marB="47337"/>
                </a:tc>
                <a:extLst>
                  <a:ext uri="{0D108BD9-81ED-4DB2-BD59-A6C34878D82A}">
                    <a16:rowId xmlns:a16="http://schemas.microsoft.com/office/drawing/2014/main" val="10002"/>
                  </a:ext>
                </a:extLst>
              </a:tr>
              <a:tr h="1199205">
                <a:tc>
                  <a:txBody>
                    <a:bodyPr/>
                    <a:lstStyle/>
                    <a:p>
                      <a:r>
                        <a:rPr lang="en-US" sz="1400" b="1" i="0" u="none" strike="noStrike" cap="none" dirty="0">
                          <a:solidFill>
                            <a:schemeClr val="dk1"/>
                          </a:solidFill>
                          <a:latin typeface="+mn-lt"/>
                          <a:ea typeface="+mn-ea"/>
                          <a:cs typeface="+mn-cs"/>
                          <a:sym typeface="Arial"/>
                        </a:rPr>
                        <a:t>We don’t have time to do a survey</a:t>
                      </a:r>
                    </a:p>
                    <a:p>
                      <a:endParaRPr lang="en-US" sz="1400" b="1" dirty="0"/>
                    </a:p>
                  </a:txBody>
                  <a:tcPr marL="94674" marR="94674" marT="47337" marB="47337"/>
                </a:tc>
                <a:tc>
                  <a:txBody>
                    <a:bodyPr/>
                    <a:lstStyle/>
                    <a:p>
                      <a:r>
                        <a:rPr lang="en-US" sz="1400" b="0" i="0" u="none" strike="noStrike" cap="none" dirty="0">
                          <a:solidFill>
                            <a:schemeClr val="dk1"/>
                          </a:solidFill>
                          <a:effectLst/>
                          <a:latin typeface="+mn-lt"/>
                          <a:ea typeface="+mn-ea"/>
                          <a:cs typeface="+mn-cs"/>
                          <a:sym typeface="Arial"/>
                        </a:rPr>
                        <a:t>We’re not suggesting you have to conduct a full-scale scientific survey. You can collect useful data in a matter of hours. For example, you can go to a meeting attended by your key audience and ask them a few questions. There are varying degrees of comprehensiveness in terms of conducting needs assessments.</a:t>
                      </a:r>
                      <a:endParaRPr lang="en-US" sz="1400" dirty="0"/>
                    </a:p>
                  </a:txBody>
                  <a:tcPr marL="94674" marR="94674" marT="47337" marB="47337"/>
                </a:tc>
                <a:extLst>
                  <a:ext uri="{0D108BD9-81ED-4DB2-BD59-A6C34878D82A}">
                    <a16:rowId xmlns:a16="http://schemas.microsoft.com/office/drawing/2014/main" val="10003"/>
                  </a:ext>
                </a:extLst>
              </a:tr>
              <a:tr h="950612">
                <a:tc>
                  <a:txBody>
                    <a:bodyPr/>
                    <a:lstStyle/>
                    <a:p>
                      <a:r>
                        <a:rPr lang="en-US" sz="1400" b="1" dirty="0"/>
                        <a:t>We don’t know how to do it</a:t>
                      </a:r>
                    </a:p>
                  </a:txBody>
                  <a:tcPr marL="94674" marR="94674" marT="47337" marB="4733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cap="none" dirty="0">
                          <a:solidFill>
                            <a:schemeClr val="dk1"/>
                          </a:solidFill>
                          <a:effectLst/>
                          <a:latin typeface="+mn-lt"/>
                          <a:ea typeface="+mn-ea"/>
                          <a:cs typeface="+mn-cs"/>
                          <a:sym typeface="Arial"/>
                        </a:rPr>
                        <a:t>It doesn’t have to be perfect or complicated! Remember, any type of information gathering is almost always better than no information gathering at all. Look for tools that you can adapt in the accompanying Training Package. </a:t>
                      </a:r>
                    </a:p>
                  </a:txBody>
                  <a:tcPr marL="94674" marR="94674" marT="47337" marB="4733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54292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6072" y="530352"/>
            <a:ext cx="8158288" cy="914400"/>
          </a:xfrm>
        </p:spPr>
        <p:txBody>
          <a:bodyPr anchor="t">
            <a:noAutofit/>
          </a:bodyPr>
          <a:lstStyle/>
          <a:p>
            <a:pPr marL="0" indent="0"/>
            <a:r>
              <a:rPr lang="en-US" dirty="0"/>
              <a:t>Supplement: </a:t>
            </a:r>
            <a:br>
              <a:rPr lang="en-US" dirty="0"/>
            </a:br>
            <a:r>
              <a:rPr lang="en-US" dirty="0"/>
              <a:t>K4Health Needs Assessment Guide</a:t>
            </a:r>
          </a:p>
        </p:txBody>
      </p:sp>
      <p:sp>
        <p:nvSpPr>
          <p:cNvPr id="8" name="Content Placeholder 7"/>
          <p:cNvSpPr>
            <a:spLocks noGrp="1"/>
          </p:cNvSpPr>
          <p:nvPr>
            <p:ph sz="half" idx="1"/>
          </p:nvPr>
        </p:nvSpPr>
        <p:spPr>
          <a:xfrm>
            <a:off x="594360" y="1847088"/>
            <a:ext cx="5059680" cy="4623068"/>
          </a:xfrm>
        </p:spPr>
        <p:txBody>
          <a:bodyPr>
            <a:noAutofit/>
          </a:bodyPr>
          <a:lstStyle/>
          <a:p>
            <a:pPr marL="0" indent="0">
              <a:spcBef>
                <a:spcPts val="0"/>
              </a:spcBef>
              <a:buNone/>
            </a:pPr>
            <a:r>
              <a:rPr lang="en-US" sz="2200" b="1" dirty="0"/>
              <a:t>Published:</a:t>
            </a:r>
            <a:r>
              <a:rPr lang="en-US" sz="2200" dirty="0"/>
              <a:t> 2011 (updated in 2013)</a:t>
            </a:r>
          </a:p>
          <a:p>
            <a:pPr marL="0" indent="0">
              <a:spcAft>
                <a:spcPts val="0"/>
              </a:spcAft>
              <a:buNone/>
            </a:pPr>
            <a:r>
              <a:rPr lang="en-US" sz="2200" b="1" dirty="0"/>
              <a:t>Background: </a:t>
            </a:r>
            <a:r>
              <a:rPr lang="en-US" sz="2200" dirty="0"/>
              <a:t>Based on K4Health’s experiences conducting needs assessments at both the global and country levels: Malawi, Senegal, Peru, Ethiopia, India</a:t>
            </a:r>
          </a:p>
          <a:p>
            <a:pPr marL="0" indent="0">
              <a:spcBef>
                <a:spcPts val="600"/>
              </a:spcBef>
              <a:buNone/>
            </a:pPr>
            <a:r>
              <a:rPr lang="en-US" sz="2200" b="1" dirty="0"/>
              <a:t>Contents:</a:t>
            </a:r>
          </a:p>
          <a:p>
            <a:pPr marL="457200" lvl="1">
              <a:spcAft>
                <a:spcPts val="0"/>
              </a:spcAft>
              <a:buSzPct val="125000"/>
              <a:buFont typeface="Arial" charset="0"/>
              <a:buChar char="•"/>
            </a:pPr>
            <a:r>
              <a:rPr lang="en-US" dirty="0"/>
              <a:t>Guidance for using various methodologies</a:t>
            </a:r>
          </a:p>
          <a:p>
            <a:pPr marL="457200" lvl="1">
              <a:spcAft>
                <a:spcPts val="0"/>
              </a:spcAft>
              <a:buSzPct val="125000"/>
              <a:buFont typeface="Arial" charset="0"/>
              <a:buChar char="•"/>
            </a:pPr>
            <a:r>
              <a:rPr lang="en-US" dirty="0"/>
              <a:t>Case studies</a:t>
            </a:r>
          </a:p>
          <a:p>
            <a:pPr marL="457200" lvl="1">
              <a:spcAft>
                <a:spcPts val="0"/>
              </a:spcAft>
              <a:buSzPct val="125000"/>
              <a:buFont typeface="Arial" charset="0"/>
              <a:buChar char="•"/>
            </a:pPr>
            <a:r>
              <a:rPr lang="en-US" dirty="0"/>
              <a:t>Tools, instruments, and training materials</a:t>
            </a:r>
          </a:p>
          <a:p>
            <a:pPr marL="457200" lvl="1">
              <a:buSzPct val="125000"/>
              <a:buFont typeface="Arial" charset="0"/>
              <a:buChar char="•"/>
            </a:pPr>
            <a:r>
              <a:rPr lang="en-US" dirty="0"/>
              <a:t>Tips for disseminating results</a:t>
            </a:r>
          </a:p>
        </p:txBody>
      </p:sp>
      <p:pic>
        <p:nvPicPr>
          <p:cNvPr id="10" name="Picture 2"/>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5654040" y="1847088"/>
            <a:ext cx="3080320" cy="396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lnSpc>
                <a:spcPct val="100000"/>
              </a:lnSpc>
              <a:spcBef>
                <a:spcPts val="0"/>
              </a:spcBef>
              <a:buClr>
                <a:srgbClr val="0E6CB8"/>
              </a:buClr>
              <a:buSzPct val="25000"/>
              <a:buFont typeface="Gill Sans"/>
              <a:buNone/>
            </a:pPr>
            <a:r>
              <a:rPr lang="en-US" b="0" dirty="0">
                <a:solidFill>
                  <a:srgbClr val="007EA5"/>
                </a:solidFill>
                <a:latin typeface="Gill Sans MT" panose="020B0502020104020203" pitchFamily="34" charset="0"/>
              </a:rPr>
              <a:t>Step 1:  Assess Needs</a:t>
            </a:r>
          </a:p>
        </p:txBody>
      </p:sp>
      <p:sp>
        <p:nvSpPr>
          <p:cNvPr id="155" name="Shape 155"/>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marL="0" lvl="0" indent="0" rtl="0">
              <a:lnSpc>
                <a:spcPct val="114000"/>
              </a:lnSpc>
              <a:spcBef>
                <a:spcPts val="0"/>
              </a:spcBef>
              <a:buClr>
                <a:srgbClr val="007EA5"/>
              </a:buClr>
              <a:buSzPct val="25000"/>
              <a:buFont typeface="Arial"/>
              <a:buNone/>
            </a:pPr>
            <a:r>
              <a:rPr lang="en-US" dirty="0">
                <a:solidFill>
                  <a:srgbClr val="007EA5"/>
                </a:solidFill>
                <a:ea typeface="Cabin"/>
                <a:cs typeface="Arial" panose="020B0604020202020204" pitchFamily="34" charset="0"/>
                <a:sym typeface="Cabin"/>
              </a:rPr>
              <a:t>Objectives of this step:</a:t>
            </a:r>
          </a:p>
          <a:p>
            <a:pPr marL="457200" lvl="0" indent="-384048">
              <a:lnSpc>
                <a:spcPct val="114000"/>
              </a:lnSpc>
              <a:spcBef>
                <a:spcPts val="0"/>
              </a:spcBef>
              <a:buClr>
                <a:srgbClr val="007EA5"/>
              </a:buClr>
              <a:buSzPct val="125000"/>
            </a:pPr>
            <a:r>
              <a:rPr lang="en-US" dirty="0">
                <a:solidFill>
                  <a:srgbClr val="007EA5"/>
                </a:solidFill>
                <a:cs typeface="Arial" panose="020B0604020202020204" pitchFamily="34" charset="0"/>
              </a:rPr>
              <a:t>Understand why it is important to assess knowledge needs in your program.</a:t>
            </a:r>
          </a:p>
          <a:p>
            <a:pPr marL="457200" lvl="0" indent="-384048">
              <a:lnSpc>
                <a:spcPct val="114000"/>
              </a:lnSpc>
              <a:spcBef>
                <a:spcPts val="0"/>
              </a:spcBef>
              <a:buClr>
                <a:srgbClr val="007EA5"/>
              </a:buClr>
              <a:buSzPct val="125000"/>
            </a:pPr>
            <a:r>
              <a:rPr lang="en-US" dirty="0">
                <a:solidFill>
                  <a:srgbClr val="007EA5"/>
                </a:solidFill>
                <a:cs typeface="Arial" panose="020B0604020202020204" pitchFamily="34" charset="0"/>
              </a:rPr>
              <a:t>Explain the purpose and use of common KM assessment methodologies.</a:t>
            </a:r>
          </a:p>
          <a:p>
            <a:pPr marL="457200" lvl="0" indent="-384048">
              <a:lnSpc>
                <a:spcPct val="114000"/>
              </a:lnSpc>
              <a:spcBef>
                <a:spcPts val="0"/>
              </a:spcBef>
              <a:buClr>
                <a:srgbClr val="007EA5"/>
              </a:buClr>
              <a:buSzPct val="125000"/>
            </a:pPr>
            <a:r>
              <a:rPr lang="en-US" dirty="0">
                <a:solidFill>
                  <a:srgbClr val="007EA5"/>
                </a:solidFill>
                <a:cs typeface="Arial" panose="020B0604020202020204" pitchFamily="34" charset="0"/>
              </a:rPr>
              <a:t>Review process for implementing knowledge needs assessment plan for your health program.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a:lnSpc>
                <a:spcPct val="100000"/>
              </a:lnSpc>
              <a:spcBef>
                <a:spcPts val="0"/>
              </a:spcBef>
              <a:buNone/>
            </a:pPr>
            <a:r>
              <a:rPr lang="en-US" b="0" dirty="0">
                <a:solidFill>
                  <a:srgbClr val="007EA5"/>
                </a:solidFill>
              </a:rPr>
              <a:t>What Is a Needs </a:t>
            </a:r>
            <a:r>
              <a:rPr lang="en-US" dirty="0"/>
              <a:t>A</a:t>
            </a:r>
            <a:r>
              <a:rPr lang="en-US" b="0" dirty="0">
                <a:solidFill>
                  <a:srgbClr val="007EA5"/>
                </a:solidFill>
              </a:rPr>
              <a:t>ssessment?</a:t>
            </a:r>
          </a:p>
        </p:txBody>
      </p:sp>
      <p:sp>
        <p:nvSpPr>
          <p:cNvPr id="176" name="Shape 176"/>
          <p:cNvSpPr txBox="1">
            <a:spLocks noGrp="1"/>
          </p:cNvSpPr>
          <p:nvPr>
            <p:ph type="body" idx="1"/>
          </p:nvPr>
        </p:nvSpPr>
        <p:spPr>
          <a:xfrm>
            <a:off x="594360" y="1536192"/>
            <a:ext cx="8001000" cy="3743174"/>
          </a:xfrm>
          <a:prstGeom prst="rect">
            <a:avLst/>
          </a:prstGeom>
        </p:spPr>
        <p:txBody>
          <a:bodyPr lIns="91425" tIns="91425" rIns="91425" bIns="91425" anchor="t" anchorCtr="0">
            <a:noAutofit/>
          </a:bodyPr>
          <a:lstStyle/>
          <a:p>
            <a:pPr marL="0" lvl="0" indent="0">
              <a:spcBef>
                <a:spcPts val="0"/>
              </a:spcBef>
              <a:buClr>
                <a:srgbClr val="007EA5"/>
              </a:buClr>
              <a:buNone/>
            </a:pPr>
            <a:r>
              <a:rPr lang="en-US" dirty="0">
                <a:solidFill>
                  <a:srgbClr val="007EA5"/>
                </a:solidFill>
                <a:latin typeface="Gill Sans MT" charset="0"/>
                <a:ea typeface="Gill Sans MT" charset="0"/>
                <a:cs typeface="Gill Sans MT" charset="0"/>
                <a:sym typeface="Calibri"/>
              </a:rPr>
              <a:t>A technique for:</a:t>
            </a:r>
          </a:p>
          <a:p>
            <a:pPr marL="457200" indent="-384048">
              <a:lnSpc>
                <a:spcPct val="114000"/>
              </a:lnSpc>
              <a:spcBef>
                <a:spcPts val="0"/>
              </a:spcBef>
              <a:buClr>
                <a:srgbClr val="007EA5"/>
              </a:buClr>
              <a:buSzPct val="125000"/>
            </a:pPr>
            <a:r>
              <a:rPr lang="en-US" dirty="0">
                <a:solidFill>
                  <a:srgbClr val="007EA5"/>
                </a:solidFill>
                <a:latin typeface="Gill Sans MT" charset="0"/>
                <a:ea typeface="Gill Sans MT" charset="0"/>
                <a:cs typeface="Gill Sans MT" charset="0"/>
                <a:sym typeface="Calibri"/>
              </a:rPr>
              <a:t>Assessing the current capacity of knowledge management systems and processes</a:t>
            </a:r>
          </a:p>
          <a:p>
            <a:pPr marL="457200" indent="-384048">
              <a:lnSpc>
                <a:spcPct val="114000"/>
              </a:lnSpc>
              <a:spcBef>
                <a:spcPts val="0"/>
              </a:spcBef>
              <a:buClr>
                <a:srgbClr val="007EA5"/>
              </a:buClr>
              <a:buSzPct val="125000"/>
            </a:pPr>
            <a:r>
              <a:rPr lang="en-US" dirty="0">
                <a:solidFill>
                  <a:srgbClr val="007EA5"/>
                </a:solidFill>
                <a:latin typeface="Gill Sans MT" charset="0"/>
                <a:ea typeface="Gill Sans MT" charset="0"/>
                <a:cs typeface="Gill Sans MT" charset="0"/>
                <a:sym typeface="Calibri"/>
              </a:rPr>
              <a:t>Determining the current preferences and information-seeking behavior of your primary user group or audience</a:t>
            </a:r>
          </a:p>
          <a:p>
            <a:pPr marL="457200" indent="-384048">
              <a:lnSpc>
                <a:spcPct val="114000"/>
              </a:lnSpc>
              <a:spcBef>
                <a:spcPts val="0"/>
              </a:spcBef>
              <a:buClr>
                <a:srgbClr val="007EA5"/>
              </a:buClr>
              <a:buSzPct val="125000"/>
            </a:pPr>
            <a:r>
              <a:rPr lang="en-US" dirty="0">
                <a:latin typeface="Gill Sans MT" charset="0"/>
                <a:ea typeface="Gill Sans MT" charset="0"/>
                <a:cs typeface="Gill Sans MT" charset="0"/>
                <a:sym typeface="Calibri"/>
              </a:rPr>
              <a:t>Identifying gaps and priorities to address in order to meet knowledge management needs of audiences </a:t>
            </a:r>
            <a:endParaRPr lang="en-US" dirty="0">
              <a:solidFill>
                <a:srgbClr val="007EA5"/>
              </a:solidFill>
              <a:latin typeface="Gill Sans MT" charset="0"/>
              <a:ea typeface="Gill Sans MT" charset="0"/>
              <a:cs typeface="Gill Sans MT" charset="0"/>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a:lnSpc>
                <a:spcPct val="100000"/>
              </a:lnSpc>
              <a:spcBef>
                <a:spcPts val="0"/>
              </a:spcBef>
              <a:buNone/>
            </a:pPr>
            <a:r>
              <a:rPr lang="en-US" b="0" dirty="0">
                <a:solidFill>
                  <a:srgbClr val="007EA5"/>
                </a:solidFill>
                <a:latin typeface="Gill Sans MT" panose="020B0502020104020203" pitchFamily="34" charset="0"/>
              </a:rPr>
              <a:t>Why Conduct a Needs </a:t>
            </a:r>
            <a:r>
              <a:rPr lang="en-US" dirty="0"/>
              <a:t>A</a:t>
            </a:r>
            <a:r>
              <a:rPr lang="en-US" b="0" dirty="0">
                <a:solidFill>
                  <a:srgbClr val="007EA5"/>
                </a:solidFill>
                <a:latin typeface="Gill Sans MT" panose="020B0502020104020203" pitchFamily="34" charset="0"/>
              </a:rPr>
              <a:t>ssessment?</a:t>
            </a:r>
          </a:p>
        </p:txBody>
      </p:sp>
      <p:sp>
        <p:nvSpPr>
          <p:cNvPr id="183" name="Shape 183"/>
          <p:cNvSpPr txBox="1">
            <a:spLocks noGrp="1"/>
          </p:cNvSpPr>
          <p:nvPr>
            <p:ph type="body" idx="1"/>
          </p:nvPr>
        </p:nvSpPr>
        <p:spPr>
          <a:xfrm>
            <a:off x="594360" y="1536192"/>
            <a:ext cx="7886700" cy="4351200"/>
          </a:xfrm>
          <a:prstGeom prst="rect">
            <a:avLst/>
          </a:prstGeom>
        </p:spPr>
        <p:txBody>
          <a:bodyPr lIns="91425" tIns="91425" rIns="91425" bIns="91425" anchor="t" anchorCtr="0">
            <a:noAutofit/>
          </a:bodyPr>
          <a:lstStyle/>
          <a:p>
            <a:pPr marL="76200" lvl="0" indent="0">
              <a:lnSpc>
                <a:spcPct val="114000"/>
              </a:lnSpc>
              <a:spcBef>
                <a:spcPts val="0"/>
              </a:spcBef>
              <a:buClr>
                <a:srgbClr val="007EA5"/>
              </a:buClr>
              <a:buSzPct val="125000"/>
              <a:buNone/>
            </a:pPr>
            <a:r>
              <a:rPr lang="en-US" dirty="0">
                <a:sym typeface="Calibri"/>
              </a:rPr>
              <a:t>Needs Assessment can help KM practitioners to improve the quality of decisions and performance outcomes by aligning KM activities with assessment findings.</a:t>
            </a:r>
          </a:p>
          <a:p>
            <a:pPr marL="76200" lvl="0" indent="0">
              <a:lnSpc>
                <a:spcPct val="114000"/>
              </a:lnSpc>
              <a:spcBef>
                <a:spcPts val="0"/>
              </a:spcBef>
              <a:buClr>
                <a:srgbClr val="007EA5"/>
              </a:buClr>
              <a:buSzPct val="125000"/>
              <a:buNone/>
            </a:pPr>
            <a:endParaRPr lang="en-US" dirty="0">
              <a:solidFill>
                <a:srgbClr val="007EA5"/>
              </a:solidFill>
              <a:sym typeface="Calibri"/>
            </a:endParaRPr>
          </a:p>
          <a:p>
            <a:pPr marL="76200" lvl="0" indent="0">
              <a:lnSpc>
                <a:spcPct val="114000"/>
              </a:lnSpc>
              <a:spcBef>
                <a:spcPts val="0"/>
              </a:spcBef>
              <a:buClr>
                <a:srgbClr val="007EA5"/>
              </a:buClr>
              <a:buSzPct val="125000"/>
              <a:buNone/>
            </a:pPr>
            <a:r>
              <a:rPr lang="en-US" dirty="0">
                <a:solidFill>
                  <a:srgbClr val="007EA5"/>
                </a:solidFill>
                <a:sym typeface="Calibri"/>
              </a:rPr>
              <a:t>More specifically through needs assessment, you can:</a:t>
            </a:r>
          </a:p>
          <a:p>
            <a:pPr marL="457200" lvl="0" indent="-381000">
              <a:lnSpc>
                <a:spcPct val="114000"/>
              </a:lnSpc>
              <a:spcBef>
                <a:spcPts val="0"/>
              </a:spcBef>
              <a:buClr>
                <a:srgbClr val="007EA5"/>
              </a:buClr>
              <a:buSzPct val="125000"/>
              <a:buFont typeface="Arial" charset="0"/>
              <a:buChar char="•"/>
            </a:pPr>
            <a:r>
              <a:rPr lang="en-US" dirty="0">
                <a:sym typeface="Calibri"/>
              </a:rPr>
              <a:t>Develop </a:t>
            </a:r>
            <a:r>
              <a:rPr lang="en-US" dirty="0">
                <a:solidFill>
                  <a:srgbClr val="007EA5"/>
                </a:solidFill>
                <a:sym typeface="Calibri"/>
              </a:rPr>
              <a:t>evidence-based and needs-driven programs and policies for your users/audiences. </a:t>
            </a:r>
          </a:p>
          <a:p>
            <a:pPr marL="457200" lvl="0" indent="-381000">
              <a:lnSpc>
                <a:spcPct val="114000"/>
              </a:lnSpc>
              <a:spcBef>
                <a:spcPts val="0"/>
              </a:spcBef>
              <a:buClr>
                <a:srgbClr val="007EA5"/>
              </a:buClr>
              <a:buSzPct val="125000"/>
              <a:buFont typeface="Arial" charset="0"/>
              <a:buChar char="•"/>
            </a:pPr>
            <a:r>
              <a:rPr lang="en-US" dirty="0">
                <a:solidFill>
                  <a:srgbClr val="007EA5"/>
                </a:solidFill>
                <a:sym typeface="Calibri"/>
              </a:rPr>
              <a:t>Address knowledge gaps and improve knowledge exchange systems and processes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a:lnSpc>
                <a:spcPct val="100000"/>
              </a:lnSpc>
            </a:pPr>
            <a:r>
              <a:rPr lang="en-US" dirty="0"/>
              <a:t>Four</a:t>
            </a:r>
            <a:r>
              <a:rPr lang="en-US" b="0" dirty="0">
                <a:solidFill>
                  <a:srgbClr val="007EA5"/>
                </a:solidFill>
                <a:latin typeface="Gill Sans MT" panose="020B0502020104020203" pitchFamily="34" charset="0"/>
              </a:rPr>
              <a:t> Steps for Getting Started</a:t>
            </a:r>
            <a:endParaRPr lang="en-US" sz="2400" b="0" dirty="0">
              <a:solidFill>
                <a:srgbClr val="007EA5"/>
              </a:solidFill>
              <a:latin typeface="Gill Sans MT" panose="020B0502020104020203" pitchFamily="34" charset="0"/>
            </a:endParaRPr>
          </a:p>
        </p:txBody>
      </p:sp>
      <p:sp>
        <p:nvSpPr>
          <p:cNvPr id="162" name="Shape 162"/>
          <p:cNvSpPr txBox="1">
            <a:spLocks noGrp="1"/>
          </p:cNvSpPr>
          <p:nvPr>
            <p:ph type="body" idx="1"/>
          </p:nvPr>
        </p:nvSpPr>
        <p:spPr>
          <a:xfrm>
            <a:off x="594360" y="1536191"/>
            <a:ext cx="8001000" cy="3380865"/>
          </a:xfrm>
          <a:prstGeom prst="rect">
            <a:avLst/>
          </a:prstGeom>
        </p:spPr>
        <p:txBody>
          <a:bodyPr lIns="91425" tIns="91425" rIns="91425" bIns="91425" anchor="t" anchorCtr="0">
            <a:noAutofit/>
          </a:bodyPr>
          <a:lstStyle/>
          <a:p>
            <a:pPr marL="0" lvl="0" indent="0">
              <a:lnSpc>
                <a:spcPct val="114000"/>
              </a:lnSpc>
              <a:spcBef>
                <a:spcPts val="0"/>
              </a:spcBef>
              <a:buClr>
                <a:srgbClr val="007EA5"/>
              </a:buClr>
              <a:buNone/>
            </a:pPr>
            <a:r>
              <a:rPr lang="en-US" dirty="0"/>
              <a:t>Understand knowledge needs, gaps, networks, key stakeholders, and resources:</a:t>
            </a:r>
            <a:endParaRPr lang="en-US" dirty="0">
              <a:solidFill>
                <a:srgbClr val="007EA5"/>
              </a:solidFill>
              <a:sym typeface="Calibri"/>
            </a:endParaRPr>
          </a:p>
          <a:p>
            <a:pPr marL="457200" lvl="0" indent="-384048">
              <a:lnSpc>
                <a:spcPct val="114000"/>
              </a:lnSpc>
              <a:spcBef>
                <a:spcPts val="0"/>
              </a:spcBef>
              <a:buClr>
                <a:srgbClr val="007EA5"/>
              </a:buClr>
              <a:buFont typeface="+mj-lt"/>
              <a:buAutoNum type="arabicPeriod"/>
            </a:pPr>
            <a:r>
              <a:rPr lang="en-US" dirty="0">
                <a:solidFill>
                  <a:srgbClr val="007EA5"/>
                </a:solidFill>
                <a:sym typeface="Calibri"/>
              </a:rPr>
              <a:t>Identify purpose, objectives, and key questions of the assessment</a:t>
            </a:r>
          </a:p>
          <a:p>
            <a:pPr marL="457200" lvl="0" indent="-384048">
              <a:lnSpc>
                <a:spcPct val="114000"/>
              </a:lnSpc>
              <a:spcBef>
                <a:spcPts val="0"/>
              </a:spcBef>
              <a:buClr>
                <a:srgbClr val="007EA5"/>
              </a:buClr>
              <a:buFont typeface="+mj-lt"/>
              <a:buAutoNum type="arabicPeriod"/>
            </a:pPr>
            <a:r>
              <a:rPr lang="en-US" dirty="0">
                <a:solidFill>
                  <a:srgbClr val="007EA5"/>
                </a:solidFill>
                <a:sym typeface="Calibri"/>
              </a:rPr>
              <a:t>Identify the audience</a:t>
            </a:r>
          </a:p>
          <a:p>
            <a:pPr marL="457200" lvl="0" indent="-384048">
              <a:lnSpc>
                <a:spcPct val="114000"/>
              </a:lnSpc>
              <a:spcBef>
                <a:spcPts val="0"/>
              </a:spcBef>
              <a:buClr>
                <a:srgbClr val="007EA5"/>
              </a:buClr>
              <a:buFont typeface="+mj-lt"/>
              <a:buAutoNum type="arabicPeriod"/>
            </a:pPr>
            <a:r>
              <a:rPr lang="en-US" dirty="0">
                <a:solidFill>
                  <a:srgbClr val="007EA5"/>
                </a:solidFill>
                <a:sym typeface="Calibri"/>
              </a:rPr>
              <a:t>Review what is already known</a:t>
            </a:r>
          </a:p>
          <a:p>
            <a:pPr marL="457200" lvl="0" indent="-384048">
              <a:lnSpc>
                <a:spcPct val="114000"/>
              </a:lnSpc>
              <a:spcBef>
                <a:spcPts val="0"/>
              </a:spcBef>
              <a:buClr>
                <a:srgbClr val="007EA5"/>
              </a:buClr>
              <a:buFont typeface="+mj-lt"/>
              <a:buAutoNum type="arabicPeriod"/>
            </a:pPr>
            <a:r>
              <a:rPr lang="en-US" dirty="0">
                <a:solidFill>
                  <a:srgbClr val="007EA5"/>
                </a:solidFill>
              </a:rPr>
              <a:t>Plan to collect new data if necessary and if resources are available</a:t>
            </a:r>
            <a:endParaRPr lang="en-US" dirty="0">
              <a:solidFill>
                <a:srgbClr val="007EA5"/>
              </a:solidFill>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a:lnSpc>
                <a:spcPct val="100000"/>
              </a:lnSpc>
            </a:pPr>
            <a:r>
              <a:rPr lang="en-US" dirty="0">
                <a:solidFill>
                  <a:srgbClr val="007EA5"/>
                </a:solidFill>
              </a:rPr>
              <a:t>Identify Purpose, Objectives, and Key </a:t>
            </a:r>
            <a:r>
              <a:rPr lang="en-US" dirty="0"/>
              <a:t>Q</a:t>
            </a:r>
            <a:r>
              <a:rPr lang="en-US" dirty="0">
                <a:solidFill>
                  <a:srgbClr val="007EA5"/>
                </a:solidFill>
              </a:rPr>
              <a:t>uestions of the </a:t>
            </a:r>
            <a:r>
              <a:rPr lang="en-US" dirty="0"/>
              <a:t>A</a:t>
            </a:r>
            <a:r>
              <a:rPr lang="en-US" dirty="0">
                <a:solidFill>
                  <a:srgbClr val="007EA5"/>
                </a:solidFill>
              </a:rPr>
              <a:t>ssessment</a:t>
            </a:r>
            <a:endParaRPr dirty="0">
              <a:solidFill>
                <a:srgbClr val="007EA5"/>
              </a:solidFill>
            </a:endParaRPr>
          </a:p>
        </p:txBody>
      </p:sp>
      <p:sp>
        <p:nvSpPr>
          <p:cNvPr id="190" name="Shape 190"/>
          <p:cNvSpPr txBox="1">
            <a:spLocks noGrp="1"/>
          </p:cNvSpPr>
          <p:nvPr>
            <p:ph type="body" idx="1"/>
          </p:nvPr>
        </p:nvSpPr>
        <p:spPr>
          <a:xfrm>
            <a:off x="594360" y="1847088"/>
            <a:ext cx="8001000" cy="914400"/>
          </a:xfrm>
          <a:prstGeom prst="rect">
            <a:avLst/>
          </a:prstGeom>
        </p:spPr>
        <p:txBody>
          <a:bodyPr lIns="91425" tIns="91425" rIns="91425" bIns="91425" anchor="t" anchorCtr="0">
            <a:noAutofit/>
          </a:bodyPr>
          <a:lstStyle/>
          <a:p>
            <a:pPr marL="15875" indent="0">
              <a:lnSpc>
                <a:spcPct val="114000"/>
              </a:lnSpc>
              <a:spcBef>
                <a:spcPts val="0"/>
              </a:spcBef>
              <a:buNone/>
            </a:pPr>
            <a:r>
              <a:rPr lang="en-US" dirty="0">
                <a:solidFill>
                  <a:srgbClr val="007EA5"/>
                </a:solidFill>
              </a:rPr>
              <a:t>Before conducting a knowledge needs assessment, program managers should identify the purpose and objectives of the assessment and determine the intended audience (i.e., whose knowledge needs will be studied). </a:t>
            </a:r>
          </a:p>
          <a:p>
            <a:pPr marL="457200" indent="-384048">
              <a:lnSpc>
                <a:spcPct val="114000"/>
              </a:lnSpc>
              <a:spcBef>
                <a:spcPts val="0"/>
              </a:spcBef>
              <a:buClr>
                <a:srgbClr val="007EA5"/>
              </a:buClr>
              <a:buSzPct val="125000"/>
            </a:pPr>
            <a:r>
              <a:rPr lang="en-US" dirty="0">
                <a:solidFill>
                  <a:srgbClr val="007EA5"/>
                </a:solidFill>
              </a:rPr>
              <a:t>Will the assessment identify knowledge needs and assets within your organization? </a:t>
            </a:r>
          </a:p>
          <a:p>
            <a:pPr marL="457200" indent="-384048">
              <a:lnSpc>
                <a:spcPct val="114000"/>
              </a:lnSpc>
              <a:spcBef>
                <a:spcPts val="0"/>
              </a:spcBef>
              <a:buClr>
                <a:srgbClr val="007EA5"/>
              </a:buClr>
              <a:buSzPct val="125000"/>
            </a:pPr>
            <a:r>
              <a:rPr lang="en-US" dirty="0">
                <a:solidFill>
                  <a:srgbClr val="007EA5"/>
                </a:solidFill>
              </a:rPr>
              <a:t>Or will the assessment identify knowledge needs of current or potential consumers of your organization’s resources, or those of another external stakeholder group?</a:t>
            </a:r>
          </a:p>
        </p:txBody>
      </p:sp>
    </p:spTree>
    <p:extLst>
      <p:ext uri="{BB962C8B-B14F-4D97-AF65-F5344CB8AC3E}">
        <p14:creationId xmlns:p14="http://schemas.microsoft.com/office/powerpoint/2010/main" val="3165077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576072" y="530352"/>
            <a:ext cx="7886700" cy="1325700"/>
          </a:xfrm>
          <a:prstGeom prst="rect">
            <a:avLst/>
          </a:prstGeom>
        </p:spPr>
        <p:txBody>
          <a:bodyPr lIns="91425" tIns="91425" rIns="91425" bIns="91425" anchor="t" anchorCtr="0">
            <a:noAutofit/>
          </a:bodyPr>
          <a:lstStyle/>
          <a:p>
            <a:pPr>
              <a:lnSpc>
                <a:spcPct val="100000"/>
              </a:lnSpc>
            </a:pPr>
            <a:r>
              <a:rPr lang="en-US" b="0" dirty="0">
                <a:solidFill>
                  <a:srgbClr val="007EA5"/>
                </a:solidFill>
                <a:latin typeface="Gill Sans MT" panose="020B0502020104020203" pitchFamily="34" charset="0"/>
              </a:rPr>
              <a:t>Knowledge Management for Global Health Logic Model</a:t>
            </a:r>
            <a:endParaRPr b="0" dirty="0">
              <a:solidFill>
                <a:srgbClr val="007EA5"/>
              </a:solidFill>
              <a:latin typeface="Gill Sans MT" panose="020B0502020104020203" pitchFamily="34" charset="0"/>
            </a:endParaRPr>
          </a:p>
        </p:txBody>
      </p:sp>
      <p:sp>
        <p:nvSpPr>
          <p:cNvPr id="3" name="TextBox 2"/>
          <p:cNvSpPr txBox="1"/>
          <p:nvPr/>
        </p:nvSpPr>
        <p:spPr>
          <a:xfrm>
            <a:off x="158758" y="3016638"/>
            <a:ext cx="1975650" cy="2031325"/>
          </a:xfrm>
          <a:prstGeom prst="rect">
            <a:avLst/>
          </a:prstGeom>
          <a:noFill/>
        </p:spPr>
        <p:txBody>
          <a:bodyPr wrap="square" rtlCol="0">
            <a:spAutoFit/>
          </a:bodyPr>
          <a:lstStyle/>
          <a:p>
            <a:r>
              <a:rPr lang="en-US" dirty="0"/>
              <a:t>Needs Assessment looks at the inputs and processes levels to inform strategy design and activity development </a:t>
            </a:r>
          </a:p>
        </p:txBody>
      </p:sp>
      <p:sp>
        <p:nvSpPr>
          <p:cNvPr id="4" name="Right Arrow 3"/>
          <p:cNvSpPr/>
          <p:nvPr/>
        </p:nvSpPr>
        <p:spPr>
          <a:xfrm>
            <a:off x="2065490" y="3555989"/>
            <a:ext cx="476273" cy="476311"/>
          </a:xfrm>
          <a:prstGeom prst="rightArrow">
            <a:avLst/>
          </a:prstGeom>
          <a:solidFill>
            <a:srgbClr val="007EA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1829677" y="4482"/>
            <a:ext cx="7643313" cy="6858000"/>
            <a:chOff x="1829677" y="4482"/>
            <a:chExt cx="7643313" cy="6858000"/>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29677" y="4482"/>
              <a:ext cx="7643313" cy="6858000"/>
            </a:xfrm>
            <a:prstGeom prst="rect">
              <a:avLst/>
            </a:prstGeom>
          </p:spPr>
        </p:pic>
        <p:sp>
          <p:nvSpPr>
            <p:cNvPr id="2" name="Oval 1"/>
            <p:cNvSpPr/>
            <p:nvPr/>
          </p:nvSpPr>
          <p:spPr>
            <a:xfrm>
              <a:off x="2743199" y="2510118"/>
              <a:ext cx="3639671" cy="2330823"/>
            </a:xfrm>
            <a:prstGeom prst="ellipse">
              <a:avLst/>
            </a:prstGeom>
            <a:noFill/>
            <a:ln w="47625">
              <a:solidFill>
                <a:srgbClr val="007EA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186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Identify the Audience </a:t>
            </a:r>
          </a:p>
        </p:txBody>
      </p:sp>
      <p:sp>
        <p:nvSpPr>
          <p:cNvPr id="3" name="Text Placeholder 2"/>
          <p:cNvSpPr>
            <a:spLocks noGrp="1"/>
          </p:cNvSpPr>
          <p:nvPr>
            <p:ph type="body" idx="1"/>
          </p:nvPr>
        </p:nvSpPr>
        <p:spPr>
          <a:xfrm>
            <a:off x="594360" y="1536191"/>
            <a:ext cx="8221836" cy="4502299"/>
          </a:xfrm>
        </p:spPr>
        <p:txBody>
          <a:bodyPr>
            <a:noAutofit/>
          </a:bodyPr>
          <a:lstStyle/>
          <a:p>
            <a:pPr marL="15875" indent="0">
              <a:buNone/>
            </a:pPr>
            <a:r>
              <a:rPr lang="en-US" dirty="0"/>
              <a:t>Clearly define the primary audience </a:t>
            </a:r>
          </a:p>
          <a:p>
            <a:pPr>
              <a:spcBef>
                <a:spcPts val="0"/>
              </a:spcBef>
              <a:buSzPct val="125000"/>
            </a:pPr>
            <a:r>
              <a:rPr lang="en-US" sz="2000" dirty="0"/>
              <a:t>Are you gathering information on health care providers or program managers? </a:t>
            </a:r>
          </a:p>
          <a:p>
            <a:pPr>
              <a:spcBef>
                <a:spcPts val="0"/>
              </a:spcBef>
              <a:buSzPct val="125000"/>
            </a:pPr>
            <a:r>
              <a:rPr lang="en-US" sz="2000" dirty="0"/>
              <a:t>At what level of the health system does your audience operate? </a:t>
            </a:r>
          </a:p>
          <a:p>
            <a:pPr>
              <a:spcBef>
                <a:spcPts val="0"/>
              </a:spcBef>
              <a:buSzPct val="125000"/>
            </a:pPr>
            <a:r>
              <a:rPr lang="en-US" sz="2000" dirty="0"/>
              <a:t>Are there specific issues about this audience that makes it more important to assess their knowledge needs than other audiences? </a:t>
            </a:r>
          </a:p>
          <a:p>
            <a:pPr>
              <a:spcBef>
                <a:spcPts val="0"/>
              </a:spcBef>
              <a:buSzPct val="125000"/>
            </a:pPr>
            <a:r>
              <a:rPr lang="en-US" sz="2000" dirty="0"/>
              <a:t>Does this audience have substantial barriers to accessing and using knowledge to inform their work?</a:t>
            </a:r>
          </a:p>
          <a:p>
            <a:pPr>
              <a:spcBef>
                <a:spcPts val="0"/>
              </a:spcBef>
              <a:buSzPct val="125000"/>
            </a:pPr>
            <a:r>
              <a:rPr lang="en-US" sz="2000" dirty="0"/>
              <a:t>How do the potential audiences relate to national, regional, and local priorities for improving health programs and outcomes?</a:t>
            </a:r>
          </a:p>
          <a:p>
            <a:pPr>
              <a:spcBef>
                <a:spcPts val="0"/>
              </a:spcBef>
              <a:buSzPct val="125000"/>
            </a:pPr>
            <a:r>
              <a:rPr lang="en-US" sz="2000" dirty="0"/>
              <a:t>Consider gender disparities in access to information</a:t>
            </a:r>
          </a:p>
          <a:p>
            <a:endParaRPr lang="en-US" dirty="0"/>
          </a:p>
        </p:txBody>
      </p:sp>
    </p:spTree>
    <p:extLst>
      <p:ext uri="{BB962C8B-B14F-4D97-AF65-F5344CB8AC3E}">
        <p14:creationId xmlns:p14="http://schemas.microsoft.com/office/powerpoint/2010/main" val="429911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Review What Is Already Known</a:t>
            </a:r>
          </a:p>
        </p:txBody>
      </p:sp>
      <p:sp>
        <p:nvSpPr>
          <p:cNvPr id="3" name="Text Placeholder 2"/>
          <p:cNvSpPr>
            <a:spLocks noGrp="1"/>
          </p:cNvSpPr>
          <p:nvPr>
            <p:ph type="body" idx="1"/>
          </p:nvPr>
        </p:nvSpPr>
        <p:spPr>
          <a:xfrm>
            <a:off x="594359" y="1536191"/>
            <a:ext cx="4615995" cy="4881861"/>
          </a:xfrm>
        </p:spPr>
        <p:txBody>
          <a:bodyPr>
            <a:noAutofit/>
          </a:bodyPr>
          <a:lstStyle/>
          <a:p>
            <a:pPr marL="0" indent="0">
              <a:spcBef>
                <a:spcPts val="0"/>
              </a:spcBef>
              <a:buNone/>
            </a:pPr>
            <a:r>
              <a:rPr lang="en-US" dirty="0"/>
              <a:t>Before collecting new data, conduct a desk review to see if the data and information you need already exist. </a:t>
            </a:r>
          </a:p>
          <a:p>
            <a:pPr marL="0" indent="0">
              <a:spcBef>
                <a:spcPts val="0"/>
              </a:spcBef>
              <a:buNone/>
            </a:pPr>
            <a:r>
              <a:rPr lang="en-US" dirty="0"/>
              <a:t>For example, you can conduct a literature search or reach out to colleagues to determine if reports or publications have collected information regarding the knowledge needs of your defined audience. </a:t>
            </a:r>
          </a:p>
        </p:txBody>
      </p:sp>
      <p:sp>
        <p:nvSpPr>
          <p:cNvPr id="4" name="Text Box 22"/>
          <p:cNvSpPr txBox="1"/>
          <p:nvPr/>
        </p:nvSpPr>
        <p:spPr>
          <a:xfrm>
            <a:off x="5486398" y="1346450"/>
            <a:ext cx="3325483" cy="4559233"/>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lstStyle/>
          <a:p>
            <a:pPr marR="0">
              <a:lnSpc>
                <a:spcPct val="115000"/>
              </a:lnSpc>
              <a:spcBef>
                <a:spcPts val="0"/>
              </a:spcBef>
              <a:spcAft>
                <a:spcPts val="400"/>
              </a:spcAft>
            </a:pPr>
            <a:r>
              <a:rPr lang="en-US" b="1" dirty="0">
                <a:solidFill>
                  <a:srgbClr val="007EA5"/>
                </a:solidFill>
                <a:effectLst/>
                <a:latin typeface="Gill Sans MT" charset="0"/>
                <a:ea typeface="Gill Sans MT" charset="0"/>
                <a:cs typeface="Gill Sans MT" charset="0"/>
              </a:rPr>
              <a:t>Common Sources of Existing Knowledge</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Demographic and Health</a:t>
            </a: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Survey data</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National census data</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Service statistics</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Literature reviews</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Evaluation reports of other</a:t>
            </a: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relevant health programs</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Management reports</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Policy documents</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Training needs assessments</a:t>
            </a:r>
            <a:endParaRPr lang="en-US" dirty="0">
              <a:solidFill>
                <a:srgbClr val="007EA5"/>
              </a:solidFill>
              <a:latin typeface="Gill Sans MT" charset="0"/>
              <a:ea typeface="Gill Sans MT" charset="0"/>
              <a:cs typeface="Gill Sans MT" charset="0"/>
            </a:endParaRPr>
          </a:p>
          <a:p>
            <a:pPr marL="457200" marR="0" indent="-384048">
              <a:spcBef>
                <a:spcPts val="0"/>
              </a:spcBef>
              <a:spcAft>
                <a:spcPts val="400"/>
              </a:spcAft>
              <a:buFont typeface="Arial" panose="020B0604020202020204" pitchFamily="34" charset="0"/>
              <a:buChar char="•"/>
            </a:pPr>
            <a:r>
              <a:rPr lang="en-US" dirty="0">
                <a:solidFill>
                  <a:srgbClr val="007EA5"/>
                </a:solidFill>
                <a:effectLst/>
                <a:latin typeface="Gill Sans MT" charset="0"/>
                <a:ea typeface="Gill Sans MT" charset="0"/>
                <a:cs typeface="Gill Sans MT" charset="0"/>
              </a:rPr>
              <a:t>Action plans</a:t>
            </a:r>
          </a:p>
          <a:p>
            <a:pPr marL="0" marR="0">
              <a:lnSpc>
                <a:spcPct val="115000"/>
              </a:lnSpc>
              <a:spcBef>
                <a:spcPts val="0"/>
              </a:spcBef>
              <a:spcAft>
                <a:spcPts val="0"/>
              </a:spcAft>
            </a:pPr>
            <a:r>
              <a:rPr lang="en-US" sz="2400" dirty="0">
                <a:solidFill>
                  <a:srgbClr val="000000"/>
                </a:solidFill>
                <a:effectLst/>
                <a:latin typeface="Gill Sans MT" charset="0"/>
                <a:ea typeface="Gill Sans MT" charset="0"/>
                <a:cs typeface="Gill Sans MT" charset="0"/>
              </a:rPr>
              <a:t> </a:t>
            </a:r>
          </a:p>
        </p:txBody>
      </p:sp>
    </p:spTree>
    <p:extLst>
      <p:ext uri="{BB962C8B-B14F-4D97-AF65-F5344CB8AC3E}">
        <p14:creationId xmlns:p14="http://schemas.microsoft.com/office/powerpoint/2010/main" val="2653643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3482</TotalTime>
  <Words>1858</Words>
  <Application>Microsoft Office PowerPoint</Application>
  <PresentationFormat>On-screen Show (4:3)</PresentationFormat>
  <Paragraphs>131</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Courier New</vt:lpstr>
      <vt:lpstr>Gill Sans</vt:lpstr>
      <vt:lpstr>Gill Sans MT</vt:lpstr>
      <vt:lpstr>Helvetica Neue</vt:lpstr>
      <vt:lpstr>Office Theme</vt:lpstr>
      <vt:lpstr>Step 1: Introduction to  Assessing Needs </vt:lpstr>
      <vt:lpstr>Step 1:  Assess Needs</vt:lpstr>
      <vt:lpstr>What Is a Needs Assessment?</vt:lpstr>
      <vt:lpstr>Why Conduct a Needs Assessment?</vt:lpstr>
      <vt:lpstr>Four Steps for Getting Started</vt:lpstr>
      <vt:lpstr>Identify Purpose, Objectives, and Key Questions of the Assessment</vt:lpstr>
      <vt:lpstr>Knowledge Management for Global Health Logic Model</vt:lpstr>
      <vt:lpstr>Identify the Audience </vt:lpstr>
      <vt:lpstr>Review What Is Already Known</vt:lpstr>
      <vt:lpstr>Plan to Collect New Data, if Necessary and if Resources Are Available</vt:lpstr>
      <vt:lpstr>Some Common Objections and Responses</vt:lpstr>
      <vt:lpstr>Supplement:  K4Health Needs Assessment Guide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Beisser</dc:creator>
  <cp:lastModifiedBy>Sean Stewart</cp:lastModifiedBy>
  <cp:revision>35</cp:revision>
  <cp:lastPrinted>2017-04-10T19:34:28Z</cp:lastPrinted>
  <dcterms:created xsi:type="dcterms:W3CDTF">2017-04-07T16:58:38Z</dcterms:created>
  <dcterms:modified xsi:type="dcterms:W3CDTF">2021-07-12T20:52:25Z</dcterms:modified>
</cp:coreProperties>
</file>