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0.3-->
<p:presentation xmlns:r="http://schemas.openxmlformats.org/officeDocument/2006/relationships" xmlns:a="http://schemas.openxmlformats.org/drawingml/2006/main" xmlns:p="http://schemas.openxmlformats.org/presentationml/2006/main" saveSubsetFonts="1" autoCompressPictures="0">
  <p:sldMasterIdLst>
    <p:sldMasterId id="2147483660" r:id="rId1"/>
  </p:sldMasterIdLst>
  <p:notesMasterIdLst>
    <p:notesMasterId r:id="rId2"/>
  </p:notesMasterIdLst>
  <p:sldIdLst>
    <p:sldId id="265" r:id="rId3"/>
    <p:sldId id="258" r:id="rId4"/>
    <p:sldId id="272" r:id="rId5"/>
    <p:sldId id="273" r:id="rId6"/>
    <p:sldId id="274" r:id="rId7"/>
    <p:sldId id="260" r:id="rId8"/>
    <p:sldId id="262" r:id="rId9"/>
    <p:sldId id="275" r:id="rId10"/>
    <p:sldId id="288" r:id="rId11"/>
    <p:sldId id="290" r:id="rId12"/>
    <p:sldId id="289" r:id="rId13"/>
    <p:sldId id="291" r:id="rId14"/>
    <p:sldId id="276" r:id="rId15"/>
    <p:sldId id="261" r:id="rId16"/>
    <p:sldId id="277" r:id="rId17"/>
    <p:sldId id="278" r:id="rId18"/>
    <p:sldId id="279" r:id="rId19"/>
    <p:sldId id="280" r:id="rId20"/>
    <p:sldId id="281" r:id="rId21"/>
    <p:sldId id="292" r:id="rId22"/>
    <p:sldId id="293" r:id="rId23"/>
    <p:sldId id="295" r:id="rId24"/>
    <p:sldId id="296" r:id="rId25"/>
    <p:sldId id="297" r:id="rId26"/>
    <p:sldId id="298" r:id="rId27"/>
    <p:sldId id="299" r:id="rId28"/>
    <p:sldId id="300" r:id="rId29"/>
    <p:sldId id="301" r:id="rId30"/>
    <p:sldId id="303" r:id="rId31"/>
    <p:sldId id="283" r:id="rId32"/>
    <p:sldId id="282" r:id="rId33"/>
    <p:sldId id="263" r:id="rId34"/>
    <p:sldId id="266" r:id="rId35"/>
    <p:sldId id="284" r:id="rId36"/>
    <p:sldId id="269" r:id="rId37"/>
    <p:sldId id="270" r:id="rId38"/>
    <p:sldId id="285" r:id="rId39"/>
    <p:sldId id="286" r:id="rId40"/>
    <p:sldId id="287" r:id="rId41"/>
  </p:sldIdLst>
  <p:sldSz cx="9144000" cy="6858000" type="screen4x3"/>
  <p:notesSz cx="6881813" cy="92964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44" autoAdjust="0"/>
    <p:restoredTop sz="93842" autoAdjust="0"/>
  </p:normalViewPr>
  <p:slideViewPr>
    <p:cSldViewPr snapToGrid="0" snapToObjects="1">
      <p:cViewPr>
        <p:scale>
          <a:sx n="90" d="100"/>
          <a:sy n="90" d="100"/>
        </p:scale>
        <p:origin x="688" y="-932"/>
      </p:cViewPr>
      <p:guideLst>
        <p:guide orient="horz" pos="2160"/>
        <p:guide pos="2880"/>
      </p:guideLst>
    </p:cSldViewPr>
  </p:slideViewPr>
  <p:notesTextViewPr>
    <p:cViewPr>
      <p:scale>
        <a:sx n="1" d="1"/>
        <a:sy n="1" d="1"/>
      </p:scale>
      <p:origin x="0" y="0"/>
    </p:cViewPr>
  </p:notesTextViewPr>
  <p:notesViewPr>
    <p:cSldViewPr>
      <p:cViewPr>
        <p:scale>
          <a:sx n="1" d="100"/>
          <a:sy n="1"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 Type="http://schemas.openxmlformats.org/officeDocument/2006/relationships/slide" Target="slides/slide2.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tags" Target="tags/tag1.xml" /><Relationship Id="rId43" Type="http://schemas.openxmlformats.org/officeDocument/2006/relationships/presProps" Target="presProps.xml" /><Relationship Id="rId44" Type="http://schemas.openxmlformats.org/officeDocument/2006/relationships/viewProps" Target="viewProps.xml" /><Relationship Id="rId45" Type="http://schemas.openxmlformats.org/officeDocument/2006/relationships/theme" Target="theme/theme1.xml" /><Relationship Id="rId46" Type="http://schemas.microsoft.com/office/2016/11/relationships/changesInfo" Target="changesInfos/changesInfo1.xml" /><Relationship Id="rId47" Type="http://schemas.openxmlformats.org/officeDocument/2006/relationships/tableStyles" Target="tableStyles.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Stewart" userId="07670420a1da6ec3" providerId="LiveId" clId="{0DFF685D-6855-42CE-B789-4007EBCFF05F}"/>
    <pc:docChg chg="undo redo custSel modSld modMainMaster">
      <pc:chgData name="Sean Stewart" userId="07670420a1da6ec3" providerId="LiveId" clId="{0DFF685D-6855-42CE-B789-4007EBCFF05F}" dt="2021-07-21T20:08:25.631" v="76" actId="1076"/>
      <pc:docMkLst>
        <pc:docMk/>
      </pc:docMkLst>
      <pc:sldChg chg="modSp mod">
        <pc:chgData name="Sean Stewart" userId="07670420a1da6ec3" providerId="LiveId" clId="{0DFF685D-6855-42CE-B789-4007EBCFF05F}" dt="2021-07-21T20:03:04.022" v="10" actId="1076"/>
        <pc:sldMkLst>
          <pc:docMk/>
          <pc:sldMk cId="414019030" sldId="258"/>
        </pc:sldMkLst>
        <pc:spChg chg="mod">
          <ac:chgData name="Sean Stewart" userId="07670420a1da6ec3" providerId="LiveId" clId="{0DFF685D-6855-42CE-B789-4007EBCFF05F}" dt="2021-07-21T20:03:04.022" v="10" actId="1076"/>
          <ac:spMkLst>
            <pc:docMk/>
            <pc:sldMk cId="414019030" sldId="258"/>
            <ac:spMk id="3" creationId="{00000000-0000-0000-0000-000000000000}"/>
          </ac:spMkLst>
        </pc:spChg>
      </pc:sldChg>
      <pc:sldChg chg="modSp mod">
        <pc:chgData name="Sean Stewart" userId="07670420a1da6ec3" providerId="LiveId" clId="{0DFF685D-6855-42CE-B789-4007EBCFF05F}" dt="2021-07-21T20:04:12.065" v="29" actId="14100"/>
        <pc:sldMkLst>
          <pc:docMk/>
          <pc:sldMk cId="2831630078" sldId="260"/>
        </pc:sldMkLst>
        <pc:grpChg chg="mod">
          <ac:chgData name="Sean Stewart" userId="07670420a1da6ec3" providerId="LiveId" clId="{0DFF685D-6855-42CE-B789-4007EBCFF05F}" dt="2021-07-21T20:04:12.065" v="29" actId="14100"/>
          <ac:grpSpMkLst>
            <pc:docMk/>
            <pc:sldMk cId="2831630078" sldId="260"/>
            <ac:grpSpMk id="6" creationId="{00000000-0000-0000-0000-000000000000}"/>
          </ac:grpSpMkLst>
        </pc:grpChg>
      </pc:sldChg>
      <pc:sldChg chg="modSp mod">
        <pc:chgData name="Sean Stewart" userId="07670420a1da6ec3" providerId="LiveId" clId="{0DFF685D-6855-42CE-B789-4007EBCFF05F}" dt="2021-07-21T20:03:41.587" v="21" actId="14100"/>
        <pc:sldMkLst>
          <pc:docMk/>
          <pc:sldMk cId="869996740" sldId="273"/>
        </pc:sldMkLst>
        <pc:grpChg chg="mod">
          <ac:chgData name="Sean Stewart" userId="07670420a1da6ec3" providerId="LiveId" clId="{0DFF685D-6855-42CE-B789-4007EBCFF05F}" dt="2021-07-21T20:03:41.587" v="21" actId="14100"/>
          <ac:grpSpMkLst>
            <pc:docMk/>
            <pc:sldMk cId="869996740" sldId="273"/>
            <ac:grpSpMk id="9" creationId="{00000000-0000-0000-0000-000000000000}"/>
          </ac:grpSpMkLst>
        </pc:grpChg>
      </pc:sldChg>
      <pc:sldChg chg="modSp mod">
        <pc:chgData name="Sean Stewart" userId="07670420a1da6ec3" providerId="LiveId" clId="{0DFF685D-6855-42CE-B789-4007EBCFF05F}" dt="2021-07-21T20:03:56.596" v="23" actId="1076"/>
        <pc:sldMkLst>
          <pc:docMk/>
          <pc:sldMk cId="3686348254" sldId="274"/>
        </pc:sldMkLst>
        <pc:graphicFrameChg chg="mod modGraphic">
          <ac:chgData name="Sean Stewart" userId="07670420a1da6ec3" providerId="LiveId" clId="{0DFF685D-6855-42CE-B789-4007EBCFF05F}" dt="2021-07-21T20:03:56.596" v="23" actId="1076"/>
          <ac:graphicFrameMkLst>
            <pc:docMk/>
            <pc:sldMk cId="3686348254" sldId="274"/>
            <ac:graphicFrameMk id="4" creationId="{00000000-0000-0000-0000-000000000000}"/>
          </ac:graphicFrameMkLst>
        </pc:graphicFrameChg>
      </pc:sldChg>
      <pc:sldChg chg="modSp mod">
        <pc:chgData name="Sean Stewart" userId="07670420a1da6ec3" providerId="LiveId" clId="{0DFF685D-6855-42CE-B789-4007EBCFF05F}" dt="2021-07-21T20:05:21.710" v="35" actId="1076"/>
        <pc:sldMkLst>
          <pc:docMk/>
          <pc:sldMk cId="620310580" sldId="277"/>
        </pc:sldMkLst>
        <pc:picChg chg="mod">
          <ac:chgData name="Sean Stewart" userId="07670420a1da6ec3" providerId="LiveId" clId="{0DFF685D-6855-42CE-B789-4007EBCFF05F}" dt="2021-07-21T20:05:21.710" v="35" actId="1076"/>
          <ac:picMkLst>
            <pc:docMk/>
            <pc:sldMk cId="620310580" sldId="277"/>
            <ac:picMk id="3" creationId="{00000000-0000-0000-0000-000000000000}"/>
          </ac:picMkLst>
        </pc:picChg>
      </pc:sldChg>
      <pc:sldChg chg="modSp mod">
        <pc:chgData name="Sean Stewart" userId="07670420a1da6ec3" providerId="LiveId" clId="{0DFF685D-6855-42CE-B789-4007EBCFF05F}" dt="2021-07-21T20:08:25.631" v="76" actId="1076"/>
        <pc:sldMkLst>
          <pc:docMk/>
          <pc:sldMk cId="574747417" sldId="287"/>
        </pc:sldMkLst>
        <pc:picChg chg="mod">
          <ac:chgData name="Sean Stewart" userId="07670420a1da6ec3" providerId="LiveId" clId="{0DFF685D-6855-42CE-B789-4007EBCFF05F}" dt="2021-07-21T20:08:25.631" v="76" actId="1076"/>
          <ac:picMkLst>
            <pc:docMk/>
            <pc:sldMk cId="574747417" sldId="287"/>
            <ac:picMk id="3" creationId="{00000000-0000-0000-0000-000000000000}"/>
          </ac:picMkLst>
        </pc:picChg>
      </pc:sldChg>
      <pc:sldChg chg="modSp mod">
        <pc:chgData name="Sean Stewart" userId="07670420a1da6ec3" providerId="LiveId" clId="{0DFF685D-6855-42CE-B789-4007EBCFF05F}" dt="2021-07-21T20:06:12.294" v="42" actId="1076"/>
        <pc:sldMkLst>
          <pc:docMk/>
          <pc:sldMk cId="105273436" sldId="298"/>
        </pc:sldMkLst>
        <pc:spChg chg="mod">
          <ac:chgData name="Sean Stewart" userId="07670420a1da6ec3" providerId="LiveId" clId="{0DFF685D-6855-42CE-B789-4007EBCFF05F}" dt="2021-07-21T20:05:51.734" v="36" actId="1076"/>
          <ac:spMkLst>
            <pc:docMk/>
            <pc:sldMk cId="105273436" sldId="298"/>
            <ac:spMk id="6" creationId="{00000000-0000-0000-0000-000000000000}"/>
          </ac:spMkLst>
        </pc:spChg>
        <pc:spChg chg="mod">
          <ac:chgData name="Sean Stewart" userId="07670420a1da6ec3" providerId="LiveId" clId="{0DFF685D-6855-42CE-B789-4007EBCFF05F}" dt="2021-07-21T20:06:12.294" v="42" actId="1076"/>
          <ac:spMkLst>
            <pc:docMk/>
            <pc:sldMk cId="105273436" sldId="298"/>
            <ac:spMk id="7" creationId="{00000000-0000-0000-0000-000000000000}"/>
          </ac:spMkLst>
        </pc:spChg>
        <pc:picChg chg="mod">
          <ac:chgData name="Sean Stewart" userId="07670420a1da6ec3" providerId="LiveId" clId="{0DFF685D-6855-42CE-B789-4007EBCFF05F}" dt="2021-07-21T20:06:04.787" v="41" actId="14100"/>
          <ac:picMkLst>
            <pc:docMk/>
            <pc:sldMk cId="105273436" sldId="298"/>
            <ac:picMk id="5" creationId="{00000000-0000-0000-0000-000000000000}"/>
          </ac:picMkLst>
        </pc:picChg>
      </pc:sldChg>
      <pc:sldChg chg="modSp mod">
        <pc:chgData name="Sean Stewart" userId="07670420a1da6ec3" providerId="LiveId" clId="{0DFF685D-6855-42CE-B789-4007EBCFF05F}" dt="2021-07-21T20:06:28.190" v="44" actId="1076"/>
        <pc:sldMkLst>
          <pc:docMk/>
          <pc:sldMk cId="1212513112" sldId="299"/>
        </pc:sldMkLst>
        <pc:graphicFrameChg chg="mod">
          <ac:chgData name="Sean Stewart" userId="07670420a1da6ec3" providerId="LiveId" clId="{0DFF685D-6855-42CE-B789-4007EBCFF05F}" dt="2021-07-21T20:06:28.190" v="44" actId="1076"/>
          <ac:graphicFrameMkLst>
            <pc:docMk/>
            <pc:sldMk cId="1212513112" sldId="299"/>
            <ac:graphicFrameMk id="4" creationId="{00000000-0000-0000-0000-000000000000}"/>
          </ac:graphicFrameMkLst>
        </pc:graphicFrameChg>
      </pc:sldChg>
      <pc:sldChg chg="modSp mod">
        <pc:chgData name="Sean Stewart" userId="07670420a1da6ec3" providerId="LiveId" clId="{0DFF685D-6855-42CE-B789-4007EBCFF05F}" dt="2021-07-21T20:07:06.612" v="47" actId="14100"/>
        <pc:sldMkLst>
          <pc:docMk/>
          <pc:sldMk cId="447657338" sldId="300"/>
        </pc:sldMkLst>
        <pc:spChg chg="mod">
          <ac:chgData name="Sean Stewart" userId="07670420a1da6ec3" providerId="LiveId" clId="{0DFF685D-6855-42CE-B789-4007EBCFF05F}" dt="2021-07-21T20:06:58.791" v="45" actId="1076"/>
          <ac:spMkLst>
            <pc:docMk/>
            <pc:sldMk cId="447657338" sldId="300"/>
            <ac:spMk id="5" creationId="{00000000-0000-0000-0000-000000000000}"/>
          </ac:spMkLst>
        </pc:spChg>
        <pc:graphicFrameChg chg="mod">
          <ac:chgData name="Sean Stewart" userId="07670420a1da6ec3" providerId="LiveId" clId="{0DFF685D-6855-42CE-B789-4007EBCFF05F}" dt="2021-07-21T20:07:06.612" v="47" actId="14100"/>
          <ac:graphicFrameMkLst>
            <pc:docMk/>
            <pc:sldMk cId="447657338" sldId="300"/>
            <ac:graphicFrameMk id="4" creationId="{00000000-0000-0000-0000-000000000000}"/>
          </ac:graphicFrameMkLst>
        </pc:graphicFrameChg>
      </pc:sldChg>
      <pc:sldChg chg="modSp mod">
        <pc:chgData name="Sean Stewart" userId="07670420a1da6ec3" providerId="LiveId" clId="{0DFF685D-6855-42CE-B789-4007EBCFF05F}" dt="2021-07-21T20:07:28.389" v="50" actId="1076"/>
        <pc:sldMkLst>
          <pc:docMk/>
          <pc:sldMk cId="517746699" sldId="301"/>
        </pc:sldMkLst>
        <pc:spChg chg="mod">
          <ac:chgData name="Sean Stewart" userId="07670420a1da6ec3" providerId="LiveId" clId="{0DFF685D-6855-42CE-B789-4007EBCFF05F}" dt="2021-07-21T20:07:20.031" v="48" actId="1076"/>
          <ac:spMkLst>
            <pc:docMk/>
            <pc:sldMk cId="517746699" sldId="301"/>
            <ac:spMk id="6" creationId="{00000000-0000-0000-0000-000000000000}"/>
          </ac:spMkLst>
        </pc:spChg>
        <pc:graphicFrameChg chg="mod">
          <ac:chgData name="Sean Stewart" userId="07670420a1da6ec3" providerId="LiveId" clId="{0DFF685D-6855-42CE-B789-4007EBCFF05F}" dt="2021-07-21T20:07:28.389" v="50" actId="1076"/>
          <ac:graphicFrameMkLst>
            <pc:docMk/>
            <pc:sldMk cId="517746699" sldId="301"/>
            <ac:graphicFrameMk id="5" creationId="{00000000-0000-0000-0000-000000000000}"/>
          </ac:graphicFrameMkLst>
        </pc:graphicFrameChg>
      </pc:sldChg>
      <pc:sldChg chg="modSp">
        <pc:chgData name="Sean Stewart" userId="07670420a1da6ec3" providerId="LiveId" clId="{0DFF685D-6855-42CE-B789-4007EBCFF05F}" dt="2021-07-21T20:07:47.983" v="54" actId="14100"/>
        <pc:sldMkLst>
          <pc:docMk/>
          <pc:sldMk cId="1692612868" sldId="303"/>
        </pc:sldMkLst>
        <pc:picChg chg="mod">
          <ac:chgData name="Sean Stewart" userId="07670420a1da6ec3" providerId="LiveId" clId="{0DFF685D-6855-42CE-B789-4007EBCFF05F}" dt="2021-07-21T20:07:47.983" v="54" actId="14100"/>
          <ac:picMkLst>
            <pc:docMk/>
            <pc:sldMk cId="1692612868" sldId="303"/>
            <ac:picMk id="3075" creationId="{00000000-0000-0000-0000-000000000000}"/>
          </ac:picMkLst>
        </pc:picChg>
      </pc:sldChg>
      <pc:sldMasterChg chg="modSp mod">
        <pc:chgData name="Sean Stewart" userId="07670420a1da6ec3" providerId="LiveId" clId="{0DFF685D-6855-42CE-B789-4007EBCFF05F}" dt="2021-07-21T20:02:53.462" v="9" actId="1076"/>
        <pc:sldMasterMkLst>
          <pc:docMk/>
          <pc:sldMasterMk cId="106876316" sldId="2147483660"/>
        </pc:sldMasterMkLst>
        <pc:spChg chg="mod">
          <ac:chgData name="Sean Stewart" userId="07670420a1da6ec3" providerId="LiveId" clId="{0DFF685D-6855-42CE-B789-4007EBCFF05F}" dt="2021-07-21T20:02:53.462" v="9" actId="1076"/>
          <ac:spMkLst>
            <pc:docMk/>
            <pc:sldMasterMk cId="106876316" sldId="2147483660"/>
            <ac:spMk id="11" creationId="{00000000-0000-0000-0000-000000000000}"/>
          </ac:spMkLst>
        </pc:spChg>
      </pc:sldMasterChg>
    </pc:docChg>
  </pc:docChgLst>
</pc:chgInfo>
</file>

<file path=ppt/charts/_rels/chart1.xml.rels>&#65279;<?xml version="1.0" encoding="utf-8" standalone="yes"?><Relationships xmlns="http://schemas.openxmlformats.org/package/2006/relationships"><Relationship Id="rId1" Type="http://schemas.openxmlformats.org/officeDocument/2006/relationships/oleObject" Target="file:///C:\Users\Ruwaida\Dropbox\GHSP%20Journal_USAID%20&amp;%20K4Health%20(1)\Issues-Archive\Vol%202%20Issue%204\14-00137-Shen\5-Transmitted\14-00137-Shen-Figure%203.xlsx" TargetMode="External" /></Relationships>
</file>

<file path=ppt/charts/_rels/chart2.xml.rels>&#65279;<?xml version="1.0" encoding="utf-8" standalone="yes"?><Relationships xmlns="http://schemas.openxmlformats.org/package/2006/relationships"><Relationship Id="rId1" Type="http://schemas.openxmlformats.org/officeDocument/2006/relationships/oleObject" Target="file:///C:\Users\Ruwaida\Dropbox\Issues\Vol%203%20Issue%201\14-00199-Ross\6-Page%20proofs\14-00199-Ross-Figure%203-revised%202-21-15.xlsx" TargetMode="External" /></Relationships>
</file>

<file path=ppt/charts/_rels/chart3.xml.rels>&#65279;<?xml version="1.0" encoding="utf-8" standalone="yes"?><Relationships xmlns="http://schemas.openxmlformats.org/package/2006/relationships"><Relationship Id="rId1" Type="http://schemas.openxmlformats.org/officeDocument/2006/relationships/oleObject" Target="file:///C:\Users\Ruwaida\Dropbox\GHSP%20Journal_USAID%20&amp;%20K4Health%20(1)\Issues-Archive\Vol%201%20Issue%203\0-Copyediting\13-00115-Amin\5-Transmittal\GHSP-D-13-00115-Figures%202-5-final.xlsx" TargetMode="External" /></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c="http://schemas.openxmlformats.org/drawingml/20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05828475579619408"/>
          <c:y val="0.024075742810964584"/>
          <c:w val="0.9199745655059814"/>
          <c:h val="0.7863113284111023"/>
        </c:manualLayout>
      </c:layout>
      <c:barChart>
        <c:barDir val="col"/>
        <c:grouping val="stacked"/>
        <c:varyColors val="0"/>
        <c:ser>
          <c:idx val="0"/>
          <c:order val="0"/>
          <c:invertIfNegative val="0"/>
          <c:dLbls>
            <c:dLbl>
              <c:idx val="0"/>
              <c:layout>
                <c:manualLayout>
                  <c:x val="-0.0018518518190830946"/>
                  <c:y val="-0.0500000007450580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C7C-4725-9897-AD705102EF0B}"/>
                </c:ext>
              </c:extLst>
            </c:dLbl>
            <c:dLbl>
              <c:idx val="1"/>
              <c:dLblPos val="ctr"/>
              <c:showLegendKey val="0"/>
              <c:showVal val="1"/>
              <c:showCatName val="0"/>
              <c:showSerName val="0"/>
              <c:showPercent val="0"/>
              <c:showBubbleSize val="0"/>
              <c:extLst/>
            </c:dLbl>
            <c:dLbl>
              <c:idx val="2"/>
              <c:dLblPos val="ctr"/>
              <c:showLegendKey val="0"/>
              <c:showVal val="1"/>
              <c:showCatName val="0"/>
              <c:showSerName val="0"/>
              <c:showPercent val="0"/>
              <c:showBubbleSize val="0"/>
              <c:extLst/>
            </c:dLbl>
            <c:dLbl>
              <c:idx val="3"/>
              <c:dLblPos val="ctr"/>
              <c:showLegendKey val="0"/>
              <c:showVal val="1"/>
              <c:showCatName val="0"/>
              <c:showSerName val="0"/>
              <c:showPercent val="0"/>
              <c:showBubbleSize val="0"/>
              <c:extLst/>
            </c:dLbl>
            <c:spPr>
              <a:noFill/>
              <a:ln>
                <a:noFill/>
              </a:ln>
              <a:effectLst/>
            </c:spPr>
            <c:txPr>
              <a:bodyPr/>
              <a:p>
                <a:pPr>
                  <a:defRPr sz="1200" b="1" smtId="4294967295">
                    <a:latin typeface="Arial" panose="020b0604020202020204" pitchFamily="34" charset="0"/>
                    <a:cs typeface="Arial" panose="020b0604020202020204" pitchFamily="34" charset="0"/>
                  </a:defRPr>
                </a:pPr>
                <a:endParaRPr sz="1200" b="1" smtId="4294967295">
                  <a:latin typeface="Arial" panose="020b0604020202020204" pitchFamily="34" charset="0"/>
                  <a:cs typeface="Arial" panose="020b0604020202020204" pitchFamily="34" charset="0"/>
                </a:endParaRPr>
              </a:p>
            </c:txPr>
            <c:dLblPos val="ctr"/>
            <c:showLegendKey val="0"/>
            <c:showVal val="1"/>
            <c:showCatName val="0"/>
            <c:showSerName val="0"/>
            <c:showPercent val="0"/>
            <c:showBubbleSize val="0"/>
            <c:extLst/>
          </c:dLbls>
          <c:cat>
            <c:multiLvlStrRef>
              <c:f>Sheet1!$B$1:$E$2</c:f>
              <c:multiLvlStrCache>
                <c:ptCount val="4"/>
                <c:lvl>
                  <c:pt idx="0">
                    <c:v>6 vaccines</c:v>
                  </c:pt>
                  <c:pt idx="1">
                    <c:v>8 vaccines</c:v>
                  </c:pt>
                  <c:pt idx="2">
                    <c:v>11 vaccines for boys</c:v>
                  </c:pt>
                  <c:pt idx="3">
                    <c:v>12 vaccines for girls</c:v>
                  </c:pt>
                </c:lvl>
                <c:lvl>
                  <c:pt idx="0">
                    <c:v>2001</c:v>
                  </c:pt>
                  <c:pt idx="1">
                    <c:v>2005</c:v>
                  </c:pt>
                  <c:pt idx="2">
                    <c:v>2014</c:v>
                  </c:pt>
                </c:lvl>
              </c:multiLvlStrCache>
            </c:multiLvlStrRef>
          </c:cat>
          <c:val>
            <c:numRef>
              <c:f>Sheet1!$B$3:$E$3</c:f>
              <c:numCache>
                <c:formatCode>"$"#,##0.00</c:formatCode>
                <c:ptCount val="4"/>
                <c:pt idx="0">
                  <c:v>0.57</c:v>
                </c:pt>
                <c:pt idx="1">
                  <c:v>11.34</c:v>
                </c:pt>
                <c:pt idx="2">
                  <c:v>21.310000000000002</c:v>
                </c:pt>
                <c:pt idx="3">
                  <c:v>21.310000000000002</c:v>
                </c:pt>
              </c:numCache>
            </c:numRef>
          </c:val>
          <c:extLst>
            <c:ext xmlns:c16="http://schemas.microsoft.com/office/drawing/2014/chart" uri="{C3380CC4-5D6E-409C-BE32-E72D297353CC}">
              <c16:uniqueId val="{00000001-AC7C-4725-9897-AD705102EF0B}"/>
            </c:ext>
          </c:extLst>
        </c:ser>
        <c:ser>
          <c:idx val="1"/>
          <c:order val="1"/>
          <c:tx>
            <c:v>HPV</c:v>
          </c:tx>
          <c:invertIfNegative val="0"/>
          <c:dLbls>
            <c:dLbl>
              <c:idx val="0"/>
              <c:dLblPos val="ctr"/>
              <c:showLegendKey val="0"/>
              <c:showVal val="1"/>
              <c:showCatName val="0"/>
              <c:showSerName val="1"/>
              <c:showPercent val="0"/>
              <c:showBubbleSize val="0"/>
              <c:separator>
</c:separator>
              <c:extLst/>
            </c:dLbl>
            <c:dLbl>
              <c:idx val="1"/>
              <c:dLblPos val="ctr"/>
              <c:showLegendKey val="0"/>
              <c:showVal val="1"/>
              <c:showCatName val="0"/>
              <c:showSerName val="1"/>
              <c:showPercent val="0"/>
              <c:showBubbleSize val="0"/>
              <c:separator>
</c:separator>
              <c:extLst/>
            </c:dLbl>
            <c:dLbl>
              <c:idx val="2"/>
              <c:dLblPos val="ctr"/>
              <c:showLegendKey val="0"/>
              <c:showVal val="1"/>
              <c:showCatName val="0"/>
              <c:showSerName val="1"/>
              <c:showPercent val="0"/>
              <c:showBubbleSize val="0"/>
              <c:separator>
</c:separator>
              <c:extLst/>
            </c:dLbl>
            <c:dLbl>
              <c:idx val="3"/>
              <c:dLblPos val="ctr"/>
              <c:showLegendKey val="0"/>
              <c:showVal val="1"/>
              <c:showCatName val="0"/>
              <c:showSerName val="1"/>
              <c:showPercent val="0"/>
              <c:showBubbleSize val="0"/>
              <c:separator>
</c:separator>
              <c:extLst/>
            </c:dLbl>
            <c:spPr>
              <a:noFill/>
              <a:ln>
                <a:noFill/>
              </a:ln>
              <a:effectLst/>
            </c:spPr>
            <c:txPr>
              <a:bodyPr/>
              <a:p>
                <a:pPr>
                  <a:defRPr sz="1200" b="1" smtId="4294967295">
                    <a:latin typeface="Arial" panose="020b0604020202020204" pitchFamily="34" charset="0"/>
                    <a:cs typeface="Arial" panose="020b0604020202020204" pitchFamily="34" charset="0"/>
                  </a:defRPr>
                </a:pPr>
                <a:endParaRPr sz="1200" b="1" smtId="4294967295">
                  <a:latin typeface="Arial" panose="020b0604020202020204" pitchFamily="34" charset="0"/>
                  <a:cs typeface="Arial" panose="020b0604020202020204" pitchFamily="34" charset="0"/>
                </a:endParaRPr>
              </a:p>
            </c:txPr>
            <c:dLblPos val="ctr"/>
            <c:showLegendKey val="0"/>
            <c:showVal val="1"/>
            <c:showCatName val="0"/>
            <c:showSerName val="1"/>
            <c:showPercent val="0"/>
            <c:showBubbleSize val="0"/>
            <c:separator>
</c:separator>
            <c:extLst/>
          </c:dLbls>
          <c:cat>
            <c:multiLvlStrRef>
              <c:f>Sheet1!$B$1:$E$2</c:f>
              <c:multiLvlStrCache>
                <c:ptCount val="4"/>
                <c:lvl>
                  <c:pt idx="0">
                    <c:v>6 vaccines</c:v>
                  </c:pt>
                  <c:pt idx="1">
                    <c:v>8 vaccines</c:v>
                  </c:pt>
                  <c:pt idx="2">
                    <c:v>11 vaccines for boys</c:v>
                  </c:pt>
                  <c:pt idx="3">
                    <c:v>12 vaccines for girls</c:v>
                  </c:pt>
                </c:lvl>
                <c:lvl>
                  <c:pt idx="0">
                    <c:v>2001</c:v>
                  </c:pt>
                  <c:pt idx="1">
                    <c:v>2005</c:v>
                  </c:pt>
                  <c:pt idx="2">
                    <c:v>2014</c:v>
                  </c:pt>
                </c:lvl>
              </c:multiLvlStrCache>
            </c:multiLvlStrRef>
          </c:cat>
          <c:val>
            <c:numRef>
              <c:f>Sheet1!$B$4:$E$4</c:f>
              <c:numCache>
                <c:formatCode>General</c:formatCode>
                <c:ptCount val="4"/>
                <c:pt idx="3" formatCode="&quot;$&quot;#,##0.00">
                  <c:v>13.5</c:v>
                </c:pt>
              </c:numCache>
            </c:numRef>
          </c:val>
          <c:extLst>
            <c:ext xmlns:c16="http://schemas.microsoft.com/office/drawing/2014/chart" uri="{C3380CC4-5D6E-409C-BE32-E72D297353CC}">
              <c16:uniqueId val="{00000002-AC7C-4725-9897-AD705102EF0B}"/>
            </c:ext>
          </c:extLst>
        </c:ser>
        <c:dLbls>
          <c:showLegendKey val="0"/>
          <c:showVal val="0"/>
          <c:showCatName val="0"/>
          <c:showSerName val="0"/>
          <c:showPercent val="0"/>
          <c:showBubbleSize val="0"/>
          <c:showLeaderLines val="0"/>
        </c:dLbls>
        <c:gapWidth val="104"/>
        <c:overlap val="100"/>
        <c:axId val="888820480"/>
        <c:axId val="888817216"/>
      </c:barChart>
      <c:catAx>
        <c:axId val="888820480"/>
        <c:scaling>
          <c:orientation/>
        </c:scaling>
        <c:delete val="0"/>
        <c:axPos val="b"/>
        <c:numFmt formatCode="General" sourceLinked="0"/>
        <c:majorTickMark val="out"/>
        <c:minorTickMark val="none"/>
        <c:txPr>
          <a:bodyPr/>
          <a:p>
            <a:pPr>
              <a:defRPr sz="1200" smtId="4294967295">
                <a:latin typeface="Arial" panose="020b0604020202020204" pitchFamily="34" charset="0"/>
                <a:cs typeface="Arial" panose="020b0604020202020204" pitchFamily="34" charset="0"/>
              </a:defRPr>
            </a:pPr>
            <a:endParaRPr sz="1200" smtId="4294967295">
              <a:latin typeface="Arial" panose="020b0604020202020204" pitchFamily="34" charset="0"/>
              <a:cs typeface="Arial" panose="020b0604020202020204" pitchFamily="34" charset="0"/>
            </a:endParaRPr>
          </a:p>
        </c:txPr>
        <c:crossAx val="888817216"/>
        <c:crosses val="autoZero"/>
        <c:auto val="0"/>
        <c:lblAlgn val="ctr"/>
        <c:lblOffset/>
        <c:noMultiLvlLbl val="0"/>
      </c:catAx>
      <c:valAx>
        <c:axId val="888817216"/>
        <c:scaling>
          <c:orientation/>
        </c:scaling>
        <c:delete val="0"/>
        <c:axPos val="l"/>
        <c:numFmt formatCode="&quot;$&quot;#,##0" sourceLinked="0"/>
        <c:majorTickMark val="out"/>
        <c:minorTickMark val="none"/>
        <c:txPr>
          <a:bodyPr/>
          <a:p>
            <a:pPr>
              <a:defRPr sz="1200" smtId="4294967295">
                <a:latin typeface="Arial" panose="020b0604020202020204" pitchFamily="34" charset="0"/>
                <a:cs typeface="Arial" panose="020b0604020202020204" pitchFamily="34" charset="0"/>
              </a:defRPr>
            </a:pPr>
            <a:endParaRPr sz="1200" smtId="4294967295">
              <a:latin typeface="Arial" panose="020b0604020202020204" pitchFamily="34" charset="0"/>
              <a:cs typeface="Arial" panose="020b0604020202020204" pitchFamily="34" charset="0"/>
            </a:endParaRPr>
          </a:p>
        </c:txPr>
        <c:crossAx val="888820480"/>
        <c:crosses val="autoZero"/>
        <c:crossBetween val="between"/>
      </c:valAx>
    </c:plotArea>
    <c:plotVisOnly val="1"/>
    <c:dispBlanksAs val="gap"/>
    <c:showDLblsOverMax val="0"/>
  </c:chart>
  <c:spPr>
    <a:ln>
      <a:noFill/>
    </a:ln>
  </c:sp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c="http://schemas.openxmlformats.org/drawingml/20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17000544071198"/>
          <c:y val="0.11935089528560638"/>
          <c:w val="0.6875043511390686"/>
          <c:h val="0.732392430305481"/>
        </c:manualLayout>
      </c:layout>
      <c:barChart>
        <c:barDir val="col"/>
        <c:grouping val="stacked"/>
        <c:varyColors val="0"/>
        <c:ser>
          <c:idx val="7"/>
          <c:order val="0"/>
          <c:tx>
            <c:strRef>
              <c:f>'Fig 3 rev Jan 2015'!$B$3</c:f>
              <c:strCache>
                <c:ptCount val="1"/>
                <c:pt idx="0">
                  <c:v>Traditional methods </c:v>
                </c:pt>
              </c:strCache>
            </c:strRef>
          </c:tx>
          <c:spPr>
            <a:solidFill>
              <a:srgbClr val="FF0000"/>
            </a:solidFill>
            <a:ln>
              <a:noFill/>
            </a:ln>
            <a:effectLst/>
          </c:spPr>
          <c:invertIfNegative val="0"/>
          <c:cat>
            <c:strRef>
              <c:f>'Fig 3 rev Jan 2015'!$A$4:$A$10</c:f>
              <c:strCache>
                <c:ptCount val="7"/>
                <c:pt idx="0">
                  <c:v>15–19</c:v>
                </c:pt>
                <c:pt idx="1">
                  <c:v>20–24</c:v>
                </c:pt>
                <c:pt idx="2">
                  <c:v>25–29</c:v>
                </c:pt>
                <c:pt idx="3">
                  <c:v>30–34</c:v>
                </c:pt>
                <c:pt idx="4">
                  <c:v>35–39</c:v>
                </c:pt>
                <c:pt idx="5">
                  <c:v>40–44</c:v>
                </c:pt>
                <c:pt idx="6">
                  <c:v>45–49</c:v>
                </c:pt>
              </c:strCache>
            </c:strRef>
          </c:cat>
          <c:val>
            <c:numRef>
              <c:f>'Fig 3 rev Jan 2015'!$B$4:$B$10</c:f>
              <c:numCache>
                <c:formatCode>_(* #,##0.0_);_(* \(#,##0.0\);_(* "-"??_);_(@_)</c:formatCode>
                <c:ptCount val="7"/>
                <c:pt idx="0">
                  <c:v>20.158649277293076</c:v>
                </c:pt>
                <c:pt idx="1">
                  <c:v>17.850212800643234</c:v>
                </c:pt>
                <c:pt idx="2">
                  <c:v>17.02053005625941</c:v>
                </c:pt>
                <c:pt idx="3">
                  <c:v>17.461001016492613</c:v>
                </c:pt>
                <c:pt idx="4">
                  <c:v>17.636357136914754</c:v>
                </c:pt>
                <c:pt idx="5">
                  <c:v>18.945126125025883</c:v>
                </c:pt>
                <c:pt idx="6">
                  <c:v>17.898195013038368</c:v>
                </c:pt>
              </c:numCache>
            </c:numRef>
          </c:val>
          <c:extLst>
            <c:ext xmlns:c16="http://schemas.microsoft.com/office/drawing/2014/chart" uri="{C3380CC4-5D6E-409C-BE32-E72D297353CC}">
              <c16:uniqueId val="{00000000-5115-439D-B958-FBBFF6A4A3BA}"/>
            </c:ext>
          </c:extLst>
        </c:ser>
        <c:ser>
          <c:idx val="3"/>
          <c:order val="1"/>
          <c:tx>
            <c:strRef>
              <c:f>'Fig 3 rev Jan 2015'!$C$3</c:f>
              <c:strCache>
                <c:ptCount val="1"/>
                <c:pt idx="0">
                  <c:v>Male condom </c:v>
                </c:pt>
              </c:strCache>
            </c:strRef>
          </c:tx>
          <c:spPr>
            <a:solidFill>
              <a:srgbClr val="FCFC02"/>
            </a:solidFill>
            <a:ln>
              <a:noFill/>
            </a:ln>
            <a:effectLst/>
          </c:spPr>
          <c:invertIfNegative val="0"/>
          <c:cat>
            <c:strRef>
              <c:f>'Fig 3 rev Jan 2015'!$A$4:$A$10</c:f>
              <c:strCache>
                <c:ptCount val="7"/>
                <c:pt idx="0">
                  <c:v>15–19</c:v>
                </c:pt>
                <c:pt idx="1">
                  <c:v>20–24</c:v>
                </c:pt>
                <c:pt idx="2">
                  <c:v>25–29</c:v>
                </c:pt>
                <c:pt idx="3">
                  <c:v>30–34</c:v>
                </c:pt>
                <c:pt idx="4">
                  <c:v>35–39</c:v>
                </c:pt>
                <c:pt idx="5">
                  <c:v>40–44</c:v>
                </c:pt>
                <c:pt idx="6">
                  <c:v>45–49</c:v>
                </c:pt>
              </c:strCache>
            </c:strRef>
          </c:cat>
          <c:val>
            <c:numRef>
              <c:f>'Fig 3 rev Jan 2015'!$C$4:$C$10</c:f>
              <c:numCache>
                <c:formatCode>_(* #,##0.0_);_(* \(#,##0.0\);_(* "-"??_);_(@_)</c:formatCode>
                <c:ptCount val="7"/>
                <c:pt idx="0">
                  <c:v>32.848260553127574</c:v>
                </c:pt>
                <c:pt idx="1">
                  <c:v>20.886443617208343</c:v>
                </c:pt>
                <c:pt idx="2">
                  <c:v>14.568868213958822</c:v>
                </c:pt>
                <c:pt idx="3">
                  <c:v>11.405523366868792</c:v>
                </c:pt>
                <c:pt idx="4">
                  <c:v>9.241053140146446</c:v>
                </c:pt>
                <c:pt idx="5">
                  <c:v>8.154893232150785</c:v>
                </c:pt>
                <c:pt idx="6">
                  <c:v>6.949370338111113</c:v>
                </c:pt>
              </c:numCache>
            </c:numRef>
          </c:val>
          <c:extLst>
            <c:ext xmlns:c16="http://schemas.microsoft.com/office/drawing/2014/chart" uri="{C3380CC4-5D6E-409C-BE32-E72D297353CC}">
              <c16:uniqueId val="{00000001-5115-439D-B958-FBBFF6A4A3BA}"/>
            </c:ext>
          </c:extLst>
        </c:ser>
        <c:ser>
          <c:idx val="0"/>
          <c:order val="2"/>
          <c:tx>
            <c:strRef>
              <c:f>'Fig 3 rev Jan 2015'!$D$3</c:f>
              <c:strCache>
                <c:ptCount val="1"/>
                <c:pt idx="0">
                  <c:v>Pills </c:v>
                </c:pt>
              </c:strCache>
            </c:strRef>
          </c:tx>
          <c:spPr>
            <a:solidFill>
              <a:srgbClr val="0000FF"/>
            </a:solidFill>
            <a:ln>
              <a:noFill/>
            </a:ln>
            <a:effectLst/>
          </c:spPr>
          <c:invertIfNegative val="0"/>
          <c:cat>
            <c:strRef>
              <c:f>'Fig 3 rev Jan 2015'!$A$4:$A$10</c:f>
              <c:strCache>
                <c:ptCount val="7"/>
                <c:pt idx="0">
                  <c:v>15–19</c:v>
                </c:pt>
                <c:pt idx="1">
                  <c:v>20–24</c:v>
                </c:pt>
                <c:pt idx="2">
                  <c:v>25–29</c:v>
                </c:pt>
                <c:pt idx="3">
                  <c:v>30–34</c:v>
                </c:pt>
                <c:pt idx="4">
                  <c:v>35–39</c:v>
                </c:pt>
                <c:pt idx="5">
                  <c:v>40–44</c:v>
                </c:pt>
                <c:pt idx="6">
                  <c:v>45–49</c:v>
                </c:pt>
              </c:strCache>
            </c:strRef>
          </c:cat>
          <c:val>
            <c:numRef>
              <c:f>'Fig 3 rev Jan 2015'!$D$4:$D$10</c:f>
              <c:numCache>
                <c:formatCode>_(* #,##0.0_);_(* \(#,##0.0\);_(* "-"??_);_(@_)</c:formatCode>
                <c:ptCount val="7"/>
                <c:pt idx="0">
                  <c:v>20.636771087075047</c:v>
                </c:pt>
                <c:pt idx="1">
                  <c:v>22.242155981814165</c:v>
                </c:pt>
                <c:pt idx="2">
                  <c:v>20.477549632453027</c:v>
                </c:pt>
                <c:pt idx="3">
                  <c:v>17.080192628217297</c:v>
                </c:pt>
                <c:pt idx="4">
                  <c:v>14.321766744116605</c:v>
                </c:pt>
                <c:pt idx="5">
                  <c:v>10.742503584660168</c:v>
                </c:pt>
                <c:pt idx="6">
                  <c:v>6.9493703381111125</c:v>
                </c:pt>
              </c:numCache>
            </c:numRef>
          </c:val>
          <c:extLst>
            <c:ext xmlns:c16="http://schemas.microsoft.com/office/drawing/2014/chart" uri="{C3380CC4-5D6E-409C-BE32-E72D297353CC}">
              <c16:uniqueId val="{00000002-5115-439D-B958-FBBFF6A4A3BA}"/>
            </c:ext>
          </c:extLst>
        </c:ser>
        <c:ser>
          <c:idx val="2"/>
          <c:order val="3"/>
          <c:tx>
            <c:strRef>
              <c:f>'Fig 3 rev Jan 2015'!$E$3</c:f>
              <c:strCache>
                <c:ptCount val="1"/>
                <c:pt idx="0">
                  <c:v>Injectables</c:v>
                </c:pt>
              </c:strCache>
            </c:strRef>
          </c:tx>
          <c:spPr>
            <a:solidFill>
              <a:srgbClr val="737373"/>
            </a:solidFill>
            <a:ln>
              <a:noFill/>
            </a:ln>
            <a:effectLst/>
          </c:spPr>
          <c:invertIfNegative val="0"/>
          <c:cat>
            <c:strRef>
              <c:f>'Fig 3 rev Jan 2015'!$A$4:$A$10</c:f>
              <c:strCache>
                <c:ptCount val="7"/>
                <c:pt idx="0">
                  <c:v>15–19</c:v>
                </c:pt>
                <c:pt idx="1">
                  <c:v>20–24</c:v>
                </c:pt>
                <c:pt idx="2">
                  <c:v>25–29</c:v>
                </c:pt>
                <c:pt idx="3">
                  <c:v>30–34</c:v>
                </c:pt>
                <c:pt idx="4">
                  <c:v>35–39</c:v>
                </c:pt>
                <c:pt idx="5">
                  <c:v>40–44</c:v>
                </c:pt>
                <c:pt idx="6">
                  <c:v>45–49</c:v>
                </c:pt>
              </c:strCache>
            </c:strRef>
          </c:cat>
          <c:val>
            <c:numRef>
              <c:f>'Fig 3 rev Jan 2015'!$E$4:$E$10</c:f>
              <c:numCache>
                <c:formatCode>_(* #,##0.0_);_(* \(#,##0.0\);_(* "-"??_);_(@_)</c:formatCode>
                <c:ptCount val="7"/>
                <c:pt idx="0">
                  <c:v>20.496547634461855</c:v>
                </c:pt>
                <c:pt idx="1">
                  <c:v>25.07132768863866</c:v>
                </c:pt>
                <c:pt idx="2">
                  <c:v>23.239065683871893</c:v>
                </c:pt>
                <c:pt idx="3">
                  <c:v>19.433755503781942</c:v>
                </c:pt>
                <c:pt idx="4">
                  <c:v>16.64249264524528</c:v>
                </c:pt>
                <c:pt idx="5">
                  <c:v>13.137077449311876</c:v>
                </c:pt>
                <c:pt idx="6">
                  <c:v>8.605902999556015</c:v>
                </c:pt>
              </c:numCache>
            </c:numRef>
          </c:val>
          <c:extLst>
            <c:ext xmlns:c16="http://schemas.microsoft.com/office/drawing/2014/chart" uri="{C3380CC4-5D6E-409C-BE32-E72D297353CC}">
              <c16:uniqueId val="{00000003-5115-439D-B958-FBBFF6A4A3BA}"/>
            </c:ext>
          </c:extLst>
        </c:ser>
        <c:ser>
          <c:idx val="1"/>
          <c:order val="4"/>
          <c:tx>
            <c:strRef>
              <c:f>'Fig 3 rev Jan 2015'!$F$3</c:f>
              <c:strCache>
                <c:ptCount val="1"/>
                <c:pt idx="0">
                  <c:v>IUD </c:v>
                </c:pt>
              </c:strCache>
            </c:strRef>
          </c:tx>
          <c:spPr>
            <a:solidFill>
              <a:srgbClr val="FA4D00"/>
            </a:solidFill>
            <a:ln>
              <a:noFill/>
            </a:ln>
            <a:effectLst/>
          </c:spPr>
          <c:invertIfNegative val="0"/>
          <c:cat>
            <c:strRef>
              <c:f>'Fig 3 rev Jan 2015'!$A$4:$A$10</c:f>
              <c:strCache>
                <c:ptCount val="7"/>
                <c:pt idx="0">
                  <c:v>15–19</c:v>
                </c:pt>
                <c:pt idx="1">
                  <c:v>20–24</c:v>
                </c:pt>
                <c:pt idx="2">
                  <c:v>25–29</c:v>
                </c:pt>
                <c:pt idx="3">
                  <c:v>30–34</c:v>
                </c:pt>
                <c:pt idx="4">
                  <c:v>35–39</c:v>
                </c:pt>
                <c:pt idx="5">
                  <c:v>40–44</c:v>
                </c:pt>
                <c:pt idx="6">
                  <c:v>45–49</c:v>
                </c:pt>
              </c:strCache>
            </c:strRef>
          </c:cat>
          <c:val>
            <c:numRef>
              <c:f>'Fig 3 rev Jan 2015'!$F$4:$F$10</c:f>
              <c:numCache>
                <c:formatCode>_(* #,##0.0_);_(* \(#,##0.0\);_(* "-"??_);_(@_)</c:formatCode>
                <c:ptCount val="7"/>
                <c:pt idx="0">
                  <c:v>3.967118800082679</c:v>
                </c:pt>
                <c:pt idx="1">
                  <c:v>8.689739670355335</c:v>
                </c:pt>
                <c:pt idx="2">
                  <c:v>12.265364353495125</c:v>
                </c:pt>
                <c:pt idx="3">
                  <c:v>13.865170989499497</c:v>
                </c:pt>
                <c:pt idx="4">
                  <c:v>13.948642122038002</c:v>
                </c:pt>
                <c:pt idx="5">
                  <c:v>12.661903622160548</c:v>
                </c:pt>
                <c:pt idx="6">
                  <c:v>10.683892667902493</c:v>
                </c:pt>
              </c:numCache>
            </c:numRef>
          </c:val>
          <c:extLst>
            <c:ext xmlns:c16="http://schemas.microsoft.com/office/drawing/2014/chart" uri="{C3380CC4-5D6E-409C-BE32-E72D297353CC}">
              <c16:uniqueId val="{00000004-5115-439D-B958-FBBFF6A4A3BA}"/>
            </c:ext>
          </c:extLst>
        </c:ser>
        <c:ser>
          <c:idx val="6"/>
          <c:order val="5"/>
          <c:tx>
            <c:strRef>
              <c:f>'Fig 3 rev Jan 2015'!$G$3</c:f>
              <c:strCache>
                <c:ptCount val="1"/>
                <c:pt idx="0">
                  <c:v>Implants </c:v>
                </c:pt>
              </c:strCache>
            </c:strRef>
          </c:tx>
          <c:spPr>
            <a:solidFill>
              <a:schemeClr val="tx1"/>
            </a:solidFill>
            <a:ln>
              <a:noFill/>
            </a:ln>
            <a:effectLst/>
          </c:spPr>
          <c:invertIfNegative val="0"/>
          <c:cat>
            <c:strRef>
              <c:f>'Fig 3 rev Jan 2015'!$A$4:$A$10</c:f>
              <c:strCache>
                <c:ptCount val="7"/>
                <c:pt idx="0">
                  <c:v>15–19</c:v>
                </c:pt>
                <c:pt idx="1">
                  <c:v>20–24</c:v>
                </c:pt>
                <c:pt idx="2">
                  <c:v>25–29</c:v>
                </c:pt>
                <c:pt idx="3">
                  <c:v>30–34</c:v>
                </c:pt>
                <c:pt idx="4">
                  <c:v>35–39</c:v>
                </c:pt>
                <c:pt idx="5">
                  <c:v>40–44</c:v>
                </c:pt>
                <c:pt idx="6">
                  <c:v>45–49</c:v>
                </c:pt>
              </c:strCache>
            </c:strRef>
          </c:cat>
          <c:val>
            <c:numRef>
              <c:f>'Fig 3 rev Jan 2015'!$G$4:$G$10</c:f>
              <c:numCache>
                <c:formatCode>_(* #,##0.0_);_(* \(#,##0.0\);_(* "-"??_);_(@_)</c:formatCode>
                <c:ptCount val="7"/>
                <c:pt idx="0">
                  <c:v>1.343616265204194</c:v>
                </c:pt>
                <c:pt idx="1">
                  <c:v>2.1423721670795035</c:v>
                </c:pt>
                <c:pt idx="2">
                  <c:v>2.7779621594413033</c:v>
                </c:pt>
                <c:pt idx="3">
                  <c:v>2.7187931223270043</c:v>
                </c:pt>
                <c:pt idx="4">
                  <c:v>2.549331579826741</c:v>
                </c:pt>
                <c:pt idx="5">
                  <c:v>2.3593464856243482</c:v>
                </c:pt>
                <c:pt idx="6">
                  <c:v>1.5468648084981724</c:v>
                </c:pt>
              </c:numCache>
            </c:numRef>
          </c:val>
          <c:extLst>
            <c:ext xmlns:c16="http://schemas.microsoft.com/office/drawing/2014/chart" uri="{C3380CC4-5D6E-409C-BE32-E72D297353CC}">
              <c16:uniqueId val="{00000005-5115-439D-B958-FBBFF6A4A3BA}"/>
            </c:ext>
          </c:extLst>
        </c:ser>
        <c:ser>
          <c:idx val="5"/>
          <c:order val="6"/>
          <c:tx>
            <c:strRef>
              <c:f>'Fig 3 rev Jan 2015'!$H$3</c:f>
              <c:strCache>
                <c:ptCount val="1"/>
                <c:pt idx="0">
                  <c:v>Sterilization, male</c:v>
                </c:pt>
              </c:strCache>
            </c:strRef>
          </c:tx>
          <c:spPr>
            <a:solidFill>
              <a:srgbClr val="00C400"/>
            </a:solidFill>
            <a:ln>
              <a:noFill/>
            </a:ln>
            <a:effectLst/>
          </c:spPr>
          <c:invertIfNegative val="0"/>
          <c:cat>
            <c:strRef>
              <c:f>'Fig 3 rev Jan 2015'!$A$4:$A$10</c:f>
              <c:strCache>
                <c:ptCount val="7"/>
                <c:pt idx="0">
                  <c:v>15–19</c:v>
                </c:pt>
                <c:pt idx="1">
                  <c:v>20–24</c:v>
                </c:pt>
                <c:pt idx="2">
                  <c:v>25–29</c:v>
                </c:pt>
                <c:pt idx="3">
                  <c:v>30–34</c:v>
                </c:pt>
                <c:pt idx="4">
                  <c:v>35–39</c:v>
                </c:pt>
                <c:pt idx="5">
                  <c:v>40–44</c:v>
                </c:pt>
                <c:pt idx="6">
                  <c:v>45–49</c:v>
                </c:pt>
              </c:strCache>
            </c:strRef>
          </c:cat>
          <c:val>
            <c:numRef>
              <c:f>'Fig 3 rev Jan 2015'!$H$4:$H$10</c:f>
              <c:numCache>
                <c:formatCode>_(* #,##0.0_);_(* \(#,##0.0\);_(* "-"??_);_(@_)</c:formatCode>
                <c:ptCount val="7"/>
                <c:pt idx="0">
                  <c:v>0.07091457297359204</c:v>
                </c:pt>
                <c:pt idx="1">
                  <c:v>0.38749400665181477</c:v>
                </c:pt>
                <c:pt idx="2">
                  <c:v>1.1421586578887593</c:v>
                </c:pt>
                <c:pt idx="3">
                  <c:v>2.004154502468535</c:v>
                </c:pt>
                <c:pt idx="4">
                  <c:v>2.445786394722474</c:v>
                </c:pt>
                <c:pt idx="5">
                  <c:v>2.825092764115375</c:v>
                </c:pt>
                <c:pt idx="6">
                  <c:v>3.6169587516741424</c:v>
                </c:pt>
              </c:numCache>
            </c:numRef>
          </c:val>
          <c:extLst>
            <c:ext xmlns:c16="http://schemas.microsoft.com/office/drawing/2014/chart" uri="{C3380CC4-5D6E-409C-BE32-E72D297353CC}">
              <c16:uniqueId val="{00000006-5115-439D-B958-FBBFF6A4A3BA}"/>
            </c:ext>
          </c:extLst>
        </c:ser>
        <c:ser>
          <c:idx val="4"/>
          <c:order val="7"/>
          <c:tx>
            <c:strRef>
              <c:f>'Fig 3 rev Jan 2015'!$I$3</c:f>
              <c:strCache>
                <c:ptCount val="1"/>
                <c:pt idx="0">
                  <c:v>Sterilization, female </c:v>
                </c:pt>
              </c:strCache>
            </c:strRef>
          </c:tx>
          <c:spPr>
            <a:solidFill>
              <a:srgbClr val="800080"/>
            </a:solidFill>
            <a:ln>
              <a:noFill/>
            </a:ln>
            <a:effectLst/>
          </c:spPr>
          <c:invertIfNegative val="0"/>
          <c:cat>
            <c:strRef>
              <c:f>'Fig 3 rev Jan 2015'!$A$4:$A$10</c:f>
              <c:strCache>
                <c:ptCount val="7"/>
                <c:pt idx="0">
                  <c:v>15–19</c:v>
                </c:pt>
                <c:pt idx="1">
                  <c:v>20–24</c:v>
                </c:pt>
                <c:pt idx="2">
                  <c:v>25–29</c:v>
                </c:pt>
                <c:pt idx="3">
                  <c:v>30–34</c:v>
                </c:pt>
                <c:pt idx="4">
                  <c:v>35–39</c:v>
                </c:pt>
                <c:pt idx="5">
                  <c:v>40–44</c:v>
                </c:pt>
                <c:pt idx="6">
                  <c:v>45–49</c:v>
                </c:pt>
              </c:strCache>
            </c:strRef>
          </c:cat>
          <c:val>
            <c:numRef>
              <c:f>'Fig 3 rev Jan 2015'!$I$4:$I$10</c:f>
              <c:numCache>
                <c:formatCode>_(* #,##0.0_);_(* \(#,##0.0\);_(* "-"??_);_(@_)</c:formatCode>
                <c:ptCount val="7"/>
                <c:pt idx="0">
                  <c:v>0.4781218097819516</c:v>
                </c:pt>
                <c:pt idx="1">
                  <c:v>2.730254067608935</c:v>
                </c:pt>
                <c:pt idx="2">
                  <c:v>8.508501242631647</c:v>
                </c:pt>
                <c:pt idx="3">
                  <c:v>16.0314088703443</c:v>
                </c:pt>
                <c:pt idx="4">
                  <c:v>23.214570236989694</c:v>
                </c:pt>
                <c:pt idx="5">
                  <c:v>31.174056736951005</c:v>
                </c:pt>
                <c:pt idx="6">
                  <c:v>43.749445083108576</c:v>
                </c:pt>
              </c:numCache>
            </c:numRef>
          </c:val>
          <c:extLst>
            <c:ext xmlns:c16="http://schemas.microsoft.com/office/drawing/2014/chart" uri="{C3380CC4-5D6E-409C-BE32-E72D297353CC}">
              <c16:uniqueId val="{00000007-5115-439D-B958-FBBFF6A4A3BA}"/>
            </c:ext>
          </c:extLst>
        </c:ser>
        <c:dLbls>
          <c:showLegendKey val="0"/>
          <c:showVal val="0"/>
          <c:showCatName val="0"/>
          <c:showSerName val="0"/>
          <c:showPercent val="0"/>
          <c:showBubbleSize val="0"/>
          <c:showLeaderLines val="0"/>
        </c:dLbls>
        <c:gapWidth val="100"/>
        <c:overlap val="100"/>
        <c:axId val="888815040"/>
        <c:axId val="888805248"/>
      </c:barChart>
      <c:catAx>
        <c:axId val="888815040"/>
        <c:scaling>
          <c:orientation/>
        </c:scaling>
        <c:delete val="0"/>
        <c:axPos val="b"/>
        <c:numFmt formatCode="General" sourceLinked="1"/>
        <c:majorTickMark val="none"/>
        <c:minorTickMark val="none"/>
        <c:spPr>
          <a:noFill/>
          <a:ln>
            <a:noFill/>
          </a:ln>
          <a:effectLst/>
        </c:spPr>
        <c:txPr>
          <a:bodyPr rot="-60000000" spcFirstLastPara="1" vertOverflow="ellipsis" vert="horz" wrap="square" anchor="ctr" anchorCtr="1"/>
          <a:p>
            <a:pPr>
              <a:defRPr sz="1000" b="0" i="0" u="none" strike="noStrike" kern="1200" baseline="0" smtId="4294967295">
                <a:solidFill>
                  <a:sysClr val="windowText" lastClr="000000"/>
                </a:solidFill>
                <a:latin typeface="Arial" panose="020b0604020202020204" pitchFamily="34" charset="0"/>
                <a:ea typeface="+mn-ea"/>
                <a:cs typeface="Arial" panose="020b0604020202020204" pitchFamily="34" charset="0"/>
              </a:defRPr>
            </a:pPr>
            <a:endParaRPr sz="1000" b="0" i="0" u="none" strike="noStrike" kern="1200" baseline="0" smtId="4294967295">
              <a:solidFill>
                <a:sysClr val="windowText" lastClr="000000"/>
              </a:solidFill>
              <a:latin typeface="Arial" panose="020b0604020202020204" pitchFamily="34" charset="0"/>
              <a:ea typeface="+mn-ea"/>
              <a:cs typeface="Arial" panose="020b0604020202020204" pitchFamily="34" charset="0"/>
            </a:endParaRPr>
          </a:p>
        </c:txPr>
        <c:crossAx val="888805248"/>
        <c:crosses val="autoZero"/>
        <c:auto val="0"/>
        <c:lblAlgn val="ctr"/>
        <c:lblOffset/>
        <c:noMultiLvlLbl val="0"/>
      </c:catAx>
      <c:valAx>
        <c:axId val="888805248"/>
        <c:scaling>
          <c:orientation/>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a:solidFill>
                      <a:sysClr val="windowText" lastClr="000000"/>
                    </a:solidFill>
                    <a:latin typeface="Arial" panose="020b0604020202020204" pitchFamily="34" charset="0"/>
                    <a:cs typeface="Arial" panose="020b0604020202020204" pitchFamily="34" charset="0"/>
                  </a:rPr>
                  <a:t>Percentage</a:t>
                </a:r>
              </a:p>
            </c:rich>
          </c:tx>
          <c:overlay val="0"/>
          <c:spPr>
            <a:noFill/>
            <a:ln>
              <a:noFill/>
            </a:ln>
            <a:effectLst/>
          </c:spPr>
          <c:txPr>
            <a:bodyPr/>
            <a:p>
              <a:pPr>
                <a:defRPr/>
              </a:pPr>
            </a:p>
          </c:txPr>
        </c:title>
        <c:numFmt formatCode="#,##0" sourceLinked="0"/>
        <c:majorTickMark val="none"/>
        <c:minorTickMark val="none"/>
        <c:spPr>
          <a:noFill/>
          <a:ln>
            <a:noFill/>
          </a:ln>
          <a:effectLst/>
        </c:spPr>
        <c:txPr>
          <a:bodyPr rot="-60000000" spcFirstLastPara="1" vertOverflow="ellipsis" vert="horz" wrap="square" anchor="ctr" anchorCtr="1"/>
          <a:p>
            <a:pPr>
              <a:defRPr sz="1000" b="0" i="0" u="none" strike="noStrike" kern="1200" baseline="0" smtId="4294967295">
                <a:solidFill>
                  <a:sysClr val="windowText" lastClr="000000"/>
                </a:solidFill>
                <a:latin typeface="Arial" panose="020b0604020202020204" pitchFamily="34" charset="0"/>
                <a:ea typeface="+mn-ea"/>
                <a:cs typeface="Arial" panose="020b0604020202020204" pitchFamily="34" charset="0"/>
              </a:defRPr>
            </a:pPr>
            <a:endParaRPr sz="1000" b="0" i="0" u="none" strike="noStrike" kern="1200" baseline="0" smtId="4294967295">
              <a:solidFill>
                <a:sysClr val="windowText" lastClr="000000"/>
              </a:solidFill>
              <a:latin typeface="Arial" panose="020b0604020202020204" pitchFamily="34" charset="0"/>
              <a:ea typeface="+mn-ea"/>
              <a:cs typeface="Arial" panose="020b0604020202020204" pitchFamily="34" charset="0"/>
            </a:endParaRPr>
          </a:p>
        </c:txPr>
        <c:crossAx val="888815040"/>
        <c:crosses val="autoZero"/>
        <c:crossBetween val="between"/>
      </c:valAx>
      <c:spPr>
        <a:noFill/>
        <a:ln>
          <a:noFill/>
        </a:ln>
        <a:effectLst/>
      </c:spPr>
    </c:plotArea>
    <c:legend>
      <c:legendPos/>
      <c:layout>
        <c:manualLayout>
          <c:xMode val="edge"/>
          <c:yMode val="edge"/>
          <c:x val="0.7839916944503784"/>
          <c:y val="0.3083130121231079"/>
          <c:w val="0.20277339220046997"/>
          <c:h val="0.47736161947250366"/>
        </c:manualLayout>
      </c:layout>
      <c:overlay val="0"/>
      <c:txPr>
        <a:bodyPr/>
        <a:p>
          <a:pPr>
            <a:defRPr sz="900" smtId="4294967295"/>
          </a:pPr>
          <a:endParaRPr sz="900" smtId="4294967295"/>
        </a:p>
      </c:txPr>
    </c:legend>
    <c:plotVisOnly val="1"/>
    <c:dispBlanksAs val="gap"/>
    <c:showDLblsOverMax val="0"/>
  </c:chart>
  <c:spPr>
    <a:solidFill>
      <a:schemeClr val="bg1"/>
    </a:solidFill>
    <a:ln w="9525" cap="flat" cmpd="sng" algn="ctr">
      <a:noFill/>
      <a:round/>
    </a:ln>
    <a:effectLst/>
  </c:spPr>
  <c:txPr>
    <a:bodyPr/>
    <a:p>
      <a:pPr>
        <a:defRPr/>
      </a:pPr>
      <a:endParaRPr lang="en-US"/>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c="http://schemas.openxmlformats.org/drawingml/20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pieChart>
        <c:varyColors val="1"/>
        <c:ser>
          <c:idx val="0"/>
          <c:order val="0"/>
          <c:dLbls>
            <c:dLbl>
              <c:idx val="0"/>
              <c:tx>
                <c:rich>
                  <a:bodyPr/>
                  <a:lstStyle/>
                  <a:p>
                    <a:pPr>
                      <a:defRPr/>
                    </a:pPr>
                    <a:r>
                      <a:rPr lang="en-US"/>
                      <a:t>Complete immunization
</a:t>
                    </a:r>
                    <a:r>
                      <a:rPr lang="en-US" sz="1400"/>
                      <a:t>33%</a:t>
                    </a:r>
                    <a:endParaRPr lang="en-US"/>
                  </a:p>
                </c:rich>
              </c:tx>
              <c:dLblPos val="inEnd"/>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BB0A-44D2-9977-B0409A9FD9D7}"/>
                </c:ext>
              </c:extLst>
            </c:dLbl>
            <c:dLbl>
              <c:idx val="1"/>
              <c:layout>
                <c:manualLayout>
                  <c:x val="0.06306512653827667"/>
                  <c:y val="-0.18514083325862885"/>
                </c:manualLayout>
              </c:layout>
              <c:tx>
                <c:rich>
                  <a:bodyPr/>
                  <a:lstStyle/>
                  <a:p>
                    <a:pPr>
                      <a:defRPr/>
                    </a:pPr>
                    <a:r>
                      <a:rPr lang="en-US"/>
                      <a:t>Partially complete immunization
</a:t>
                    </a:r>
                    <a:r>
                      <a:rPr lang="en-US" sz="1400"/>
                      <a:t>40%</a:t>
                    </a:r>
                    <a:endParaRPr lang="en-US"/>
                  </a:p>
                </c:rich>
              </c:tx>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B0A-44D2-9977-B0409A9FD9D7}"/>
                </c:ext>
              </c:extLst>
            </c:dLbl>
            <c:dLbl>
              <c:idx val="2"/>
              <c:layout>
                <c:manualLayout>
                  <c:x val="0.1831713318824768"/>
                  <c:y val="0.17105711996555328"/>
                </c:manualLayout>
              </c:layout>
              <c:tx>
                <c:rich>
                  <a:bodyPr/>
                  <a:lstStyle/>
                  <a:p>
                    <a:pPr>
                      <a:defRPr/>
                    </a:pPr>
                    <a:r>
                      <a:rPr lang="en-US"/>
                      <a:t>No immunization
</a:t>
                    </a:r>
                    <a:r>
                      <a:rPr lang="en-US" sz="1400"/>
                      <a:t>27%</a:t>
                    </a:r>
                    <a:endParaRPr lang="en-US"/>
                  </a:p>
                </c:rich>
              </c:tx>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BB0A-44D2-9977-B0409A9FD9D7}"/>
                </c:ext>
              </c:extLst>
            </c:dLbl>
            <c:spPr>
              <a:noFill/>
              <a:ln>
                <a:noFill/>
              </a:ln>
              <a:effectLst/>
            </c:spPr>
            <c:txPr>
              <a:bodyPr/>
              <a:p>
                <a:pPr>
                  <a:defRPr sz="1200" b="0" smtId="4294967295"/>
                </a:pPr>
                <a:endParaRPr sz="1200" b="0" smtId="4294967295"/>
              </a:p>
            </c:txPr>
            <c:dLblPos val="inEnd"/>
            <c:showLegendKey val="0"/>
            <c:showVal val="0"/>
            <c:showCatName val="1"/>
            <c:showSerName val="0"/>
            <c:showPercent val="1"/>
            <c:showBubbleSize val="0"/>
            <c:showLeaderLines val="1"/>
            <c:extLst/>
          </c:dLbls>
          <c:cat>
            <c:strRef>
              <c:f>'Figure 2'!$A$2:$A$4</c:f>
              <c:strCache>
                <c:ptCount val="3"/>
                <c:pt idx="0">
                  <c:v>Complete immunization</c:v>
                </c:pt>
                <c:pt idx="1">
                  <c:v>Partially complete immunization</c:v>
                </c:pt>
                <c:pt idx="2">
                  <c:v>No immunization</c:v>
                </c:pt>
              </c:strCache>
            </c:strRef>
          </c:cat>
          <c:val>
            <c:numRef>
              <c:f>'Figure 2'!$B$2:$B$4</c:f>
              <c:numCache>
                <c:formatCode>General</c:formatCode>
                <c:ptCount val="3"/>
                <c:pt idx="0">
                  <c:v>23</c:v>
                </c:pt>
                <c:pt idx="1">
                  <c:v>28</c:v>
                </c:pt>
                <c:pt idx="2">
                  <c:v>19</c:v>
                </c:pt>
              </c:numCache>
            </c:numRef>
          </c:val>
          <c:extLst>
            <c:ext xmlns:c16="http://schemas.microsoft.com/office/drawing/2014/chart" uri="{C3380CC4-5D6E-409C-BE32-E72D297353CC}">
              <c16:uniqueId val="{00000003-BB0A-44D2-9977-B0409A9FD9D7}"/>
            </c:ext>
          </c:extLst>
        </c:ser>
        <c:dLbls>
          <c:showLegendKey val="0"/>
          <c:showVal val="0"/>
          <c:showCatName val="0"/>
          <c:showSerName val="0"/>
          <c:showPercent val="0"/>
          <c:showBubbleSize val="0"/>
          <c:showLeaderLines val="0"/>
        </c:dLbls>
        <c:firstSliceAng/>
      </c:pieChart>
    </c:plotArea>
    <c:plotVisOnly val="1"/>
    <c:dispBlanksAs val="gap"/>
    <c:showDLblsOverMax val="0"/>
  </c:chart>
  <c:spPr>
    <a:noFill/>
    <a:ln>
      <a:noFill/>
    </a:ln>
  </c:spPr>
  <c:externalData r:id="rId1">
    <c:autoUpdate val="0"/>
  </c:externalData>
</c:chartSpace>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86D670B4-682B-4039-8316-46537112FBB6}" type="datetimeFigureOut">
              <a:rPr lang="en-US" smtClean="0"/>
              <a:t>7/21/2021</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20D034FE-B539-4DCD-B5E4-EF30540FC33F}" type="slidenum">
              <a:rPr lang="en-US" smtClean="0"/>
              <a:t>‹#›</a:t>
            </a:fld>
            <a:endParaRPr lang="en-US"/>
          </a:p>
        </p:txBody>
      </p:sp>
    </p:spTree>
    <p:extLst>
      <p:ext uri="{BB962C8B-B14F-4D97-AF65-F5344CB8AC3E}">
        <p14:creationId xmlns:p14="http://schemas.microsoft.com/office/powerpoint/2010/main" val="3926818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29.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0.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31.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32.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33.xml.rels>&#65279;<?xml version="1.0" encoding="utf-8" standalone="yes"?><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34.xml.rels>&#65279;<?xml version="1.0" encoding="utf-8" standalone="yes"?><Relationships xmlns="http://schemas.openxmlformats.org/package/2006/relationships"><Relationship Id="rId1" Type="http://schemas.openxmlformats.org/officeDocument/2006/relationships/slide" Target="../slides/slide35.xml" /><Relationship Id="rId2" Type="http://schemas.openxmlformats.org/officeDocument/2006/relationships/notesMaster" Target="../notesMasters/notesMaster1.xml" /></Relationships>
</file>

<file path=ppt/notesSlides/_rels/notesSlide35.xml.rels>&#65279;<?xml version="1.0" encoding="utf-8" standalone="yes"?><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s>
</file>

<file path=ppt/notesSlides/_rels/notesSlide36.xml.rels>&#65279;<?xml version="1.0" encoding="utf-8" standalone="yes"?><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s>
</file>

<file path=ppt/notesSlides/_rels/notesSlide37.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_rels/notesSlide38.xml.rels>&#65279;<?xml version="1.0" encoding="utf-8" standalone="yes"?><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 Id="rId3" Type="http://schemas.openxmlformats.org/officeDocument/2006/relationships/hyperlink" Target="https://www.k4health.org/resources/guide-monitoring-and-evaluating-knowledge-management-global-health-programs" TargetMode="Externa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200" b="1" i="0" u="none" strike="noStrike">
                <a:highlight>
                  <a:srgbClr val="000000">
                    <a:alpha val="0"/>
                  </a:srgbClr>
                </a:highlight>
                <a:latin typeface="Calibri"/>
              </a:rPr>
              <a:t>Objectif de l'étape 5 : </a:t>
            </a:r>
            <a:r>
              <a:rPr lang="fr" sz="1200" b="0" i="0" u="none" strike="noStrike">
                <a:highlight>
                  <a:srgbClr val="000000">
                    <a:alpha val="0"/>
                  </a:srgbClr>
                </a:highlight>
                <a:latin typeface="Calibri"/>
              </a:rPr>
              <a:t>évaluer dans quelle mesure vous avez atteint vos objectifs de GC pour améliorer votre programme de santé, identifier les facteurs qui ont contribué </a:t>
            </a:r>
            <a:r>
              <a:rPr lang="fr" sz="1200" b="0" i="0" u="sng" strike="noStrike">
                <a:highlight>
                  <a:srgbClr val="000000">
                    <a:alpha val="0"/>
                  </a:srgbClr>
                </a:highlight>
                <a:latin typeface="Calibri"/>
              </a:rPr>
              <a:t>ou entravé</a:t>
            </a:r>
            <a:r>
              <a:rPr lang="fr" sz="1200" b="0" i="0" u="none" strike="noStrike">
                <a:highlight>
                  <a:srgbClr val="000000">
                    <a:alpha val="0"/>
                  </a:srgbClr>
                </a:highlight>
                <a:latin typeface="Calibri"/>
              </a:rPr>
              <a:t> le succès, et utiliser les résultats pour informer et influencer la programmation future.</a:t>
            </a:r>
          </a:p>
          <a:p>
            <a:pPr marL="0" marR="0" lvl="0" indent="0" algn="l" defTabSz="914400" rtl="0" eaLnBrk="1" fontAlgn="auto" latinLnBrk="0" hangingPunct="1">
              <a:lnSpc>
                <a:spcPct val="100000"/>
              </a:lnSpc>
              <a:spcBef>
                <a:spcPct val="0"/>
              </a:spcBef>
              <a:spcAft>
                <a:spcPct val="0"/>
              </a:spcAft>
              <a:buClrTx/>
              <a:buSzTx/>
              <a:buFontTx/>
              <a:buNone/>
              <a:defRPr/>
            </a:pPr>
            <a:endParaRPr lang="en-US"/>
          </a:p>
          <a:p>
            <a:pPr rtl="0"/>
            <a:r>
              <a:rPr lang="fr" sz="1200" b="0" i="0" u="none" strike="noStrike" kern="1200">
                <a:solidFill>
                  <a:srgbClr val="000000"/>
                </a:solidFill>
                <a:highlight>
                  <a:srgbClr val="000000">
                    <a:alpha val="0"/>
                  </a:srgbClr>
                </a:highlight>
                <a:latin typeface="Calibri"/>
                <a:ea typeface="+mn-ea"/>
                <a:cs typeface="+mn-cs"/>
              </a:rPr>
              <a:t>L'évaluation, une approche systématique utilisée pour attribuer des changements dans des résultats spécifiques à un programme ou une intervention, est différente du suivi que vous avez effectué à l'</a:t>
            </a:r>
            <a:r>
              <a:rPr lang="fr" sz="1200" b="0" i="1" u="none" strike="noStrike" kern="1200">
                <a:solidFill>
                  <a:srgbClr val="000000"/>
                </a:solidFill>
                <a:highlight>
                  <a:srgbClr val="000000">
                    <a:alpha val="0"/>
                  </a:srgbClr>
                </a:highlight>
                <a:latin typeface="Calibri"/>
                <a:ea typeface="+mn-ea"/>
                <a:cs typeface="+mn-cs"/>
              </a:rPr>
              <a:t>étape 4 : Mobiliser et suivre</a:t>
            </a:r>
            <a:r>
              <a:rPr lang="fr" sz="1200" b="0" i="0" u="none" strike="noStrike" kern="1200">
                <a:solidFill>
                  <a:srgbClr val="000000"/>
                </a:solidFill>
                <a:highlight>
                  <a:srgbClr val="000000">
                    <a:alpha val="0"/>
                  </a:srgbClr>
                </a:highlight>
                <a:latin typeface="Calibri"/>
                <a:ea typeface="+mn-ea"/>
                <a:cs typeface="+mn-cs"/>
              </a:rPr>
              <a:t> pour suivre les changements dans la performance de votre intervention. </a:t>
            </a:r>
          </a:p>
          <a:p>
            <a:endParaRPr lang="en-US" sz="1200" kern="1200">
              <a:solidFill>
                <a:schemeClr val="tx1"/>
              </a:solidFill>
              <a:effectLst/>
              <a:latin typeface="+mn-lt"/>
              <a:ea typeface="+mn-ea"/>
              <a:cs typeface="+mn-cs"/>
            </a:endParaRPr>
          </a:p>
          <a:p>
            <a:pPr rtl="0"/>
            <a:r>
              <a:rPr lang="fr" sz="1200" b="0" i="0" u="none" strike="noStrike" kern="1200">
                <a:solidFill>
                  <a:srgbClr val="000000"/>
                </a:solidFill>
                <a:highlight>
                  <a:srgbClr val="000000">
                    <a:alpha val="0"/>
                  </a:srgbClr>
                </a:highlight>
                <a:latin typeface="Calibri"/>
                <a:ea typeface="+mn-ea"/>
                <a:cs typeface="+mn-cs"/>
              </a:rPr>
              <a:t>Toutes les interventions de GC n'auront pas les ressources ou le besoin (par ex. si elles sont menées à petite échelle) de mener une évaluation formelle. Mais si vous voulez ou avez besoin d'informations pour savoir combien continuer à investir dans une intervention de GC ou s'il faut l'étendre, une évaluation peut aider à prendre ces décisions. </a:t>
            </a:r>
          </a:p>
          <a:p>
            <a:endParaRPr lang="en-US" sz="1200" kern="1200">
              <a:solidFill>
                <a:schemeClr val="tx1"/>
              </a:solidFill>
              <a:effectLst/>
              <a:latin typeface="+mn-lt"/>
              <a:ea typeface="+mn-ea"/>
              <a:cs typeface="+mn-cs"/>
            </a:endParaRPr>
          </a:p>
          <a:p>
            <a:pPr rtl="0"/>
            <a:r>
              <a:rPr lang="fr" sz="1200" b="0" i="0" u="none" strike="noStrike" kern="1200">
                <a:solidFill>
                  <a:srgbClr val="000000"/>
                </a:solidFill>
                <a:highlight>
                  <a:srgbClr val="000000">
                    <a:alpha val="0"/>
                  </a:srgbClr>
                </a:highlight>
                <a:latin typeface="Calibri"/>
                <a:ea typeface="+mn-ea"/>
                <a:cs typeface="+mn-cs"/>
              </a:rPr>
              <a:t>Comme mentionné dans le module de formation de l'étape 2, vous devez planifier votre évaluation, y compris décider du type de conception de l'évaluation à utiliser, au cours de l'</a:t>
            </a:r>
            <a:r>
              <a:rPr lang="fr" sz="1200" b="0" i="1" u="none" strike="noStrike" kern="1200">
                <a:solidFill>
                  <a:srgbClr val="000000"/>
                </a:solidFill>
                <a:highlight>
                  <a:srgbClr val="000000">
                    <a:alpha val="0"/>
                  </a:srgbClr>
                </a:highlight>
                <a:latin typeface="Calibri"/>
                <a:ea typeface="+mn-ea"/>
                <a:cs typeface="+mn-cs"/>
              </a:rPr>
              <a:t>étape 2 : Stratégie de conception.</a:t>
            </a:r>
            <a:r>
              <a:rPr lang="fr" sz="1200" b="0" i="0" u="none" strike="noStrike" kern="1200">
                <a:solidFill>
                  <a:srgbClr val="000000"/>
                </a:solidFill>
                <a:highlight>
                  <a:srgbClr val="000000">
                    <a:alpha val="0"/>
                  </a:srgbClr>
                </a:highlight>
                <a:latin typeface="Calibri"/>
                <a:ea typeface="+mn-ea"/>
                <a:cs typeface="+mn-cs"/>
              </a:rPr>
              <a:t> Cependant, nous allons couvrir les détails de la planification de l'évaluation dans ce module.</a:t>
            </a:r>
            <a:endParaRPr lang="en-US"/>
          </a:p>
          <a:p>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1</a:t>
            </a:fld>
            <a:endParaRPr lang="en-US"/>
          </a:p>
        </p:txBody>
      </p:sp>
    </p:spTree>
    <p:extLst>
      <p:ext uri="{BB962C8B-B14F-4D97-AF65-F5344CB8AC3E}">
        <p14:creationId xmlns:p14="http://schemas.microsoft.com/office/powerpoint/2010/main" val="1529411652"/>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Cet indicateur, élaboré par Management Sciences for Health, porte sur l'acquisition de nouvelles connaissances.</a:t>
            </a:r>
          </a:p>
          <a:p>
            <a:pPr rtl="0"/>
            <a:r>
              <a:rPr lang="fr" sz="1200" b="0" i="0" u="none" strike="noStrike" baseline="0">
                <a:highlight>
                  <a:srgbClr val="000000">
                    <a:alpha val="0"/>
                  </a:srgbClr>
                </a:highlight>
                <a:latin typeface="Calibri"/>
              </a:rPr>
              <a:t>96 % des participants à un webinaire ont indiqué avoir acquis de nouvelles compétences ou connaissances grâce à ce webinaire.</a:t>
            </a:r>
          </a:p>
          <a:p>
            <a:pPr marL="447675" indent="-447675" rtl="0" eaLnBrk="1" hangingPunct="1">
              <a:spcBef>
                <a:spcPct val="0"/>
              </a:spcBef>
            </a:pPr>
            <a:r>
              <a:rPr lang="fr" sz="1200" b="0" i="0" u="none" strike="noStrike">
                <a:highlight>
                  <a:srgbClr val="000000">
                    <a:alpha val="0"/>
                  </a:srgbClr>
                </a:highlight>
                <a:latin typeface="Calibri"/>
              </a:rPr>
              <a:t>En plus d'obtenir ces données par oui ou non, vous pourriez également solliciter des commentaires ouverts pour décrire les principaux points appris. </a:t>
            </a:r>
          </a:p>
          <a:p>
            <a:pPr marL="447675" indent="-447675" rtl="0" eaLnBrk="1" hangingPunct="1">
              <a:spcBef>
                <a:spcPct val="0"/>
              </a:spcBef>
            </a:pPr>
            <a:r>
              <a:rPr lang="fr" sz="1200" b="0" i="0" u="none" strike="noStrike">
                <a:highlight>
                  <a:srgbClr val="000000">
                    <a:alpha val="0"/>
                  </a:srgbClr>
                </a:highlight>
                <a:latin typeface="Calibri"/>
              </a:rPr>
              <a:t>Cet indicateur peut également être incorporé dans un plan pré/post étude pour voir l'effet des résultats de la GC.  </a:t>
            </a:r>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10</a:t>
            </a:fld>
            <a:endParaRPr lang="en-US"/>
          </a:p>
        </p:txBody>
      </p:sp>
    </p:spTree>
    <p:extLst>
      <p:ext uri="{BB962C8B-B14F-4D97-AF65-F5344CB8AC3E}">
        <p14:creationId xmlns:p14="http://schemas.microsoft.com/office/powerpoint/2010/main" val="3539890513"/>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Le deuxième niveau des résultats initiaux se concentre sur l'action : utiliser les connaissances acquises grâce à l'intervention de GC et les mettre en pratique pour prendre des décisions éclairées, améliorer les pratiques ou informer les politiques.</a:t>
            </a:r>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11</a:t>
            </a:fld>
            <a:endParaRPr lang="en-US"/>
          </a:p>
        </p:txBody>
      </p:sp>
    </p:spTree>
    <p:extLst>
      <p:ext uri="{BB962C8B-B14F-4D97-AF65-F5344CB8AC3E}">
        <p14:creationId xmlns:p14="http://schemas.microsoft.com/office/powerpoint/2010/main" val="2110801981"/>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47675" indent="-447675" rtl="0" eaLnBrk="1" hangingPunct="1">
              <a:spcBef>
                <a:spcPct val="0"/>
              </a:spcBef>
            </a:pPr>
            <a:r>
              <a:rPr lang="fr" sz="1200" b="0" i="0" u="none" strike="noStrike">
                <a:highlight>
                  <a:srgbClr val="000000">
                    <a:alpha val="0"/>
                  </a:srgbClr>
                </a:highlight>
                <a:latin typeface="Calibri"/>
              </a:rPr>
              <a:t>Dans cet exemple tiré du projet K4Health, on a demandé aux participants à l'enquête « comment avez-vous utilisé les informations obtenues sur ce site ». Il s'agissait d'une question à réponses multiples et 10 choix de réponses étaient proposés. Plus de la moitié des participants ont coché les trois choix énumérés ici.</a:t>
            </a:r>
          </a:p>
          <a:p>
            <a:pPr marL="447675" indent="-447675" eaLnBrk="1" hangingPunct="1">
              <a:spcBef>
                <a:spcPct val="0"/>
              </a:spcBef>
            </a:pPr>
            <a:endParaRPr lang="en-US" altLang="en-US" sz="1200"/>
          </a:p>
          <a:p>
            <a:pPr marL="447675" indent="-447675" rtl="0" eaLnBrk="1" hangingPunct="1">
              <a:spcBef>
                <a:spcPct val="0"/>
              </a:spcBef>
            </a:pPr>
            <a:r>
              <a:rPr lang="fr" sz="1200" b="0" i="0" u="none" strike="noStrike">
                <a:highlight>
                  <a:srgbClr val="000000">
                    <a:alpha val="0"/>
                  </a:srgbClr>
                </a:highlight>
                <a:latin typeface="Calibri"/>
              </a:rPr>
              <a:t>Tout comme pour l'indicateur précédent, il est recommandé de recueillir des preuves anecdotiques de l'utilisation.</a:t>
            </a:r>
          </a:p>
          <a:p>
            <a:pPr marL="447675" indent="-447675" rtl="0" eaLnBrk="1" hangingPunct="1">
              <a:spcBef>
                <a:spcPct val="0"/>
              </a:spcBef>
            </a:pPr>
            <a:r>
              <a:rPr lang="fr" sz="1200" b="0" i="0" u="none" strike="noStrike">
                <a:highlight>
                  <a:srgbClr val="000000">
                    <a:alpha val="0"/>
                  </a:srgbClr>
                </a:highlight>
                <a:latin typeface="Calibri"/>
              </a:rPr>
              <a:t>De plus, l'indicateur peut être utilisé pour la conception d'une pré/post étude. </a:t>
            </a:r>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12</a:t>
            </a:fld>
            <a:endParaRPr lang="en-US"/>
          </a:p>
        </p:txBody>
      </p:sp>
    </p:spTree>
    <p:extLst>
      <p:ext uri="{BB962C8B-B14F-4D97-AF65-F5344CB8AC3E}">
        <p14:creationId xmlns:p14="http://schemas.microsoft.com/office/powerpoint/2010/main" val="4202756319"/>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Une fois que vous avez décidé du niveau de résultat que votre intervention de GC entend atteindre, vous pouvez alors décider de la conception de votre évaluation. N'oubliez pas que vous devez décider de votre conception de l'évaluation dès le départ, pendant la phase de conception de la stratégie, avant de commencer à mettre en œuvre les activités. Vous devez le faire parce que, par exemple, vous pouvez décider de recueillir des données avant et après, et vous devrez donc recueillir les données « avant » (ou de base) avant de commencer vos activités de GC. </a:t>
            </a:r>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13</a:t>
            </a:fld>
            <a:endParaRPr lang="en-US"/>
          </a:p>
        </p:txBody>
      </p:sp>
    </p:spTree>
    <p:extLst>
      <p:ext uri="{BB962C8B-B14F-4D97-AF65-F5344CB8AC3E}">
        <p14:creationId xmlns:p14="http://schemas.microsoft.com/office/powerpoint/2010/main" val="1502737326"/>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kern="1200">
                <a:solidFill>
                  <a:srgbClr val="000000"/>
                </a:solidFill>
                <a:highlight>
                  <a:srgbClr val="000000">
                    <a:alpha val="0"/>
                  </a:srgbClr>
                </a:highlight>
                <a:latin typeface="Calibri"/>
                <a:ea typeface="+mn-ea"/>
                <a:cs typeface="+mn-cs"/>
              </a:rPr>
              <a:t>Prendre des mesures avant et après des indicateurs clés, afin de voir ce qui change pendant la durée d'une activité ou d'un projet, est un élément important d'une conception solide de l'évaluation. Il s'agit généralement de sonder ou d'interroger les utilisateurs d'outils et de techniques de GC. On demande à ceux qui ont été exposés aux connaissances s'ils les ont appliquées, comment ils les ont appliquées et quel effet elles ont eu. </a:t>
            </a:r>
            <a:r>
              <a:rPr lang="fr" sz="1200" b="0" i="0" u="none" strike="noStrike">
                <a:highlight>
                  <a:srgbClr val="000000">
                    <a:alpha val="0"/>
                  </a:srgbClr>
                </a:highlight>
                <a:latin typeface="Calibri"/>
              </a:rPr>
              <a:t>Par exemple, si vous évaluez un cours de formation, vous pouvez vérifier l'acquisition de connaissances de manière objective par le biais de pré/post-tests. </a:t>
            </a: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Un autre élément important pour des conceptions d'évaluation solides est d'avoir un groupe d'intervention et un groupe de comparaison/de contrôle (c'est-à-dire un groupe qui n'est pas exposé à vos activités de GC). Le groupe témoin vous aide à évaluer ce qui se serait passé en l'absence de votre intervention de GC. </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S'il n'est pas possible d'avoir un groupe témoin et/ou de prendre des mesures avant et après, il existe encore des moyens de renforcer la conception de l'évaluation. Par exemple, vous pouvez mesurer le niveau d'exposition de vos participants à l'intervention de GC ou collecter des données auprès des mêmes participants à plusieurs moments de l'intervention. </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D034FE-B539-4DCD-B5E4-EF30540FC33F}" type="slidenum">
              <a:rPr lang="en-US" smtClean="0"/>
              <a:t>14</a:t>
            </a:fld>
            <a:endParaRPr lang="en-US"/>
          </a:p>
        </p:txBody>
      </p:sp>
    </p:spTree>
    <p:extLst>
      <p:ext uri="{BB962C8B-B14F-4D97-AF65-F5344CB8AC3E}">
        <p14:creationId xmlns:p14="http://schemas.microsoft.com/office/powerpoint/2010/main" val="2115678981"/>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Ce diagramme montre le continuum des conceptions d'évaluation, de la plus forte à la plus faible. À l'extrémité la plus rigoureuse se trouve le plan quasi-expérimental, c'est-à-dire un plan qui comporte des groupes d'intervention et des groupes témoins, mais dont l'affectation aux groupes n'est pas aléatoire. (L'affectation aléatoire en ferait une expérience randomisée, qui serait la plus rigoureuse mais qui n'est pas incluse ici car il est souvent impossible de mener de telles expériences randomisées dans le cadre réel dans lequel les interventions de GC seraient mises en œuvre).</a:t>
            </a:r>
          </a:p>
          <a:p>
            <a:endParaRPr lang="en-US" baseline="0"/>
          </a:p>
          <a:p>
            <a:pPr rtl="0"/>
            <a:r>
              <a:rPr lang="fr" sz="1200" b="0" i="0" u="none" strike="noStrike" baseline="0">
                <a:highlight>
                  <a:srgbClr val="000000">
                    <a:alpha val="0"/>
                  </a:srgbClr>
                </a:highlight>
                <a:latin typeface="Calibri"/>
              </a:rPr>
              <a:t>Ainsi, lorsque vous ajoutez des pré et post-tests à un modèle quasi-expérimental, vous obtenez l'un des modèles d'évaluation les plus solides qui soient. Si vous n'avez pas de pré-tests et de post-tests, mais que vous avez un groupe d'intervention et un groupe témoin, il s'agit toujours d'un plan quasi-expérimental, mais le plan est plus faible. Sans les mesures avant et après, il est difficile de montrer le changement qui s'est produit.</a:t>
            </a:r>
          </a:p>
          <a:p>
            <a:endParaRPr lang="en-US" baseline="0"/>
          </a:p>
          <a:p>
            <a:pPr rtl="0"/>
            <a:r>
              <a:rPr lang="fr" sz="1200" b="0" i="0" u="none" strike="noStrike" baseline="0">
                <a:highlight>
                  <a:srgbClr val="000000">
                    <a:alpha val="0"/>
                  </a:srgbClr>
                </a:highlight>
                <a:latin typeface="Calibri"/>
              </a:rPr>
              <a:t>Les plans non expérimentaux utilisent uniquement un groupe d'intervention, ce qui les rend beaucoup plus faibles que les plans quasi-expérimentaux. Et si vous n'avez que des mesures post-test, alors cela en fait le plus faible de tous. </a:t>
            </a:r>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15</a:t>
            </a:fld>
            <a:endParaRPr lang="en-US"/>
          </a:p>
        </p:txBody>
      </p:sp>
    </p:spTree>
    <p:extLst>
      <p:ext uri="{BB962C8B-B14F-4D97-AF65-F5344CB8AC3E}">
        <p14:creationId xmlns:p14="http://schemas.microsoft.com/office/powerpoint/2010/main" val="3999214399"/>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Si vous souhaitez démontrer l'impact de votre intervention de GC à différents niveaux de résultats du programme, nous vous recommandons de consulter un expert en évaluation dès le départ afin de réfléchir à la meilleure conception d'évaluation qui puisse répondre à vos objectifs avec les ressources et le temps disponibles. Le fait d'engager un évaluateur externe pour mener l'évaluation permettra également de garantir la validité des résultats. De même, si les enjeux sont importants - par exemple, si les résultats seront utilisés pour informer le développement d'un programme national ou si vous souhaitez une évaluation objective d'un programme mature - il devient important d'engager un évaluateur externe.</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Des ressources limitées ne doivent cependant pas vous empêcher de mesurer les résultats de la manière la plus approfondie possible. Vous et votre personnel pouvez évaluer votre propre travail en interne. Ces évaluations internes sont adéquates pour informer la performance de l'intervention spécifique et pour guider les changements progressifs de la conception, des objectifs et des approches. </a:t>
            </a:r>
          </a:p>
          <a:p>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D034FE-B539-4DCD-B5E4-EF30540FC33F}" type="slidenum">
              <a:rPr lang="en-US" smtClean="0"/>
              <a:t>16</a:t>
            </a:fld>
            <a:endParaRPr lang="en-US"/>
          </a:p>
        </p:txBody>
      </p:sp>
    </p:spTree>
    <p:extLst>
      <p:ext uri="{BB962C8B-B14F-4D97-AF65-F5344CB8AC3E}">
        <p14:creationId xmlns:p14="http://schemas.microsoft.com/office/powerpoint/2010/main" val="1234095079"/>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17</a:t>
            </a:fld>
            <a:endParaRPr lang="en-US"/>
          </a:p>
        </p:txBody>
      </p:sp>
    </p:spTree>
    <p:extLst>
      <p:ext uri="{BB962C8B-B14F-4D97-AF65-F5344CB8AC3E}">
        <p14:creationId xmlns:p14="http://schemas.microsoft.com/office/powerpoint/2010/main" val="49866737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Tout comme pour l'évaluation des besoins, vous pouvez également utiliser diverses méthodes de collecte de données pour votre évaluation. Il s'agit par exemple d'enquêtes, d'entretiens approfondis, d'observations, voire de discussions de groupe.</a:t>
            </a:r>
          </a:p>
          <a:p>
            <a:endParaRPr lang="en-US" baseline="0"/>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L'utilisation de différentes approches peut aider à répondre à différentes questions. En même temps, vous pouvez utiliser différentes approches pour collecter les </a:t>
            </a:r>
            <a:r>
              <a:rPr lang="fr" sz="1200" b="0" i="1" u="none" strike="noStrike" kern="1200">
                <a:solidFill>
                  <a:srgbClr val="000000"/>
                </a:solidFill>
                <a:highlight>
                  <a:srgbClr val="000000">
                    <a:alpha val="0"/>
                  </a:srgbClr>
                </a:highlight>
                <a:latin typeface="Calibri"/>
                <a:ea typeface="+mn-ea"/>
                <a:cs typeface="+mn-cs"/>
              </a:rPr>
              <a:t>mêmes</a:t>
            </a:r>
            <a:r>
              <a:rPr lang="fr" sz="1200" b="0" i="0" u="none" strike="noStrike" kern="1200">
                <a:solidFill>
                  <a:srgbClr val="000000"/>
                </a:solidFill>
                <a:highlight>
                  <a:srgbClr val="000000">
                    <a:alpha val="0"/>
                  </a:srgbClr>
                </a:highlight>
                <a:latin typeface="Calibri"/>
                <a:ea typeface="+mn-ea"/>
                <a:cs typeface="+mn-cs"/>
              </a:rPr>
              <a:t> informations - une technique appelée triangulation des données - afin de vérifier l'exactitude de ces informations et d'ajouter de la crédibilité aux résultats. </a:t>
            </a:r>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18</a:t>
            </a:fld>
            <a:endParaRPr lang="en-US"/>
          </a:p>
        </p:txBody>
      </p:sp>
    </p:spTree>
    <p:extLst>
      <p:ext uri="{BB962C8B-B14F-4D97-AF65-F5344CB8AC3E}">
        <p14:creationId xmlns:p14="http://schemas.microsoft.com/office/powerpoint/2010/main" val="2090594945"/>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Comme pour l'évaluation des besoins réalisée à l'</a:t>
            </a:r>
            <a:r>
              <a:rPr lang="fr" sz="1200" b="0" i="1" u="none" strike="noStrike" kern="1200">
                <a:solidFill>
                  <a:srgbClr val="000000"/>
                </a:solidFill>
                <a:highlight>
                  <a:srgbClr val="000000">
                    <a:alpha val="0"/>
                  </a:srgbClr>
                </a:highlight>
                <a:latin typeface="Calibri"/>
                <a:ea typeface="+mn-ea"/>
                <a:cs typeface="+mn-cs"/>
              </a:rPr>
              <a:t>étape 1</a:t>
            </a:r>
            <a:r>
              <a:rPr lang="fr" sz="1200" b="0" i="0" u="none" strike="noStrike" kern="1200">
                <a:solidFill>
                  <a:srgbClr val="000000"/>
                </a:solidFill>
                <a:highlight>
                  <a:srgbClr val="000000">
                    <a:alpha val="0"/>
                  </a:srgbClr>
                </a:highlight>
                <a:latin typeface="Calibri"/>
                <a:ea typeface="+mn-ea"/>
                <a:cs typeface="+mn-cs"/>
              </a:rPr>
              <a:t>, votre évaluation utilisera probablement des données quantitatives et qualitatives. Pour rappel, les données quantitatives mesurent les phénomènes sous forme numérique, tandis que les données qualitatives décrivent les phénomènes par des mots ou des modèles. Lorsque les deux types de données sont utilisés ensemble, ils peuvent fournir des informations complémentaires, les données quantitatives répondant généralement aux questions « combien » et « combien de fois » et les données qualitatives répondant aux questions « pourquoi ».</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Si vous réalisez une simple évaluation interne pour informer des améliorations progressives de votre intervention, vous pouvez utiliser un logiciel couramment disponible et des techniques analytiques simples pour analyser et synthétiser les données. Une évaluation plus rigoureuse fera probablement appel à des méthodes statistiques plus complexes - une autre raison pour laquelle nous recommandons de consulter un expert en évaluation si vous souhaitez démontrer l'impact de votre intervention de GC. </a:t>
            </a:r>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19</a:t>
            </a:fld>
            <a:endParaRPr lang="en-US"/>
          </a:p>
        </p:txBody>
      </p:sp>
    </p:spTree>
    <p:extLst>
      <p:ext uri="{BB962C8B-B14F-4D97-AF65-F5344CB8AC3E}">
        <p14:creationId xmlns:p14="http://schemas.microsoft.com/office/powerpoint/2010/main" val="242608528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Ce sont les principales tâches dont vous devrez vous occuper pour planifier l'évaluation, analyser et partager les résultats. Nous les aborderons en détail au cours de cette session.</a:t>
            </a:r>
          </a:p>
          <a:p>
            <a:endParaRPr lang="en-US" baseline="0"/>
          </a:p>
          <a:p>
            <a:pPr rtl="0"/>
            <a:r>
              <a:rPr lang="fr" sz="1200" b="0" i="0" u="none" strike="noStrike" baseline="0">
                <a:highlight>
                  <a:srgbClr val="000000">
                    <a:alpha val="0"/>
                  </a:srgbClr>
                </a:highlight>
                <a:latin typeface="Calibri"/>
              </a:rPr>
              <a:t>Une fois cette étape réalisée dans la pratique, vos produits livrables comprennent les éléments suivants :</a:t>
            </a:r>
            <a:br>
              <a:rPr lang="fr" sz="1200" b="0" i="0" u="none" strike="noStrike" baseline="0">
                <a:highlight>
                  <a:srgbClr val="000000">
                    <a:alpha val="0"/>
                  </a:srgbClr>
                </a:highlight>
                <a:latin typeface="Calibri"/>
              </a:rPr>
            </a:br>
            <a:r>
              <a:rPr lang="fr" sz="1200" b="0" i="0" u="none" strike="noStrike" baseline="0">
                <a:highlight>
                  <a:srgbClr val="000000">
                    <a:alpha val="0"/>
                  </a:srgbClr>
                </a:highlight>
                <a:latin typeface="Calibri"/>
              </a:rPr>
              <a:t>Une publication ou une série de publications synthétisant les résultats de l'évaluation, ou votre synthèse peut être présentée sous un format de présentation alternatif</a:t>
            </a:r>
          </a:p>
          <a:p>
            <a:pPr rtl="0"/>
            <a:r>
              <a:rPr lang="fr" sz="1200" b="0" i="0" u="none" strike="noStrike" baseline="0">
                <a:highlight>
                  <a:srgbClr val="000000">
                    <a:alpha val="0"/>
                  </a:srgbClr>
                </a:highlight>
                <a:latin typeface="Calibri"/>
              </a:rPr>
              <a:t>Vous devez également organiser un événement pour diffuser les résultats en personne aux principales parties prenantes..</a:t>
            </a:r>
          </a:p>
          <a:p>
            <a:pPr rtl="0"/>
            <a:r>
              <a:rPr lang="fr" sz="1200" b="0" i="0" u="none" strike="noStrike" baseline="0">
                <a:highlight>
                  <a:srgbClr val="000000">
                    <a:alpha val="0"/>
                  </a:srgbClr>
                </a:highlight>
                <a:latin typeface="Calibri"/>
              </a:rPr>
              <a:t>Et pour vous assurer que vous mettez les résultats en pratique, vous devez examiner intentionnellement comment les résultats peuvent être utilisés et déterminer quelles seront les prochaines étapes.</a:t>
            </a:r>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2</a:t>
            </a:fld>
            <a:endParaRPr lang="en-US"/>
          </a:p>
        </p:txBody>
      </p:sp>
    </p:spTree>
    <p:extLst>
      <p:ext uri="{BB962C8B-B14F-4D97-AF65-F5344CB8AC3E}">
        <p14:creationId xmlns:p14="http://schemas.microsoft.com/office/powerpoint/2010/main" val="3369266914"/>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Les tableaux et les figures sont des outils utiles que vous pouvez utiliser à la fois pour analyser les données et pour synthétiser/présenter les données à votre public. Lors de l'analyse des données, les tableaux et les figures peuvent vous aider à explorer les données et à voir les modèles et les tendances, par exemple. Quand vous synthétisez les données qu'ils fournissent :</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baseline="0">
                <a:highlight>
                  <a:srgbClr val="000000">
                    <a:alpha val="0"/>
                  </a:srgbClr>
                </a:highlight>
                <a:latin typeface="Calibri"/>
              </a:rPr>
              <a:t>Clarté : Les informations sont plus faciles à comprendre lorsqu'elles sont présentées visuellement que lorsqu'elles sont présentées sous forme de mots. Les chiffres, en particulier, permettent de mettre en évidence des relations complexes, des modèles ou des tendances.</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a:highlight>
                  <a:srgbClr val="000000">
                    <a:alpha val="0"/>
                  </a:srgbClr>
                </a:highlight>
                <a:latin typeface="Calibri"/>
              </a:rPr>
              <a:t>Concision : On dit souvent qu'une image vaut mille mots. Les tableaux sont probablement le moyen le plus efficace de transmettre une grande quantité de données, en particulier lorsque vous devez afficher des valeurs exactes.</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a:highlight>
                  <a:srgbClr val="000000">
                    <a:alpha val="0"/>
                  </a:srgbClr>
                </a:highlight>
                <a:latin typeface="Calibri"/>
              </a:rPr>
              <a:t>Variété/attrait esthétique : Ne sous-estimez pas l'importance de l'attrait esthétique de vos produits de synthèse. En plus de rendre les choses agréables à regarder, l'attrait esthétique peut également aider votre public à mieux comprendre les informations.</a:t>
            </a:r>
            <a:endParaRPr lang="en-US"/>
          </a:p>
          <a:p>
            <a:pPr marL="0" marR="0" lvl="0" indent="0" algn="l" defTabSz="914400" rtl="0" eaLnBrk="1" fontAlgn="auto" latinLnBrk="0" hangingPunct="1">
              <a:lnSpc>
                <a:spcPct val="100000"/>
              </a:lnSpc>
              <a:spcBef>
                <a:spcPct val="0"/>
              </a:spcBef>
              <a:spcAft>
                <a:spcPct val="0"/>
              </a:spcAft>
              <a:buClrTx/>
              <a:buSzTx/>
              <a:buFontTx/>
              <a:buNone/>
              <a:defRPr/>
            </a:pPr>
            <a:endParaRPr lang="en-US"/>
          </a:p>
          <a:p>
            <a:endParaRPr lang="en-US" baseline="0"/>
          </a:p>
        </p:txBody>
      </p:sp>
      <p:sp>
        <p:nvSpPr>
          <p:cNvPr id="4" name="Slide Number Placeholder 3"/>
          <p:cNvSpPr>
            <a:spLocks noGrp="1"/>
          </p:cNvSpPr>
          <p:nvPr>
            <p:ph type="sldNum" sz="quarter" idx="10"/>
          </p:nvPr>
        </p:nvSpPr>
        <p:spPr/>
        <p:txBody>
          <a:bodyPr/>
          <a:lstStyle/>
          <a:p>
            <a:fld id="{20D034FE-B539-4DCD-B5E4-EF30540FC33F}" type="slidenum">
              <a:rPr lang="en-US" smtClean="0"/>
              <a:t>20</a:t>
            </a:fld>
            <a:endParaRPr lang="en-US"/>
          </a:p>
        </p:txBody>
      </p:sp>
    </p:spTree>
    <p:extLst>
      <p:ext uri="{BB962C8B-B14F-4D97-AF65-F5344CB8AC3E}">
        <p14:creationId xmlns:p14="http://schemas.microsoft.com/office/powerpoint/2010/main" val="2220435092"/>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a:highlight>
                  <a:srgbClr val="000000">
                    <a:alpha val="0"/>
                  </a:srgbClr>
                </a:highlight>
                <a:latin typeface="Calibri"/>
              </a:rPr>
              <a:t>Ceci</a:t>
            </a:r>
            <a:r>
              <a:rPr lang="fr" sz="1200" b="0" i="0" u="none" strike="noStrike" baseline="0">
                <a:highlight>
                  <a:srgbClr val="000000">
                    <a:alpha val="0"/>
                  </a:srgbClr>
                </a:highlight>
                <a:latin typeface="Calibri"/>
              </a:rPr>
              <a:t> est extrait de : </a:t>
            </a:r>
            <a:r>
              <a:rPr lang="fr" sz="1200" b="0" i="0" u="none" strike="noStrike" kern="1200">
                <a:solidFill>
                  <a:srgbClr val="000000"/>
                </a:solidFill>
                <a:highlight>
                  <a:srgbClr val="000000">
                    <a:alpha val="0"/>
                  </a:srgbClr>
                </a:highlight>
                <a:latin typeface="Calibri"/>
                <a:ea typeface="+mn-ea"/>
                <a:cs typeface="+mn-cs"/>
              </a:rPr>
              <a:t>Source : Akol A, Chin-Quee D, Wamala-Mucheri P, Namwebya JH, Mercer SJ, Stanback J. Getting closer to people : family planning provision by drug shops in Uganda. Glob Health Sci Pract. 2014;2(4). http://dx.doi.org/10.9745/GHSP-D-14-00085</a:t>
            </a:r>
          </a:p>
          <a:p>
            <a:endParaRPr lang="en-US"/>
          </a:p>
          <a:p>
            <a:pPr rtl="0"/>
            <a:r>
              <a:rPr lang="fr" sz="1200" b="0" i="0" u="none" strike="noStrike">
                <a:highlight>
                  <a:srgbClr val="000000">
                    <a:alpha val="0"/>
                  </a:srgbClr>
                </a:highlight>
                <a:latin typeface="Calibri"/>
              </a:rPr>
              <a:t>Notez que le tableau entier n'est pas inclus dans cette diapositive. Ceci est uniquement à des fins de démonstration.</a:t>
            </a:r>
          </a:p>
        </p:txBody>
      </p:sp>
      <p:sp>
        <p:nvSpPr>
          <p:cNvPr id="4" name="Slide Number Placeholder 3"/>
          <p:cNvSpPr>
            <a:spLocks noGrp="1"/>
          </p:cNvSpPr>
          <p:nvPr>
            <p:ph type="sldNum" sz="quarter" idx="10"/>
          </p:nvPr>
        </p:nvSpPr>
        <p:spPr/>
        <p:txBody>
          <a:bodyPr/>
          <a:lstStyle/>
          <a:p>
            <a:fld id="{20D034FE-B539-4DCD-B5E4-EF30540FC33F}" type="slidenum">
              <a:rPr lang="en-US" smtClean="0"/>
              <a:t>22</a:t>
            </a:fld>
            <a:endParaRPr lang="en-US"/>
          </a:p>
        </p:txBody>
      </p:sp>
    </p:spTree>
    <p:extLst>
      <p:ext uri="{BB962C8B-B14F-4D97-AF65-F5344CB8AC3E}">
        <p14:creationId xmlns:p14="http://schemas.microsoft.com/office/powerpoint/2010/main" val="1694080680"/>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Les figures en deux dimensions sont plus faciles à lire que celles en trois dimensions.</a:t>
            </a:r>
          </a:p>
        </p:txBody>
      </p:sp>
      <p:sp>
        <p:nvSpPr>
          <p:cNvPr id="4" name="Slide Number Placeholder 3"/>
          <p:cNvSpPr>
            <a:spLocks noGrp="1"/>
          </p:cNvSpPr>
          <p:nvPr>
            <p:ph type="sldNum" sz="quarter" idx="10"/>
          </p:nvPr>
        </p:nvSpPr>
        <p:spPr/>
        <p:txBody>
          <a:bodyPr/>
          <a:lstStyle/>
          <a:p>
            <a:fld id="{20D034FE-B539-4DCD-B5E4-EF30540FC33F}" type="slidenum">
              <a:rPr lang="en-US" smtClean="0"/>
              <a:t>23</a:t>
            </a:fld>
            <a:endParaRPr lang="en-US"/>
          </a:p>
        </p:txBody>
      </p:sp>
    </p:spTree>
    <p:extLst>
      <p:ext uri="{BB962C8B-B14F-4D97-AF65-F5344CB8AC3E}">
        <p14:creationId xmlns:p14="http://schemas.microsoft.com/office/powerpoint/2010/main" val="2446089378"/>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Diagramme à barres empilées : A utiliser avec parcimonie. Les valeurs ne sont pas faciles à interpréter, sauf pour l'ensemble et le segment final. Il peut parfois être utile d'afficher des modèles généraux. Dans la mesure du possible, utilisez un diagramme à barres ordinaire avec des barres séparées pour les parties, afin de représenter chaque composant. </a:t>
            </a:r>
            <a:endParaRPr lang="en-US"/>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24</a:t>
            </a:fld>
            <a:endParaRPr lang="en-US"/>
          </a:p>
        </p:txBody>
      </p:sp>
    </p:spTree>
    <p:extLst>
      <p:ext uri="{BB962C8B-B14F-4D97-AF65-F5344CB8AC3E}">
        <p14:creationId xmlns:p14="http://schemas.microsoft.com/office/powerpoint/2010/main" val="299252351"/>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Exemple de graphique linéaire. Source : Van Lith LM, Yahner M, Bakamjian L. Le désir croissant des femmes de limiter les naissances en Afrique sub-saharienne : relever le défi. Glob Health Sci Pract. 2013;1(1):97-107. https://doi.org/10.9745/GHSP-D-12-00036</a:t>
            </a:r>
          </a:p>
          <a:p>
            <a:endParaRPr lang="en-US" baseline="0"/>
          </a:p>
          <a:p>
            <a:pPr rtl="0"/>
            <a:r>
              <a:rPr lang="fr" sz="1200" b="0" i="0" u="none" strike="noStrike">
                <a:highlight>
                  <a:srgbClr val="000000">
                    <a:alpha val="0"/>
                  </a:srgbClr>
                </a:highlight>
                <a:latin typeface="Calibri"/>
              </a:rPr>
              <a:t>Noter les éléments suivantes :</a:t>
            </a:r>
          </a:p>
          <a:p>
            <a:pPr rtl="0"/>
            <a:r>
              <a:rPr lang="fr" sz="1200" b="0" i="0" u="none" strike="noStrike" baseline="0">
                <a:highlight>
                  <a:srgbClr val="000000">
                    <a:alpha val="0"/>
                  </a:srgbClr>
                </a:highlight>
                <a:latin typeface="Calibri"/>
              </a:rPr>
              <a:t>Numéro et titre de la figure</a:t>
            </a:r>
          </a:p>
          <a:p>
            <a:pPr rtl="0"/>
            <a:r>
              <a:rPr lang="fr" sz="1200" b="0" i="0" u="none" strike="noStrike" baseline="0">
                <a:highlight>
                  <a:srgbClr val="000000">
                    <a:alpha val="0"/>
                  </a:srgbClr>
                </a:highlight>
                <a:latin typeface="Calibri"/>
              </a:rPr>
              <a:t>Unités de mesure fournies dans les étiquettes des axes (% ; âge en années)</a:t>
            </a:r>
          </a:p>
          <a:p>
            <a:pPr rtl="0"/>
            <a:r>
              <a:rPr lang="fr" sz="1200" b="0" i="0" u="none" strike="noStrike">
                <a:highlight>
                  <a:srgbClr val="000000">
                    <a:alpha val="0"/>
                  </a:srgbClr>
                </a:highlight>
                <a:latin typeface="Calibri"/>
              </a:rPr>
              <a:t>L'échelle commence à 0.</a:t>
            </a:r>
          </a:p>
          <a:p>
            <a:pPr rtl="0"/>
            <a:r>
              <a:rPr lang="fr" sz="1200" b="0" i="0" u="none" strike="noStrike">
                <a:highlight>
                  <a:srgbClr val="000000">
                    <a:alpha val="0"/>
                  </a:srgbClr>
                </a:highlight>
                <a:latin typeface="Calibri"/>
              </a:rPr>
              <a:t>Données continues (âge)</a:t>
            </a:r>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25</a:t>
            </a:fld>
            <a:endParaRPr lang="en-US"/>
          </a:p>
        </p:txBody>
      </p:sp>
    </p:spTree>
    <p:extLst>
      <p:ext uri="{BB962C8B-B14F-4D97-AF65-F5344CB8AC3E}">
        <p14:creationId xmlns:p14="http://schemas.microsoft.com/office/powerpoint/2010/main" val="1343828801"/>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Source : Shen AK, Fields R, McQuestion M. The future of routine immunization in the developing world : challenges and opportunities. Pacte mondial des sciences de la santé. 2014;2(4):381-394. http://dx.doi.org/10.9745/GHSP-D-14-00137.</a:t>
            </a:r>
          </a:p>
          <a:p>
            <a:endParaRPr lang="en-US"/>
          </a:p>
          <a:p>
            <a:pPr rtl="0"/>
            <a:r>
              <a:rPr lang="fr" sz="1200" b="0" i="0" u="none" strike="noStrike">
                <a:highlight>
                  <a:srgbClr val="000000">
                    <a:alpha val="0"/>
                  </a:srgbClr>
                </a:highlight>
                <a:latin typeface="Calibri"/>
              </a:rPr>
              <a:t>Numéro et titre de la figure</a:t>
            </a:r>
          </a:p>
          <a:p>
            <a:pPr rtl="0"/>
            <a:r>
              <a:rPr lang="fr" sz="1200" b="0" i="0" u="none" strike="noStrike" baseline="0">
                <a:highlight>
                  <a:srgbClr val="000000">
                    <a:alpha val="0"/>
                  </a:srgbClr>
                </a:highlight>
                <a:latin typeface="Calibri"/>
              </a:rPr>
              <a:t>Unité : dollars américains (US $) (indiqué dans le titre de la figure et sur l'axe des y)</a:t>
            </a:r>
          </a:p>
          <a:p>
            <a:pPr rtl="0"/>
            <a:r>
              <a:rPr lang="fr" sz="1200" b="0" i="0" u="none" strike="noStrike" baseline="0">
                <a:highlight>
                  <a:srgbClr val="000000">
                    <a:alpha val="0"/>
                  </a:srgbClr>
                </a:highlight>
                <a:latin typeface="Calibri"/>
              </a:rPr>
              <a:t>Le graphique à barres montre comment le coût des vaccins par enfant a augmenté en fonction du temps, à mesure que de nouveaux vaccins ont été ajoutés au calendrier recommandé, et il montre la contribution du seul vaccin contre le VPH.</a:t>
            </a:r>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26</a:t>
            </a:fld>
            <a:endParaRPr lang="en-US"/>
          </a:p>
        </p:txBody>
      </p:sp>
    </p:spTree>
    <p:extLst>
      <p:ext uri="{BB962C8B-B14F-4D97-AF65-F5344CB8AC3E}">
        <p14:creationId xmlns:p14="http://schemas.microsoft.com/office/powerpoint/2010/main" val="298158136"/>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Sourc  : Ross J, Keesbury J, Hardee K. Trends in the Contraceptive Method Mix in Low- and Middle-Income Countries : Analysis Using a New « Average Deviation » Measure. Glob Health Sci Pract. 2015;3(1):34-55. </a:t>
            </a:r>
            <a:r>
              <a:rPr lang="fr" sz="1200" b="0" i="0" u="none" strike="noStrike" kern="1200">
                <a:solidFill>
                  <a:srgbClr val="000000"/>
                </a:solidFill>
                <a:highlight>
                  <a:srgbClr val="000000">
                    <a:alpha val="0"/>
                  </a:srgbClr>
                </a:highlight>
                <a:latin typeface="Calibri"/>
                <a:ea typeface="+mn-ea"/>
                <a:cs typeface="+mn-cs"/>
              </a:rPr>
              <a:t> https://doi.org/10.9745/GHSP-D-14-00199</a:t>
            </a:r>
          </a:p>
          <a:p>
            <a:endParaRPr lang="en-US" sz="1200" b="0" i="0" kern="1200">
              <a:solidFill>
                <a:schemeClr val="tx1"/>
              </a:solidFill>
              <a:effectLst/>
              <a:latin typeface="+mn-lt"/>
              <a:ea typeface="+mn-ea"/>
              <a:cs typeface="+mn-cs"/>
            </a:endParaRPr>
          </a:p>
          <a:p>
            <a:pPr rtl="0"/>
            <a:r>
              <a:rPr lang="fr" sz="1200" b="0" i="0" u="none" strike="noStrike" kern="1200">
                <a:solidFill>
                  <a:srgbClr val="000000"/>
                </a:solidFill>
                <a:highlight>
                  <a:srgbClr val="000000">
                    <a:alpha val="0"/>
                  </a:srgbClr>
                </a:highlight>
                <a:latin typeface="Calibri"/>
                <a:ea typeface="+mn-ea"/>
                <a:cs typeface="+mn-cs"/>
              </a:rPr>
              <a:t>Notez qu'il est plus difficile de traiter toutes les informations dans ce diagramme à barres empilées. Les choses que l'on repère facilement sont : </a:t>
            </a:r>
          </a:p>
          <a:p>
            <a:pPr marL="228600" indent="-228600" rtl="0">
              <a:buAutoNum type="arabicPeriod"/>
            </a:pPr>
            <a:r>
              <a:rPr lang="fr" sz="1200" b="0" i="0" u="none" strike="noStrike" kern="1200" baseline="0">
                <a:solidFill>
                  <a:srgbClr val="000000"/>
                </a:solidFill>
                <a:highlight>
                  <a:srgbClr val="000000">
                    <a:alpha val="0"/>
                  </a:srgbClr>
                </a:highlight>
                <a:latin typeface="Calibri"/>
                <a:ea typeface="+mn-ea"/>
                <a:cs typeface="+mn-cs"/>
              </a:rPr>
              <a:t>Le total est de 100.</a:t>
            </a:r>
          </a:p>
          <a:p>
            <a:pPr marL="228600" indent="-228600" rtl="0">
              <a:buAutoNum type="arabicPeriod"/>
            </a:pPr>
            <a:r>
              <a:rPr lang="fr" sz="1200" b="0" i="0" u="none" strike="noStrike" kern="1200" baseline="0">
                <a:solidFill>
                  <a:srgbClr val="000000"/>
                </a:solidFill>
                <a:highlight>
                  <a:srgbClr val="000000">
                    <a:alpha val="0"/>
                  </a:srgbClr>
                </a:highlight>
                <a:latin typeface="Calibri"/>
                <a:ea typeface="+mn-ea"/>
                <a:cs typeface="+mn-cs"/>
              </a:rPr>
              <a:t>La composante la plus importante en violet (la stérilisation féminine) prend une part plus importante à mesure que l'âge des femmes augmente. C'était en fait le message clé que l'article essayait de transmettre, donc dans ce sens, le diagramme à barres empilées fonctionne.</a:t>
            </a:r>
            <a:endParaRPr lang="en-US" sz="1200" b="0" i="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27</a:t>
            </a:fld>
            <a:endParaRPr lang="en-US"/>
          </a:p>
        </p:txBody>
      </p:sp>
    </p:spTree>
    <p:extLst>
      <p:ext uri="{BB962C8B-B14F-4D97-AF65-F5344CB8AC3E}">
        <p14:creationId xmlns:p14="http://schemas.microsoft.com/office/powerpoint/2010/main" val="2920113391"/>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kern="1200">
                <a:solidFill>
                  <a:srgbClr val="000000"/>
                </a:solidFill>
                <a:highlight>
                  <a:srgbClr val="000000">
                    <a:alpha val="0"/>
                  </a:srgbClr>
                </a:highlight>
                <a:latin typeface="Calibri"/>
                <a:ea typeface="+mn-ea"/>
                <a:cs typeface="+mn-cs"/>
              </a:rPr>
              <a:t>Source : Amin R, de Oliveira TJCR, Da Cunha M, Brown TW, Favin M, Cappelier K. Factors limiting immunization coverage in urban Dili, Timor-Leste. Glob Health Sci Pract. 2013;1(3):417-427. http://dx.doi.org/10.9745/GHSP-D-13-00115</a:t>
            </a:r>
          </a:p>
          <a:p>
            <a:endParaRPr lang="en-US" sz="1200" kern="1200">
              <a:solidFill>
                <a:schemeClr val="tx1"/>
              </a:solidFill>
              <a:effectLst/>
              <a:latin typeface="+mn-lt"/>
              <a:ea typeface="+mn-ea"/>
              <a:cs typeface="+mn-cs"/>
            </a:endParaRPr>
          </a:p>
          <a:p>
            <a:pPr rtl="0"/>
            <a:r>
              <a:rPr lang="fr" sz="1200" b="0" i="0" u="none" strike="noStrike" kern="1200">
                <a:solidFill>
                  <a:srgbClr val="000000"/>
                </a:solidFill>
                <a:highlight>
                  <a:srgbClr val="000000">
                    <a:alpha val="0"/>
                  </a:srgbClr>
                </a:highlight>
                <a:latin typeface="Calibri"/>
                <a:ea typeface="+mn-ea"/>
                <a:cs typeface="+mn-cs"/>
              </a:rPr>
              <a:t>Comme il n'y a que 3 tranches dans ce diagramme circulaire, il est facile à lire et à interpréter : environ un tiers des enfants n'ont reçu aucune vaccination, tandis qu'environ trois quarts ont reçu un certain niveau de vaccination. </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D034FE-B539-4DCD-B5E4-EF30540FC33F}" type="slidenum">
              <a:rPr lang="en-US" smtClean="0"/>
              <a:t>28</a:t>
            </a:fld>
            <a:endParaRPr lang="en-US"/>
          </a:p>
        </p:txBody>
      </p:sp>
    </p:spTree>
    <p:extLst>
      <p:ext uri="{BB962C8B-B14F-4D97-AF65-F5344CB8AC3E}">
        <p14:creationId xmlns:p14="http://schemas.microsoft.com/office/powerpoint/2010/main" val="2403787169"/>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bg>
      <p:bgPr>
        <a:solidFill>
          <a:srgbClr val="FFFFFF"/>
        </a:solidFill>
        <a:effectLst/>
      </p:bgPr>
    </p:bg>
    <p:spTree>
      <p:nvGrpSpPr>
        <p:cNvPr id="1" name=""/>
        <p:cNvGrpSpPr/>
        <p:nvPr/>
      </p:nvGrpSpPr>
      <p:grpSpPr>
        <a:xfrm>
          <a:off x="0" y="0"/>
          <a:ext cx="0" cy="0"/>
        </a:xfrm>
      </p:grpSpPr>
      <p:sp>
        <p:nvSpPr>
          <p:cNvPr id="4097" name="Text Box 1"/>
          <p:cNvSpPr txBox="1">
            <a:spLocks noChangeArrowheads="1"/>
          </p:cNvSpPr>
          <p:nvPr/>
        </p:nvSpPr>
        <p:spPr bwMode="auto">
          <a:xfrm>
            <a:off x="1587500" y="1006475"/>
            <a:ext cx="4595813" cy="3448050"/>
          </a:xfrm>
          <a:prstGeom prst="rect">
            <a:avLst/>
          </a:prstGeom>
          <a:solidFill>
            <a:srgbClr val="FFFFFF"/>
          </a:solid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098" name="Text Box 2"/>
          <p:cNvSpPr txBox="1">
            <a:spLocks noGrp="1" noChangeArrowheads="1"/>
          </p:cNvSpPr>
          <p:nvPr>
            <p:ph type="body"/>
          </p:nvPr>
        </p:nvSpPr>
        <p:spPr bwMode="auto">
          <a:xfrm>
            <a:off x="1185863" y="4787900"/>
            <a:ext cx="5407025" cy="3825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marL="85725" indent="-85725" rtl="0" eaLnBrk="1">
              <a:lnSpc>
                <a:spcPct val="93000"/>
              </a:lnSpc>
              <a:spcBef>
                <a:spcPct val="0"/>
              </a:spcBef>
              <a:buSzPct val="45000"/>
              <a:buFont typeface="Wingdings" panose="05000000000000000000" pitchFamily="2" charset="2"/>
              <a:buNone/>
              <a:tabLst>
                <a:tab pos="723900"/>
                <a:tab pos="1447800"/>
                <a:tab pos="2171700"/>
                <a:tab pos="2895600"/>
                <a:tab pos="3619500"/>
                <a:tab pos="4343400"/>
                <a:tab pos="5067300"/>
              </a:tabLst>
            </a:pPr>
            <a:r>
              <a:rPr lang="fr" sz="1200" b="0" i="0" u="none" strike="noStrike">
                <a:highlight>
                  <a:srgbClr val="000000">
                    <a:alpha val="0"/>
                  </a:srgbClr>
                </a:highlight>
                <a:latin typeface="Arial"/>
                <a:ea typeface="msgothic"/>
                <a:cs typeface="msgothic"/>
              </a:rPr>
              <a:t>Source : Duvall S, Thurston S, Weinberger M, et al. Scaling up delivery of contraceptive implants in sub-Saharan Africa : operational experiences of Marie Stopes International. Glob Health Sci Pract. 2014;2(1):72-92. </a:t>
            </a:r>
            <a:r>
              <a:rPr lang="fr" sz="1200" b="0" i="0" u="none" strike="noStrike" kern="1200">
                <a:solidFill>
                  <a:srgbClr val="000000"/>
                </a:solidFill>
                <a:highlight>
                  <a:srgbClr val="000000">
                    <a:alpha val="0"/>
                  </a:srgbClr>
                </a:highlight>
                <a:latin typeface="Calibri"/>
                <a:ea typeface="+mn-ea"/>
                <a:cs typeface="+mn-cs"/>
              </a:rPr>
              <a:t> https://doi.org/10.9745/GHSP-D-13-00116</a:t>
            </a:r>
          </a:p>
          <a:p>
            <a:pPr marL="85725" indent="-85725" eaLnBrk="1">
              <a:lnSpc>
                <a:spcPct val="93000"/>
              </a:lnSpc>
              <a:spcBef>
                <a:spcPct val="0"/>
              </a:spcBef>
              <a:buSzPct val="45000"/>
              <a:buFont typeface="Wingdings" panose="05000000000000000000" pitchFamily="2" charset="2"/>
              <a:buNone/>
              <a:tabLst>
                <a:tab pos="723900"/>
                <a:tab pos="1447800"/>
                <a:tab pos="2171700"/>
                <a:tab pos="2895600"/>
                <a:tab pos="3619500"/>
                <a:tab pos="4343400"/>
                <a:tab pos="5067300"/>
              </a:tabLst>
            </a:pPr>
            <a:endParaRPr lang="en-US" altLang="en-US" sz="1200" b="0" i="0" kern="1200">
              <a:solidFill>
                <a:schemeClr val="tx1"/>
              </a:solidFill>
              <a:effectLst/>
              <a:latin typeface="+mn-lt"/>
              <a:ea typeface="+mn-ea"/>
              <a:cs typeface="+mn-cs"/>
            </a:endParaRPr>
          </a:p>
          <a:p>
            <a:pPr marL="85725" indent="-85725" rtl="0" eaLnBrk="1">
              <a:lnSpc>
                <a:spcPct val="93000"/>
              </a:lnSpc>
              <a:spcBef>
                <a:spcPct val="0"/>
              </a:spcBef>
              <a:buSzPct val="45000"/>
              <a:buFont typeface="Wingdings" panose="05000000000000000000" pitchFamily="2" charset="2"/>
              <a:buNone/>
              <a:tabLst>
                <a:tab pos="723900"/>
                <a:tab pos="1447800"/>
                <a:tab pos="2171700"/>
                <a:tab pos="2895600"/>
                <a:tab pos="3619500"/>
                <a:tab pos="4343400"/>
                <a:tab pos="5067300"/>
              </a:tabLst>
            </a:pPr>
            <a:r>
              <a:rPr lang="fr" sz="1200" b="0" i="0" u="none" strike="noStrike" kern="1200">
                <a:solidFill>
                  <a:srgbClr val="000000"/>
                </a:solidFill>
                <a:highlight>
                  <a:srgbClr val="000000">
                    <a:alpha val="0"/>
                  </a:srgbClr>
                </a:highlight>
                <a:latin typeface="Calibri"/>
                <a:ea typeface="+mn-ea"/>
                <a:cs typeface="+mn-cs"/>
              </a:rPr>
              <a:t>Comparez le diagramme circulaire simple de la dernière diapositive avec ce diagramme circulaire, qui est beaucoup plus complexe. Celui-ci comporte 14 tranches, ce qui fait que le lecteur a beaucoup plus de mal à assimiler toutes ces informations. Ce qui fonctionne dans ce graphique circulaire, c'est qu'il y a une tranche beaucoup plus grande que les autres, ce qui attire le lecteur vers cette tranche : environ un tiers des clients ont décidé d'utiliser les services de Marie Stopes sur la base de la recommandation d'une autre personne ayant utilisé les services de MSI. </a:t>
            </a:r>
            <a:endParaRPr lang="en-GB" altLang="en-US">
              <a:latin typeface="Arial" panose="020b0604020202020204" pitchFamily="34" charset="0"/>
              <a:ea typeface="msgothic"/>
              <a:cs typeface="msgothic"/>
            </a:endParaRPr>
          </a:p>
        </p:txBody>
      </p:sp>
    </p:spTree>
    <p:extLst>
      <p:ext uri="{BB962C8B-B14F-4D97-AF65-F5344CB8AC3E}">
        <p14:creationId xmlns:p14="http://schemas.microsoft.com/office/powerpoint/2010/main" val="3252191682"/>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30</a:t>
            </a:fld>
            <a:endParaRPr lang="en-US"/>
          </a:p>
        </p:txBody>
      </p:sp>
    </p:spTree>
    <p:extLst>
      <p:ext uri="{BB962C8B-B14F-4D97-AF65-F5344CB8AC3E}">
        <p14:creationId xmlns:p14="http://schemas.microsoft.com/office/powerpoint/2010/main" val="3507266028"/>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Rappelez-vous que lorsque</a:t>
            </a:r>
            <a:r>
              <a:rPr lang="fr" sz="1200" b="0" i="0" u="none" strike="noStrike" baseline="0">
                <a:highlight>
                  <a:srgbClr val="000000">
                    <a:alpha val="0"/>
                  </a:srgbClr>
                </a:highlight>
                <a:latin typeface="Calibri"/>
              </a:rPr>
              <a:t> vous développez votre stratégie de GC à l'étape 2, l'une de vos tâches consiste à choisir </a:t>
            </a:r>
            <a:r>
              <a:rPr lang="fr" sz="1200" b="0" i="0" u="none" strike="noStrike" kern="1200">
                <a:solidFill>
                  <a:srgbClr val="000000"/>
                </a:solidFill>
                <a:highlight>
                  <a:srgbClr val="000000">
                    <a:alpha val="0"/>
                  </a:srgbClr>
                </a:highlight>
                <a:latin typeface="Calibri"/>
                <a:ea typeface="+mn-ea"/>
                <a:cs typeface="+mn-cs"/>
              </a:rPr>
              <a:t>un cadre théorique pour guider votre intervention de GC et à identifier les objectifs de votre intervention de GC pour améliorer votre programme de santé. Ces objectifs peuvent se situer à différents niveaux. Si vous élaborez des objectifs au niveau des résultats du programme, comme l'amélioration des comportements des prestataires ou des politiques de santé, vous devrez procéder à une </a:t>
            </a:r>
            <a:r>
              <a:rPr lang="fr" sz="1200" b="1" i="0" u="none" strike="noStrike" kern="1200">
                <a:solidFill>
                  <a:srgbClr val="000000"/>
                </a:solidFill>
                <a:highlight>
                  <a:srgbClr val="000000">
                    <a:alpha val="0"/>
                  </a:srgbClr>
                </a:highlight>
                <a:latin typeface="Calibri"/>
                <a:ea typeface="+mn-ea"/>
                <a:cs typeface="+mn-cs"/>
              </a:rPr>
              <a:t>évaluation</a:t>
            </a:r>
            <a:r>
              <a:rPr lang="fr" sz="1200" b="0" i="0" u="none" strike="noStrike" kern="1200">
                <a:solidFill>
                  <a:srgbClr val="000000"/>
                </a:solidFill>
                <a:highlight>
                  <a:srgbClr val="000000">
                    <a:alpha val="0"/>
                  </a:srgbClr>
                </a:highlight>
                <a:latin typeface="Calibri"/>
                <a:ea typeface="+mn-ea"/>
                <a:cs typeface="+mn-cs"/>
              </a:rPr>
              <a:t> si vous voulez déterminer si votre intervention atteint les objectifs visés. </a:t>
            </a:r>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3</a:t>
            </a:fld>
            <a:endParaRPr lang="en-US"/>
          </a:p>
        </p:txBody>
      </p:sp>
    </p:spTree>
    <p:extLst>
      <p:ext uri="{BB962C8B-B14F-4D97-AF65-F5344CB8AC3E}">
        <p14:creationId xmlns:p14="http://schemas.microsoft.com/office/powerpoint/2010/main" val="3722802978"/>
      </p:ext>
    </p:extLst>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kern="1200">
                <a:solidFill>
                  <a:srgbClr val="000000"/>
                </a:solidFill>
                <a:highlight>
                  <a:srgbClr val="000000">
                    <a:alpha val="0"/>
                  </a:srgbClr>
                </a:highlight>
                <a:latin typeface="Calibri"/>
                <a:ea typeface="+mn-ea"/>
                <a:cs typeface="+mn-cs"/>
              </a:rPr>
              <a:t>Une fois que vous avez analysé vos résultats et préparé des tableaux et des figures, vous pouvez synthétiser les résultats, généralement dans un rapport d'évaluation, et partager ce rapport avec vos principales parties prenantes.</a:t>
            </a:r>
            <a:endParaRPr lang="en-US" sz="1200" kern="1200">
              <a:solidFill>
                <a:schemeClr val="tx1"/>
              </a:solidFill>
              <a:effectLst/>
              <a:latin typeface="+mn-lt"/>
              <a:ea typeface="+mn-ea"/>
              <a:cs typeface="+mn-cs"/>
            </a:endParaRPr>
          </a:p>
          <a:p>
            <a:pPr rtl="0"/>
            <a:r>
              <a:rPr lang="fr" sz="1200" b="0" i="0" u="none" strike="noStrike" kern="1200">
                <a:solidFill>
                  <a:srgbClr val="000000"/>
                </a:solidFill>
                <a:highlight>
                  <a:srgbClr val="000000">
                    <a:alpha val="0"/>
                  </a:srgbClr>
                </a:highlight>
                <a:latin typeface="Calibri"/>
                <a:ea typeface="+mn-ea"/>
                <a:cs typeface="+mn-cs"/>
              </a:rPr>
              <a:t>Les rapports d'évaluation qui synthétisent les résultats suivent généralement la même structure ordonnée que les rapports de recherche ou les articles. Ce cadre familier permet aux lecteurs de savoir à quoi s'attendre et où trouver des types d'informations spécifiques. Les sections d'un rapport d'évaluation typique comprennent :</a:t>
            </a:r>
          </a:p>
          <a:p>
            <a:pPr lvl="0" rtl="0"/>
            <a:r>
              <a:rPr lang="fr" sz="1200" b="1" i="0" u="none" strike="noStrike" kern="1200">
                <a:solidFill>
                  <a:srgbClr val="000000"/>
                </a:solidFill>
                <a:highlight>
                  <a:srgbClr val="000000">
                    <a:alpha val="0"/>
                  </a:srgbClr>
                </a:highlight>
                <a:latin typeface="Calibri"/>
                <a:ea typeface="+mn-ea"/>
                <a:cs typeface="+mn-cs"/>
              </a:rPr>
              <a:t>Résumé exécutif : </a:t>
            </a:r>
            <a:r>
              <a:rPr lang="fr" sz="1200" b="0" i="0" u="none" strike="noStrike" kern="1200">
                <a:solidFill>
                  <a:srgbClr val="000000"/>
                </a:solidFill>
                <a:highlight>
                  <a:srgbClr val="000000">
                    <a:alpha val="0"/>
                  </a:srgbClr>
                </a:highlight>
                <a:latin typeface="Calibri"/>
                <a:ea typeface="+mn-ea"/>
                <a:cs typeface="+mn-cs"/>
              </a:rPr>
              <a:t>un bref résumé (généralement une à deux pages) de l'ensemble du rapport d'évaluation, généralement structuré de la même manière que le corps du rapport - avec des sections sur le contexte, les méthodes, les conclusions/résultats et les discussions/recommandations.</a:t>
            </a:r>
          </a:p>
          <a:p>
            <a:pPr lvl="0" rtl="0"/>
            <a:r>
              <a:rPr lang="fr" sz="1200" b="1" i="0" u="none" strike="noStrike" kern="1200">
                <a:solidFill>
                  <a:srgbClr val="000000"/>
                </a:solidFill>
                <a:highlight>
                  <a:srgbClr val="000000">
                    <a:alpha val="0"/>
                  </a:srgbClr>
                </a:highlight>
                <a:latin typeface="Calibri"/>
                <a:ea typeface="+mn-ea"/>
                <a:cs typeface="+mn-cs"/>
              </a:rPr>
              <a:t>Contexte/Introduction :</a:t>
            </a:r>
            <a:r>
              <a:rPr lang="fr" sz="1200" b="0" i="0" u="none" strike="noStrike" kern="1200">
                <a:solidFill>
                  <a:srgbClr val="000000"/>
                </a:solidFill>
                <a:highlight>
                  <a:srgbClr val="000000">
                    <a:alpha val="0"/>
                  </a:srgbClr>
                </a:highlight>
                <a:latin typeface="Calibri"/>
                <a:ea typeface="+mn-ea"/>
                <a:cs typeface="+mn-cs"/>
              </a:rPr>
              <a:t> une brève description de l'intervention de GC et des lacunes en matière de connaissances qu'elle tentait de combler, ainsi que la raison pour laquelle l'évaluation a été menée.</a:t>
            </a:r>
          </a:p>
          <a:p>
            <a:pPr lvl="0" rtl="0"/>
            <a:r>
              <a:rPr lang="fr" sz="1200" b="1" i="0" u="none" strike="noStrike" kern="1200">
                <a:solidFill>
                  <a:srgbClr val="000000"/>
                </a:solidFill>
                <a:highlight>
                  <a:srgbClr val="000000">
                    <a:alpha val="0"/>
                  </a:srgbClr>
                </a:highlight>
                <a:latin typeface="Calibri"/>
                <a:ea typeface="+mn-ea"/>
                <a:cs typeface="+mn-cs"/>
              </a:rPr>
              <a:t>Méthodes :</a:t>
            </a:r>
            <a:r>
              <a:rPr lang="fr" sz="1200" b="0" i="0" u="none" strike="noStrike" kern="1200">
                <a:solidFill>
                  <a:srgbClr val="000000"/>
                </a:solidFill>
                <a:highlight>
                  <a:srgbClr val="000000">
                    <a:alpha val="0"/>
                  </a:srgbClr>
                </a:highlight>
                <a:latin typeface="Calibri"/>
                <a:ea typeface="+mn-ea"/>
                <a:cs typeface="+mn-cs"/>
              </a:rPr>
              <a:t> description des méthodes de collecte de données employées et de la manière dont les données ont été recueillies et analysées.</a:t>
            </a:r>
          </a:p>
          <a:p>
            <a:pPr lvl="0" rtl="0"/>
            <a:r>
              <a:rPr lang="fr" sz="1200" b="1" i="0" u="none" strike="noStrike" kern="1200">
                <a:solidFill>
                  <a:srgbClr val="000000"/>
                </a:solidFill>
                <a:highlight>
                  <a:srgbClr val="000000">
                    <a:alpha val="0"/>
                  </a:srgbClr>
                </a:highlight>
                <a:latin typeface="Calibri"/>
                <a:ea typeface="+mn-ea"/>
                <a:cs typeface="+mn-cs"/>
              </a:rPr>
              <a:t>Constatations/Résultats :</a:t>
            </a:r>
            <a:r>
              <a:rPr lang="fr" sz="1200" b="0" i="0" u="none" strike="noStrike" kern="1200">
                <a:solidFill>
                  <a:srgbClr val="000000"/>
                </a:solidFill>
                <a:highlight>
                  <a:srgbClr val="000000">
                    <a:alpha val="0"/>
                  </a:srgbClr>
                </a:highlight>
                <a:latin typeface="Calibri"/>
                <a:ea typeface="+mn-ea"/>
                <a:cs typeface="+mn-cs"/>
              </a:rPr>
              <a:t> un résumé des principales constatations de l'évaluation avec des sous-sections organisées en fonction de vos questions clés ou des thèmes communs qui ont émergé, ainsi que des tableaux et des figures pour résumer les données.</a:t>
            </a:r>
          </a:p>
          <a:p>
            <a:pPr lvl="0" rtl="0"/>
            <a:r>
              <a:rPr lang="fr" sz="1200" b="1" i="0" u="none" strike="noStrike" kern="1200">
                <a:solidFill>
                  <a:srgbClr val="000000"/>
                </a:solidFill>
                <a:highlight>
                  <a:srgbClr val="000000">
                    <a:alpha val="0"/>
                  </a:srgbClr>
                </a:highlight>
                <a:latin typeface="Calibri"/>
                <a:ea typeface="+mn-ea"/>
                <a:cs typeface="+mn-cs"/>
              </a:rPr>
              <a:t>Discussion/Recommandations : </a:t>
            </a:r>
            <a:r>
              <a:rPr lang="fr" sz="1200" b="0" i="0" u="none" strike="noStrike" kern="1200">
                <a:solidFill>
                  <a:srgbClr val="000000"/>
                </a:solidFill>
                <a:highlight>
                  <a:srgbClr val="000000">
                    <a:alpha val="0"/>
                  </a:srgbClr>
                </a:highlight>
                <a:latin typeface="Calibri"/>
                <a:ea typeface="+mn-ea"/>
                <a:cs typeface="+mn-cs"/>
              </a:rPr>
              <a:t>implications des résultats clés pour l'intervention de GC et les interventions futures ; c'est la section la plus importante et la plus intéressante du rapport où vous réfléchissez à la signification et à l'interprétation des résultats et fournissez des recommandations pour l'avenir.  </a:t>
            </a:r>
          </a:p>
          <a:p>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D034FE-B539-4DCD-B5E4-EF30540FC33F}" type="slidenum">
              <a:rPr lang="en-US" smtClean="0"/>
              <a:t>31</a:t>
            </a:fld>
            <a:endParaRPr lang="en-US"/>
          </a:p>
        </p:txBody>
      </p:sp>
    </p:spTree>
    <p:extLst>
      <p:ext uri="{BB962C8B-B14F-4D97-AF65-F5344CB8AC3E}">
        <p14:creationId xmlns:p14="http://schemas.microsoft.com/office/powerpoint/2010/main" val="2714178762"/>
      </p:ext>
    </p:extLst>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Synthétiser vos résultats dans un rapport d'évaluation est une approche courante, mais vous pouvez envisager un certain nombre d'autres formats en fonction des besoins et des préférences de votre public. Les autres formats que vous pouvez envisager sont les suivants :</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baseline="0">
                <a:solidFill>
                  <a:srgbClr val="000000"/>
                </a:solidFill>
                <a:highlight>
                  <a:srgbClr val="000000">
                    <a:alpha val="0"/>
                  </a:srgbClr>
                </a:highlight>
                <a:latin typeface="Calibri"/>
                <a:ea typeface="+mn-ea"/>
                <a:cs typeface="+mn-cs"/>
              </a:rPr>
              <a:t>Articles de revues : En formulant votre intervention et vos résultats en matière de GC de manière plus large, ils sont applicables à un public plus large et d'autres personnes dans le domaine de la santé mondiale peuvent apprendre de votre approche, ce qui les aide à planifier et à évaluer leurs propres activités de GC.</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 Mémoires de recherche : Vous pouvez proposer un résumé succinct du rapport d'évaluation complet pour les personnes intéressées par un aperçu de haut niveau, ou vous concentrer sur un aspect important des conclusions.</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Infographies : Vous pouvez capturer et partager les données quantitatives de votre évaluation d'une manière visuellement attrayante.</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Études de cas : Vous pouvez transmettre une analyse détaillée de votre intervention de GC spécifique. </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 Vidéos : Vous pouvez contribuer à donner un visage humain à votre travail de GC.</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(Voir le guide, </a:t>
            </a:r>
            <a:r>
              <a:rPr lang="fr" sz="1200" b="0" i="1" u="none" strike="noStrike" kern="1200" baseline="0">
                <a:solidFill>
                  <a:srgbClr val="000000"/>
                </a:solidFill>
                <a:highlight>
                  <a:srgbClr val="000000">
                    <a:alpha val="0"/>
                  </a:srgbClr>
                </a:highlight>
                <a:latin typeface="Calibri"/>
                <a:ea typeface="+mn-ea"/>
                <a:cs typeface="+mn-cs"/>
              </a:rPr>
              <a:t>Building Better Programs : A Step-by-Step Guide for Using Knowledge in Global Health,</a:t>
            </a:r>
            <a:r>
              <a:rPr lang="fr" sz="1200" b="0" i="0" u="none" strike="noStrike" kern="1200">
                <a:solidFill>
                  <a:srgbClr val="000000"/>
                </a:solidFill>
                <a:highlight>
                  <a:srgbClr val="000000">
                    <a:alpha val="0"/>
                  </a:srgbClr>
                </a:highlight>
                <a:latin typeface="Calibri"/>
                <a:ea typeface="+mn-ea"/>
                <a:cs typeface="+mn-cs"/>
              </a:rPr>
              <a:t> pour des exemples de résultats d'évaluation de la GC synthétisés dans ces différents formats).</a:t>
            </a:r>
            <a:endParaRPr lang="en-US" sz="1200" kern="1200">
              <a:solidFill>
                <a:schemeClr val="tx1"/>
              </a:solidFill>
              <a:effectLst/>
              <a:latin typeface="+mn-lt"/>
              <a:ea typeface="+mn-ea"/>
              <a:cs typeface="+mn-cs"/>
            </a:endParaRPr>
          </a:p>
          <a:p>
            <a:endParaRPr lang="en-US" sz="1200"/>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32</a:t>
            </a:fld>
            <a:endParaRPr lang="en-US"/>
          </a:p>
        </p:txBody>
      </p:sp>
    </p:spTree>
    <p:extLst>
      <p:ext uri="{BB962C8B-B14F-4D97-AF65-F5344CB8AC3E}">
        <p14:creationId xmlns:p14="http://schemas.microsoft.com/office/powerpoint/2010/main" val="215558076"/>
      </p:ext>
    </p:extLst>
  </p:cSld>
  <p:clrMapOvr>
    <a:masterClrMapping/>
  </p:clrMapOvr>
</p:notes>
</file>

<file path=ppt/notesSlides/notesSlide3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kern="1200">
                <a:solidFill>
                  <a:srgbClr val="000000"/>
                </a:solidFill>
                <a:highlight>
                  <a:srgbClr val="000000">
                    <a:alpha val="0"/>
                  </a:srgbClr>
                </a:highlight>
                <a:latin typeface="Calibri"/>
                <a:ea typeface="+mn-ea"/>
                <a:cs typeface="+mn-cs"/>
              </a:rPr>
              <a:t>Des réunions de diffusion doivent être prévues avec les principales parties prenantes, y compris celles qui ont participé à l'intervention de GC. Au cours de ces réunions, l'équipe de GC peut présenter les résultats aux parties prenantes, diffuser les documents de l'étude, tels que les rapports d'évaluation et les études de cas, et solliciter des commentaires pour valider et mieux comprendre les résultats. Lors de la planification d'une réunion de diffusion, il est important d'impliquer le même groupe de parties prenantes que celui qui a participé à la planification de l'intervention de GC elle-même. Ces parties prenantes peuvent fournir des informations et contribuer à la planification de haut niveau de la réunion de diffusion, comme ses objectifs, sa portée, sa taille et son lieu. Il est généralement judicieux de commencer à planifier la réunion de diffusion plusieurs mois à l'avance. Enfin, dans le cas d'un travail au niveau du district ou d'études d'évaluation multi-pays, il pourrait être avantageux d'organiser une série d'événements de diffusion, plutôt qu'un seul grand événement.</a:t>
            </a:r>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33</a:t>
            </a:fld>
            <a:endParaRPr lang="en-US"/>
          </a:p>
        </p:txBody>
      </p:sp>
    </p:spTree>
    <p:extLst>
      <p:ext uri="{BB962C8B-B14F-4D97-AF65-F5344CB8AC3E}">
        <p14:creationId xmlns:p14="http://schemas.microsoft.com/office/powerpoint/2010/main" val="3540824290"/>
      </p:ext>
    </p:extLst>
  </p:cSld>
  <p:clrMapOvr>
    <a:masterClrMapping/>
  </p:clrMapOvr>
</p:notes>
</file>

<file path=ppt/notesSlides/notesSlide3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kern="1200">
                <a:solidFill>
                  <a:srgbClr val="000000"/>
                </a:solidFill>
                <a:highlight>
                  <a:srgbClr val="000000">
                    <a:alpha val="0"/>
                  </a:srgbClr>
                </a:highlight>
                <a:latin typeface="Calibri"/>
                <a:ea typeface="+mn-ea"/>
                <a:cs typeface="+mn-cs"/>
              </a:rPr>
              <a:t>Une fois les résultats de l'évaluation rédigés et publiés, il est important d'aller au-delà de la diffusion et de promouvoir l'utilisation réelle des résultats de l'évaluation. </a:t>
            </a:r>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34</a:t>
            </a:fld>
            <a:endParaRPr lang="en-US"/>
          </a:p>
        </p:txBody>
      </p:sp>
    </p:spTree>
    <p:extLst>
      <p:ext uri="{BB962C8B-B14F-4D97-AF65-F5344CB8AC3E}">
        <p14:creationId xmlns:p14="http://schemas.microsoft.com/office/powerpoint/2010/main" val="1249993969"/>
      </p:ext>
    </p:extLst>
  </p:cSld>
  <p:clrMapOvr>
    <a:masterClrMapping/>
  </p:clrMapOvr>
</p:notes>
</file>

<file path=ppt/notesSlides/notesSlide3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kern="1200" cap="none">
                <a:solidFill>
                  <a:srgbClr val="000000"/>
                </a:solidFill>
                <a:highlight>
                  <a:srgbClr val="000000">
                    <a:alpha val="0"/>
                  </a:srgbClr>
                </a:highlight>
                <a:latin typeface="Calibri"/>
                <a:ea typeface="Calibri"/>
                <a:cs typeface="Calibri"/>
                <a:sym typeface="Calibri"/>
              </a:rPr>
              <a:t>Les stratégies d'utilisation de la recherche peuvent fournir des moyens utiles pour promouvoir l'utilisation réelle des résultats de l'évaluation. </a:t>
            </a:r>
          </a:p>
          <a:p>
            <a:endParaRPr lang="en-US" sz="1200" b="0" i="0" u="none" strike="noStrike" kern="1200" cap="none">
              <a:solidFill>
                <a:schemeClr val="dk1"/>
              </a:solidFill>
              <a:effectLst/>
              <a:latin typeface="+mn-lt"/>
              <a:ea typeface="Calibri"/>
              <a:cs typeface="Calibri"/>
              <a:sym typeface="Calibri"/>
            </a:endParaRPr>
          </a:p>
          <a:p>
            <a:pPr rtl="0"/>
            <a:r>
              <a:rPr lang="fr" sz="1200" b="0" i="0" u="none" strike="noStrike" kern="1200" cap="none">
                <a:solidFill>
                  <a:srgbClr val="000000"/>
                </a:solidFill>
                <a:highlight>
                  <a:srgbClr val="000000">
                    <a:alpha val="0"/>
                  </a:srgbClr>
                </a:highlight>
                <a:latin typeface="Calibri"/>
                <a:ea typeface="Calibri"/>
                <a:cs typeface="Calibri"/>
                <a:sym typeface="Calibri"/>
              </a:rPr>
              <a:t>D'une part, l'implication des parties prenantes dans l'évaluation peut accroître l'appropriation de l'évaluation par la communauté, et contribuera au soutien et à l'adhésion nécessaires lorsque le moment sera venu de mettre les résultats de l'évaluation en pratique. </a:t>
            </a:r>
          </a:p>
          <a:p>
            <a:endParaRPr lang="en-US" sz="1200" b="0" i="0" u="none" strike="noStrike" kern="1200" cap="none">
              <a:solidFill>
                <a:schemeClr val="dk1"/>
              </a:solidFill>
              <a:effectLst/>
              <a:latin typeface="+mn-lt"/>
              <a:ea typeface="Calibri"/>
              <a:cs typeface="Calibri"/>
              <a:sym typeface="Calibri"/>
            </a:endParaRPr>
          </a:p>
          <a:p>
            <a:pPr rtl="0"/>
            <a:r>
              <a:rPr lang="fr" sz="1200" b="0" i="0" u="none" strike="noStrike" kern="1200" cap="none">
                <a:solidFill>
                  <a:srgbClr val="000000"/>
                </a:solidFill>
                <a:highlight>
                  <a:srgbClr val="000000">
                    <a:alpha val="0"/>
                  </a:srgbClr>
                </a:highlight>
                <a:latin typeface="Calibri"/>
                <a:ea typeface="Calibri"/>
                <a:cs typeface="Calibri"/>
                <a:sym typeface="Calibri"/>
              </a:rPr>
              <a:t>Grâce au processus de recherche, vous pouvez également identifier les champions - ceux qui sont particulièrement engagés dans la question et en mesure de se mobiliser pour le changement - qui peuvent préconiser l'utilisation des résultats de l'évaluation.</a:t>
            </a:r>
          </a:p>
          <a:p>
            <a:endParaRPr lang="en-US" sz="1200" b="0" i="0" u="none" strike="noStrike" kern="1200" cap="none">
              <a:solidFill>
                <a:schemeClr val="dk1"/>
              </a:solidFill>
              <a:effectLst/>
              <a:latin typeface="+mn-lt"/>
              <a:ea typeface="Calibri"/>
              <a:cs typeface="Calibri"/>
              <a:sym typeface="Calibri"/>
            </a:endParaRPr>
          </a:p>
          <a:p>
            <a:pPr rtl="0"/>
            <a:r>
              <a:rPr lang="fr" sz="1200" b="0" i="0" u="none" strike="noStrike" kern="1200" cap="none">
                <a:solidFill>
                  <a:srgbClr val="000000"/>
                </a:solidFill>
                <a:highlight>
                  <a:srgbClr val="000000">
                    <a:alpha val="0"/>
                  </a:srgbClr>
                </a:highlight>
                <a:latin typeface="Calibri"/>
                <a:ea typeface="Calibri"/>
                <a:cs typeface="Calibri"/>
                <a:sym typeface="Calibri"/>
              </a:rPr>
              <a:t>Ces champions, ainsi que d'autres personnes, peuvent servir de « courtiers de la connaissance » - ceux qui peuvent mettre en relation les chercheurs et les non-chercheurs et qui peuvent aider à présenter les résultats de la recherche dans un langage compréhensible par tous. Ce processus impliquera également des actions de plaidoyer et de communication pour faire en sorte que les décisions et les politiques soient propices à la reproduction et à la mise à l'échelle d'une approche donnée, si elle s'avère efficace.</a:t>
            </a:r>
            <a:endParaRPr lang="en-US"/>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35</a:t>
            </a:fld>
            <a:endParaRPr lang="en-US"/>
          </a:p>
        </p:txBody>
      </p:sp>
    </p:spTree>
    <p:extLst>
      <p:ext uri="{BB962C8B-B14F-4D97-AF65-F5344CB8AC3E}">
        <p14:creationId xmlns:p14="http://schemas.microsoft.com/office/powerpoint/2010/main" val="3642089596"/>
      </p:ext>
    </p:extLst>
  </p:cSld>
  <p:clrMapOvr>
    <a:masterClrMapping/>
  </p:clrMapOvr>
</p:notes>
</file>

<file path=ppt/notesSlides/notesSlide3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highlight>
                  <a:srgbClr val="000000">
                    <a:alpha val="0"/>
                  </a:srgbClr>
                </a:highlight>
                <a:latin typeface="Calibri"/>
              </a:rPr>
              <a:t>Après avoir diffusé vos résultats et contribué à garantir leur utilisation dans les politiques et les pratiques, votre équipe peut se tourner vers l'avenir. Organisez une réunion avec toute l'équipe, y compris les parties prenantes impliquées dans la recherche, pour discuter des prochaines étapes de la stratégie de GC que vous avez testée. </a:t>
            </a:r>
          </a:p>
          <a:p>
            <a:pPr marL="0" marR="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highlight>
                  <a:srgbClr val="000000">
                    <a:alpha val="0"/>
                  </a:srgbClr>
                </a:highlight>
                <a:latin typeface="Calibri"/>
              </a:rPr>
              <a:t>Posez-vous la question :</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a:highlight>
                  <a:srgbClr val="000000">
                    <a:alpha val="0"/>
                  </a:srgbClr>
                </a:highlight>
                <a:latin typeface="Calibri"/>
              </a:rPr>
              <a:t>Y a-t-il un autre projet en cours qui peut s'appuyer sur ces résultats pour reproduire ou étendre la stratégie de GC utilisée ? </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a:highlight>
                  <a:srgbClr val="000000">
                    <a:alpha val="0"/>
                  </a:srgbClr>
                </a:highlight>
                <a:latin typeface="Calibri"/>
              </a:rPr>
              <a:t>Les résultats seront-ils utilisés pour concevoir un nouveau programme ?</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 Si le financement a expiré, le gouvernement et/ou d'autres parties prenantes se chargeront-ils eux-mêmes de ce travail ? </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D'où proviendra le budget ?</a:t>
            </a:r>
            <a:endParaRPr lang="en-US" sz="1200"/>
          </a:p>
          <a:p>
            <a:pPr marL="0" marR="0" lvl="0" indent="0" algn="l" defTabSz="914400" rtl="0" eaLnBrk="1" fontAlgn="auto" latinLnBrk="0" hangingPunct="1">
              <a:lnSpc>
                <a:spcPct val="100000"/>
              </a:lnSpc>
              <a:spcBef>
                <a:spcPct val="0"/>
              </a:spcBef>
              <a:spcAft>
                <a:spcPct val="0"/>
              </a:spcAft>
              <a:buClrTx/>
              <a:buSzTx/>
              <a:buFontTx/>
              <a:buNone/>
              <a:defRPr/>
            </a:pPr>
            <a:endParaRPr lang="en-US" sz="1200"/>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a:highlight>
                  <a:srgbClr val="000000">
                    <a:alpha val="0"/>
                  </a:srgbClr>
                </a:highlight>
                <a:latin typeface="Calibri"/>
              </a:rPr>
              <a:t>Ce sont toutes des questions importantes à prendre en compte lorsque vous regardez vers l'avenir et que vous vous assurez que la stratégie de GC peut continuer à avoir un impact sur le système de santé et conduire à des programmes de santé de qualité.</a:t>
            </a:r>
          </a:p>
          <a:p>
            <a:pPr marL="0" marR="0" lvl="0" indent="0" algn="l" defTabSz="914400" rtl="0" eaLnBrk="1" fontAlgn="auto" latinLnBrk="0" hangingPunct="1">
              <a:lnSpc>
                <a:spcPct val="100000"/>
              </a:lnSpc>
              <a:spcBef>
                <a:spcPct val="0"/>
              </a:spcBef>
              <a:spcAft>
                <a:spcPct val="0"/>
              </a:spcAft>
              <a:buClrTx/>
              <a:buSzTx/>
              <a:buFontTx/>
              <a:buNone/>
              <a:defRPr/>
            </a:pPr>
            <a:endParaRPr lang="en-US" sz="1200"/>
          </a:p>
          <a:p>
            <a:pPr marL="0" marR="0" indent="0" algn="l" defTabSz="914400" rtl="0" eaLnBrk="1" fontAlgn="auto" latinLnBrk="0" hangingPunct="1">
              <a:lnSpc>
                <a:spcPct val="100000"/>
              </a:lnSpc>
              <a:spcBef>
                <a:spcPct val="0"/>
              </a:spcBef>
              <a:spcAft>
                <a:spcPct val="0"/>
              </a:spcAft>
              <a:buClrTx/>
              <a:buSzTx/>
              <a:buFontTx/>
              <a:buNone/>
              <a:defRPr/>
            </a:pPr>
            <a:endParaRPr lang="en-US"/>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36</a:t>
            </a:fld>
            <a:endParaRPr lang="en-US"/>
          </a:p>
        </p:txBody>
      </p:sp>
    </p:spTree>
    <p:extLst>
      <p:ext uri="{BB962C8B-B14F-4D97-AF65-F5344CB8AC3E}">
        <p14:creationId xmlns:p14="http://schemas.microsoft.com/office/powerpoint/2010/main" val="4031636701"/>
      </p:ext>
    </p:extLst>
  </p:cSld>
  <p:clrMapOvr>
    <a:masterClrMapping/>
  </p:clrMapOvr>
</p:notes>
</file>

<file path=ppt/notesSlides/notesSlide3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kern="1200">
                <a:solidFill>
                  <a:srgbClr val="000000"/>
                </a:solidFill>
                <a:highlight>
                  <a:srgbClr val="000000">
                    <a:alpha val="0"/>
                  </a:srgbClr>
                </a:highlight>
                <a:latin typeface="Calibri"/>
                <a:ea typeface="+mn-ea"/>
                <a:cs typeface="+mn-cs"/>
              </a:rPr>
              <a:t>Une fois les résultats de l'évaluation rédigés et publiés, il est important d'aller au-delà de la diffusion et de promouvoir l'utilisation réelle des résultats de l'évaluation. </a:t>
            </a:r>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37</a:t>
            </a:fld>
            <a:endParaRPr lang="en-US"/>
          </a:p>
        </p:txBody>
      </p:sp>
    </p:spTree>
    <p:extLst>
      <p:ext uri="{BB962C8B-B14F-4D97-AF65-F5344CB8AC3E}">
        <p14:creationId xmlns:p14="http://schemas.microsoft.com/office/powerpoint/2010/main" val="1616351493"/>
      </p:ext>
    </p:extLst>
  </p:cSld>
  <p:clrMapOvr>
    <a:masterClrMapping/>
  </p:clrMapOvr>
</p:notes>
</file>

<file path=ppt/notesSlides/notesSlide3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Une fois que vous aurez terminé l'évaluation de votre intervention de GC avec succès, vous devriez avoir développé les livrables suivants :</a:t>
            </a:r>
          </a:p>
          <a:p>
            <a:pPr marL="171450" lvl="0" indent="-171450" rtl="0">
              <a:buFont typeface="Arial" panose="020b0604020202020204" pitchFamily="34" charset="0"/>
              <a:buChar char="•"/>
            </a:pPr>
            <a:r>
              <a:rPr lang="fr" sz="1200" b="0" i="0" u="none" strike="noStrike">
                <a:highlight>
                  <a:srgbClr val="000000">
                    <a:alpha val="0"/>
                  </a:srgbClr>
                </a:highlight>
                <a:latin typeface="Calibri"/>
              </a:rPr>
              <a:t>Publication de documents dans divers formats de présentation, tels que des rapports, des articles de journaux, des mémoires, des infographies et d'autres documents visuels, afin de synthétiser et de partager les résultats de l'évaluation avec divers publics.</a:t>
            </a:r>
          </a:p>
          <a:p>
            <a:pPr marL="171450" lvl="0" indent="-171450" rtl="0">
              <a:buFont typeface="Arial" panose="020b0604020202020204" pitchFamily="34" charset="0"/>
              <a:buChar char="•"/>
            </a:pPr>
            <a:r>
              <a:rPr lang="fr" sz="1200" b="0" i="0" u="none" strike="noStrike">
                <a:highlight>
                  <a:srgbClr val="000000">
                    <a:alpha val="0"/>
                  </a:srgbClr>
                </a:highlight>
                <a:latin typeface="Calibri"/>
              </a:rPr>
              <a:t>Evénement ou série d'événements de diffusion pour partager les résultats de l'évaluation avec les principales parties prenantes et solliciter leurs commentaires pour valider et mieux comprendre les résultats.</a:t>
            </a:r>
          </a:p>
          <a:p>
            <a:pPr marL="171450" lvl="0" indent="-171450" rtl="0">
              <a:buFont typeface="Arial" panose="020b0604020202020204" pitchFamily="34" charset="0"/>
              <a:buChar char="•"/>
            </a:pPr>
            <a:r>
              <a:rPr lang="fr" sz="1200" b="0" i="0" u="none" strike="noStrike">
                <a:highlight>
                  <a:srgbClr val="000000">
                    <a:alpha val="0"/>
                  </a:srgbClr>
                </a:highlight>
                <a:latin typeface="Calibri"/>
              </a:rPr>
              <a:t>Discussion et détermination des prochaines étapes pour promouvoir l'utilisation des résultats de l'évaluation dans les politiques, les autres programmes et la pratique.</a:t>
            </a:r>
          </a:p>
          <a:p>
            <a:r>
              <a:rPr lang="en-US" sz="1200" kern="1200">
                <a:solidFill>
                  <a:schemeClr val="tx1"/>
                </a:solidFill>
                <a:effectLst/>
                <a:latin typeface="+mn-lt"/>
                <a:ea typeface="+mn-ea"/>
                <a:cs typeface="+mn-cs"/>
              </a:rPr>
              <a:t> </a:t>
            </a:r>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38</a:t>
            </a:fld>
            <a:endParaRPr lang="en-US"/>
          </a:p>
        </p:txBody>
      </p:sp>
    </p:spTree>
    <p:extLst>
      <p:ext uri="{BB962C8B-B14F-4D97-AF65-F5344CB8AC3E}">
        <p14:creationId xmlns:p14="http://schemas.microsoft.com/office/powerpoint/2010/main" val="1814176477"/>
      </p:ext>
    </p:extLst>
  </p:cSld>
  <p:clrMapOvr>
    <a:masterClrMapping/>
  </p:clrMapOvr>
</p:notes>
</file>

<file path=ppt/notesSlides/notesSlide3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kern="1200">
                <a:solidFill>
                  <a:srgbClr val="000000"/>
                </a:solidFill>
                <a:highlight>
                  <a:srgbClr val="000000">
                    <a:alpha val="0"/>
                  </a:srgbClr>
                </a:highlight>
                <a:latin typeface="Calibri"/>
                <a:ea typeface="+mn-ea"/>
                <a:cs typeface="+mn-cs"/>
              </a:rPr>
              <a:t>En suivant les étapes de la feuille de route, vous pouvez vous assurer que le personnel de votre programme de santé a accès aux connaissances et à l'expérience essentielles pour faire son travail efficacement, en évaluant d'abord sa perception des obstacles et des facteurs facilitant l'utilisation et le partage des connaissances. Ces informations formatives importantes serviront de base à votre stratégie de GC, à laquelle chacun pourra se référer pour s'orienter au fil du temps. Les outils et techniques de GC que vous développez, mettez en œuvre et améliorez en permanence faciliteront le partage et l'utilisation de ces informations essentielles dont les membres du personnel et les partenaires ont besoin pour faire leur travail efficacement. Enfin, une évaluation vous aidera à identifier les facteurs qui ont contribué ou entravé le succès de vos activités de GC, que vous pourrez utiliser pour influencer les activités futures. </a:t>
            </a:r>
          </a:p>
          <a:p>
            <a:endParaRPr lang="en-US" sz="120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kern="1200">
                <a:solidFill>
                  <a:srgbClr val="000000"/>
                </a:solidFill>
                <a:highlight>
                  <a:srgbClr val="000000">
                    <a:alpha val="0"/>
                  </a:srgbClr>
                </a:highlight>
                <a:latin typeface="Calibri"/>
                <a:ea typeface="+mn-ea"/>
                <a:cs typeface="+mn-cs"/>
              </a:rPr>
              <a:t> La GC peut être un outil précieux dans votre boîte à outils pour améliorer l'efficience et l'efficacité de vos programmes en réduisant la duplication des efforts, en mettant en œuvre les meilleures pratiques et en appliquant les leçons apprises pour surmonter les difficultés. Et n'oubliez pas que vous pouvez appliquer la GC de manière systématique dans vos programmes, même en présence de contraintes de ressources, en adaptant les approches et les étapes de la feuille de route de la gestion des connaissances à vos besoins. </a:t>
            </a:r>
          </a:p>
          <a:p>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D034FE-B539-4DCD-B5E4-EF30540FC33F}" type="slidenum">
              <a:rPr lang="en-US" smtClean="0"/>
              <a:t>39</a:t>
            </a:fld>
            <a:endParaRPr lang="en-US"/>
          </a:p>
        </p:txBody>
      </p:sp>
    </p:spTree>
    <p:extLst>
      <p:ext uri="{BB962C8B-B14F-4D97-AF65-F5344CB8AC3E}">
        <p14:creationId xmlns:p14="http://schemas.microsoft.com/office/powerpoint/2010/main" val="1290714419"/>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kern="1200" cap="none">
                <a:solidFill>
                  <a:srgbClr val="000000"/>
                </a:solidFill>
                <a:highlight>
                  <a:srgbClr val="000000">
                    <a:alpha val="0"/>
                  </a:srgbClr>
                </a:highlight>
                <a:latin typeface="Calibri"/>
                <a:ea typeface="Calibri"/>
                <a:cs typeface="Calibri"/>
                <a:sym typeface="Calibri"/>
              </a:rPr>
              <a:t>Tournons-nous à nouveau vers le modèle logique de la GC pour la santé mondiale pour un rappel de ce que le suivi est censé répondre par rapport à ce que l'évaluation peut répondre. </a:t>
            </a:r>
          </a:p>
          <a:p>
            <a:endParaRPr lang="en-US" sz="1200" b="0" i="0" u="none" strike="noStrike" kern="1200" cap="none" baseline="0">
              <a:solidFill>
                <a:schemeClr val="dk1"/>
              </a:solidFill>
              <a:effectLst/>
              <a:latin typeface="+mn-lt"/>
              <a:ea typeface="Calibri"/>
              <a:cs typeface="Calibri"/>
              <a:sym typeface="Calibri"/>
            </a:endParaRPr>
          </a:p>
          <a:p>
            <a:pPr rtl="0"/>
            <a:r>
              <a:rPr lang="fr" sz="1200" b="0" i="0" u="none" strike="noStrike" kern="1200">
                <a:solidFill>
                  <a:srgbClr val="000000"/>
                </a:solidFill>
                <a:highlight>
                  <a:srgbClr val="000000">
                    <a:alpha val="0"/>
                  </a:srgbClr>
                </a:highlight>
                <a:latin typeface="Calibri"/>
                <a:ea typeface="+mn-ea"/>
                <a:cs typeface="+mn-cs"/>
              </a:rPr>
              <a:t>Le suivi se concentre sur les intrants, les processus et les extrants de votre intervention, comme le montrent les lignes violettes. L'évaluation, quant à elle, est centrée sur les résultats de votre intervention - indiqués en rouge. S'il est vrai que le suivi peut être utilisé pour suivre les </a:t>
            </a:r>
            <a:r>
              <a:rPr lang="fr" sz="1200" b="0" i="1" u="none" strike="noStrike" kern="1200">
                <a:solidFill>
                  <a:srgbClr val="000000"/>
                </a:solidFill>
                <a:highlight>
                  <a:srgbClr val="000000">
                    <a:alpha val="0"/>
                  </a:srgbClr>
                </a:highlight>
                <a:latin typeface="Calibri"/>
                <a:ea typeface="+mn-ea"/>
                <a:cs typeface="+mn-cs"/>
              </a:rPr>
              <a:t>changements de</a:t>
            </a:r>
            <a:r>
              <a:rPr lang="fr" sz="1200" b="0" i="0" u="none" strike="noStrike" kern="1200">
                <a:solidFill>
                  <a:srgbClr val="000000"/>
                </a:solidFill>
                <a:highlight>
                  <a:srgbClr val="000000">
                    <a:alpha val="0"/>
                  </a:srgbClr>
                </a:highlight>
                <a:latin typeface="Calibri"/>
                <a:ea typeface="+mn-ea"/>
                <a:cs typeface="+mn-cs"/>
              </a:rPr>
              <a:t> ces résultats dans le temps, une évaluation est nécessaire pour déterminer si l'un de ces changements peut être </a:t>
            </a:r>
            <a:r>
              <a:rPr lang="fr" sz="1200" b="0" i="1" u="none" strike="noStrike" kern="1200">
                <a:solidFill>
                  <a:srgbClr val="000000"/>
                </a:solidFill>
                <a:highlight>
                  <a:srgbClr val="000000">
                    <a:alpha val="0"/>
                  </a:srgbClr>
                </a:highlight>
                <a:latin typeface="Calibri"/>
                <a:ea typeface="+mn-ea"/>
                <a:cs typeface="+mn-cs"/>
              </a:rPr>
              <a:t>attribué</a:t>
            </a:r>
            <a:r>
              <a:rPr lang="fr" sz="1200" b="0" i="0" u="none" strike="noStrike" kern="1200">
                <a:solidFill>
                  <a:srgbClr val="000000"/>
                </a:solidFill>
                <a:highlight>
                  <a:srgbClr val="000000">
                    <a:alpha val="0"/>
                  </a:srgbClr>
                </a:highlight>
                <a:latin typeface="Calibri"/>
                <a:ea typeface="+mn-ea"/>
                <a:cs typeface="+mn-cs"/>
              </a:rPr>
              <a:t> à votre intervention. </a:t>
            </a:r>
            <a:endParaRPr lang="en-US" sz="1100" b="0" i="0" u="none" strike="noStrike" cap="none">
              <a:solidFill>
                <a:schemeClr val="dk1"/>
              </a:solidFill>
              <a:latin typeface="+mn-lt"/>
              <a:ea typeface="Calibri"/>
              <a:cs typeface="Calibri"/>
              <a:sym typeface="Calibri"/>
            </a:endParaRPr>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4</a:t>
            </a:fld>
            <a:endParaRPr lang="en-US"/>
          </a:p>
        </p:txBody>
      </p:sp>
    </p:spTree>
    <p:extLst>
      <p:ext uri="{BB962C8B-B14F-4D97-AF65-F5344CB8AC3E}">
        <p14:creationId xmlns:p14="http://schemas.microsoft.com/office/powerpoint/2010/main" val="1468376826"/>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Examinons de plus près certaines des principales différences entre le suivi et l'évaluation.</a:t>
            </a:r>
          </a:p>
          <a:p>
            <a:pPr marL="171450" indent="-171450" rtl="0">
              <a:buFont typeface="Arial" panose="020b0604020202020204" pitchFamily="34" charset="0"/>
              <a:buChar char="•"/>
            </a:pPr>
            <a:r>
              <a:rPr lang="fr" sz="1200" b="0" i="0" u="none" strike="noStrike" baseline="0">
                <a:highlight>
                  <a:srgbClr val="000000">
                    <a:alpha val="0"/>
                  </a:srgbClr>
                </a:highlight>
                <a:latin typeface="Calibri"/>
              </a:rPr>
              <a:t>Qui : Le suivi est définitivement destiné à être effectué par le personnel interne. L'évaluation, quant à elle, doit techniquement être menée par un évaluateur externe pour s'assurer qu'il n'y a pas de parti pris dans les phases de conception ou d'analyse. </a:t>
            </a:r>
          </a:p>
          <a:p>
            <a:pPr marL="171450" indent="-171450" rtl="0">
              <a:buFont typeface="Arial" panose="020b0604020202020204" pitchFamily="34" charset="0"/>
              <a:buChar char="•"/>
            </a:pPr>
            <a:r>
              <a:rPr lang="fr" sz="1200" b="0" i="0" u="none" strike="noStrike" baseline="0">
                <a:highlight>
                  <a:srgbClr val="000000">
                    <a:alpha val="0"/>
                  </a:srgbClr>
                </a:highlight>
                <a:latin typeface="Calibri"/>
              </a:rPr>
              <a:t>Quoi et pourquoi : Nous avons déjà parlé de l'objectif du suivi et de l'évaluation et de la raison pour laquelle nous les réalisons.</a:t>
            </a:r>
          </a:p>
          <a:p>
            <a:pPr marL="171450" indent="-171450" rtl="0">
              <a:buFont typeface="Arial" panose="020b0604020202020204" pitchFamily="34" charset="0"/>
              <a:buChar char="•"/>
            </a:pPr>
            <a:r>
              <a:rPr lang="fr" sz="1200" b="0" i="0" u="none" strike="noStrike" baseline="0">
                <a:highlight>
                  <a:srgbClr val="000000">
                    <a:alpha val="0"/>
                  </a:srgbClr>
                </a:highlight>
                <a:latin typeface="Calibri"/>
              </a:rPr>
              <a:t>Quand : Le suivi doit se faire de manière continue tout au long de la période de mise en œuvre, tandis que l'évaluation a lieu à des étapes importantes, par exemple, au niveau de base, à mi-parcours et en fin de parcours.</a:t>
            </a:r>
          </a:p>
          <a:p>
            <a:pPr marL="171450" indent="-171450" rtl="0">
              <a:buFont typeface="Arial" panose="020b0604020202020204" pitchFamily="34" charset="0"/>
              <a:buChar char="•"/>
            </a:pPr>
            <a:r>
              <a:rPr lang="fr" sz="1200" b="0" i="0" u="none" strike="noStrike" baseline="0">
                <a:highlight>
                  <a:srgbClr val="000000">
                    <a:alpha val="0"/>
                  </a:srgbClr>
                </a:highlight>
                <a:latin typeface="Calibri"/>
              </a:rPr>
              <a:t>Comment : Il existe un certain nombre de méthodes de collecte de données que vous pouvez utiliser pour mener vos activités de suivi, et beaucoup de ces mêmes méthodes peuvent également être utilisées pour l'évaluation. </a:t>
            </a:r>
          </a:p>
        </p:txBody>
      </p:sp>
      <p:sp>
        <p:nvSpPr>
          <p:cNvPr id="4" name="Slide Number Placeholder 3"/>
          <p:cNvSpPr>
            <a:spLocks noGrp="1"/>
          </p:cNvSpPr>
          <p:nvPr>
            <p:ph type="sldNum" sz="quarter" idx="10"/>
          </p:nvPr>
        </p:nvSpPr>
        <p:spPr/>
        <p:txBody>
          <a:bodyPr/>
          <a:lstStyle/>
          <a:p>
            <a:fld id="{20D034FE-B539-4DCD-B5E4-EF30540FC33F}" type="slidenum">
              <a:rPr lang="en-US" smtClean="0"/>
              <a:t>5</a:t>
            </a:fld>
            <a:endParaRPr lang="en-US"/>
          </a:p>
        </p:txBody>
      </p:sp>
    </p:spTree>
    <p:extLst>
      <p:ext uri="{BB962C8B-B14F-4D97-AF65-F5344CB8AC3E}">
        <p14:creationId xmlns:p14="http://schemas.microsoft.com/office/powerpoint/2010/main" val="4249312185"/>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kern="1200" baseline="0">
                <a:solidFill>
                  <a:srgbClr val="000000"/>
                </a:solidFill>
                <a:highlight>
                  <a:srgbClr val="000000">
                    <a:alpha val="0"/>
                  </a:srgbClr>
                </a:highlight>
                <a:latin typeface="Calibri"/>
                <a:ea typeface="+mn-ea"/>
                <a:cs typeface="+mn-cs"/>
              </a:rPr>
              <a:t>Maintenant que nous avons examiné les différences entre le suivi et l'évaluation, nous pouvons nous pencher sur la façon de planifier l'évaluation. </a:t>
            </a:r>
          </a:p>
          <a:p>
            <a:endParaRPr lang="en-US" sz="1200" kern="1200" baseline="0">
              <a:solidFill>
                <a:schemeClr val="tx1"/>
              </a:solidFill>
              <a:effectLst/>
              <a:latin typeface="+mn-lt"/>
              <a:ea typeface="+mn-ea"/>
              <a:cs typeface="+mn-cs"/>
            </a:endParaRPr>
          </a:p>
          <a:p>
            <a:pPr rtl="0"/>
            <a:r>
              <a:rPr lang="fr" sz="1200" b="0" i="0" u="none" strike="noStrike" kern="1200" baseline="0">
                <a:solidFill>
                  <a:srgbClr val="000000"/>
                </a:solidFill>
                <a:highlight>
                  <a:srgbClr val="000000">
                    <a:alpha val="0"/>
                  </a:srgbClr>
                </a:highlight>
                <a:latin typeface="Calibri"/>
                <a:ea typeface="+mn-ea"/>
                <a:cs typeface="+mn-cs"/>
              </a:rPr>
              <a:t>Votre première tâche dans la planification d'une évaluation est de décider des résultats du programme à mesurer. </a:t>
            </a:r>
            <a:r>
              <a:rPr lang="fr" sz="1200" b="0" i="0" u="none" strike="noStrike" kern="1200" cap="none">
                <a:solidFill>
                  <a:srgbClr val="000000"/>
                </a:solidFill>
                <a:highlight>
                  <a:srgbClr val="000000">
                    <a:alpha val="0"/>
                  </a:srgbClr>
                </a:highlight>
                <a:latin typeface="Calibri"/>
                <a:ea typeface="Calibri"/>
                <a:cs typeface="Calibri"/>
                <a:sym typeface="Calibri"/>
              </a:rPr>
              <a:t>Le modèle logique de GC pour la santé mondiale est une ressource utile pour aider à définir ces niveaux de résultats. Le modèle définit 3 niveaux de résultats de la GC : initial, intermédiaire et à long terme. Examinons de plus près ces niveaux de résultats.</a:t>
            </a:r>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6</a:t>
            </a:fld>
            <a:endParaRPr lang="en-US"/>
          </a:p>
        </p:txBody>
      </p:sp>
    </p:spTree>
    <p:extLst>
      <p:ext uri="{BB962C8B-B14F-4D97-AF65-F5344CB8AC3E}">
        <p14:creationId xmlns:p14="http://schemas.microsoft.com/office/powerpoint/2010/main" val="276933690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a:buNone/>
            </a:pPr>
            <a:r>
              <a:rPr lang="fr" sz="1200" b="1" i="0" u="none" strike="noStrike" kern="1200" cap="none">
                <a:solidFill>
                  <a:srgbClr val="000000"/>
                </a:solidFill>
                <a:highlight>
                  <a:srgbClr val="000000">
                    <a:alpha val="0"/>
                  </a:srgbClr>
                </a:highlight>
                <a:latin typeface="Calibri"/>
                <a:ea typeface="Calibri"/>
                <a:cs typeface="Calibri"/>
                <a:sym typeface="Calibri"/>
              </a:rPr>
              <a:t>1. Les résultats initiaux</a:t>
            </a:r>
            <a:r>
              <a:rPr lang="fr" sz="1200" b="0" i="0" u="none" strike="noStrike" kern="1200" cap="none">
                <a:solidFill>
                  <a:srgbClr val="000000"/>
                </a:solidFill>
                <a:highlight>
                  <a:srgbClr val="000000">
                    <a:alpha val="0"/>
                  </a:srgbClr>
                </a:highlight>
                <a:latin typeface="Calibri"/>
                <a:ea typeface="Calibri"/>
                <a:cs typeface="Calibri"/>
                <a:sym typeface="Calibri"/>
              </a:rPr>
              <a:t> concernent la </a:t>
            </a:r>
            <a:r>
              <a:rPr lang="fr" sz="1200" b="0" i="1" u="none" strike="noStrike" kern="1200" cap="none">
                <a:solidFill>
                  <a:srgbClr val="000000"/>
                </a:solidFill>
                <a:highlight>
                  <a:srgbClr val="000000">
                    <a:alpha val="0"/>
                  </a:srgbClr>
                </a:highlight>
                <a:latin typeface="Calibri"/>
                <a:ea typeface="Calibri"/>
                <a:cs typeface="Calibri"/>
                <a:sym typeface="Calibri"/>
              </a:rPr>
              <a:t>prise de conscience</a:t>
            </a:r>
            <a:r>
              <a:rPr lang="fr" sz="1200" b="0" i="0" u="none" strike="noStrike" kern="1200" cap="none">
                <a:solidFill>
                  <a:srgbClr val="000000"/>
                </a:solidFill>
                <a:highlight>
                  <a:srgbClr val="000000">
                    <a:alpha val="0"/>
                  </a:srgbClr>
                </a:highlight>
                <a:latin typeface="Calibri"/>
                <a:ea typeface="Calibri"/>
                <a:cs typeface="Calibri"/>
                <a:sym typeface="Calibri"/>
              </a:rPr>
              <a:t> initiale des informations et des connaissances, ainsi que l'</a:t>
            </a:r>
            <a:r>
              <a:rPr lang="fr" sz="1200" b="0" i="1" u="none" strike="noStrike" kern="1200" cap="none">
                <a:solidFill>
                  <a:srgbClr val="000000"/>
                </a:solidFill>
                <a:highlight>
                  <a:srgbClr val="000000">
                    <a:alpha val="0"/>
                  </a:srgbClr>
                </a:highlight>
                <a:latin typeface="Calibri"/>
                <a:ea typeface="Calibri"/>
                <a:cs typeface="Calibri"/>
                <a:sym typeface="Calibri"/>
              </a:rPr>
              <a:t>application</a:t>
            </a:r>
            <a:r>
              <a:rPr lang="fr" sz="1200" b="0" i="0" u="none" strike="noStrike" kern="1200" cap="none">
                <a:solidFill>
                  <a:srgbClr val="000000"/>
                </a:solidFill>
                <a:highlight>
                  <a:srgbClr val="000000">
                    <a:alpha val="0"/>
                  </a:srgbClr>
                </a:highlight>
                <a:latin typeface="Calibri"/>
                <a:ea typeface="Calibri"/>
                <a:cs typeface="Calibri"/>
                <a:sym typeface="Calibri"/>
              </a:rPr>
              <a:t> confirmée et engagée de ces connaissances dans le but spécifique de changer les politiques, les orientations ou les procédures programmatiques, ou les méthodes de formation ou de recherche.  Ces premiers résultats sont regroupés en deux grandes catégories : </a:t>
            </a:r>
          </a:p>
          <a:p>
            <a:pPr marL="628650" lvl="1" indent="-171450" rtl="0">
              <a:buFont typeface="Arial" panose="020b0604020202020204" pitchFamily="34" charset="0"/>
              <a:buChar char="•"/>
            </a:pPr>
            <a:r>
              <a:rPr lang="fr" sz="1200" b="1" i="0" u="none" strike="noStrike" kern="1200" cap="none">
                <a:solidFill>
                  <a:srgbClr val="000000"/>
                </a:solidFill>
                <a:highlight>
                  <a:srgbClr val="000000">
                    <a:alpha val="0"/>
                  </a:srgbClr>
                </a:highlight>
                <a:latin typeface="Calibri"/>
                <a:ea typeface="Calibri"/>
                <a:cs typeface="Calibri"/>
                <a:sym typeface="Calibri"/>
              </a:rPr>
              <a:t>Apprentissage</a:t>
            </a:r>
            <a:r>
              <a:rPr lang="fr" sz="1200" b="0" i="0" u="none" strike="noStrike" kern="1200" cap="none">
                <a:solidFill>
                  <a:srgbClr val="000000"/>
                </a:solidFill>
                <a:highlight>
                  <a:srgbClr val="000000">
                    <a:alpha val="0"/>
                  </a:srgbClr>
                </a:highlight>
                <a:latin typeface="Calibri"/>
                <a:ea typeface="Calibri"/>
                <a:cs typeface="Calibri"/>
                <a:sym typeface="Calibri"/>
              </a:rPr>
              <a:t> : prise de conscience des connaissances et des changements d'attitude en conséquence.</a:t>
            </a:r>
          </a:p>
          <a:p>
            <a:pPr marL="628650" lvl="1" indent="-171450" rtl="0">
              <a:buFont typeface="Arial" panose="020b0604020202020204" pitchFamily="34" charset="0"/>
              <a:buChar char="•"/>
            </a:pPr>
            <a:r>
              <a:rPr lang="fr" sz="1200" b="1" i="0" u="none" strike="noStrike" kern="1200" cap="none">
                <a:solidFill>
                  <a:srgbClr val="000000"/>
                </a:solidFill>
                <a:highlight>
                  <a:srgbClr val="000000">
                    <a:alpha val="0"/>
                  </a:srgbClr>
                </a:highlight>
                <a:latin typeface="Calibri"/>
                <a:ea typeface="Calibri"/>
                <a:cs typeface="Calibri"/>
                <a:sym typeface="Calibri"/>
              </a:rPr>
              <a:t>Action</a:t>
            </a:r>
            <a:r>
              <a:rPr lang="fr" sz="1200" b="0" i="0" u="none" strike="noStrike" kern="1200" cap="none">
                <a:solidFill>
                  <a:srgbClr val="000000"/>
                </a:solidFill>
                <a:highlight>
                  <a:srgbClr val="000000">
                    <a:alpha val="0"/>
                  </a:srgbClr>
                </a:highlight>
                <a:latin typeface="Calibri"/>
                <a:ea typeface="Calibri"/>
                <a:cs typeface="Calibri"/>
                <a:sym typeface="Calibri"/>
              </a:rPr>
              <a:t> : mise en pratique de ces connaissances, par exemple pour éclairer les décisions ou les politiques ou pour modifier les techniques de gestion de la santé publique ou le comportement clinique.</a:t>
            </a:r>
          </a:p>
          <a:p>
            <a:pPr rtl="0"/>
            <a:r>
              <a:rPr lang="fr" sz="1200" b="1" i="0" u="none" strike="noStrike" kern="1200" cap="none">
                <a:solidFill>
                  <a:srgbClr val="000000"/>
                </a:solidFill>
                <a:highlight>
                  <a:srgbClr val="000000">
                    <a:alpha val="0"/>
                  </a:srgbClr>
                </a:highlight>
                <a:latin typeface="Calibri"/>
                <a:ea typeface="Calibri"/>
                <a:cs typeface="Calibri"/>
                <a:sym typeface="Calibri"/>
              </a:rPr>
              <a:t>2.</a:t>
            </a:r>
            <a:r>
              <a:rPr lang="fr" sz="1200" b="0" i="0" u="none" strike="noStrike" kern="1200" cap="none">
                <a:solidFill>
                  <a:srgbClr val="000000"/>
                </a:solidFill>
                <a:highlight>
                  <a:srgbClr val="000000">
                    <a:alpha val="0"/>
                  </a:srgbClr>
                </a:highlight>
                <a:latin typeface="Calibri"/>
                <a:ea typeface="Calibri"/>
                <a:cs typeface="Calibri"/>
                <a:sym typeface="Calibri"/>
              </a:rPr>
              <a:t> Les </a:t>
            </a:r>
            <a:r>
              <a:rPr lang="fr" sz="1200" b="1" i="0" u="none" strike="noStrike" kern="1200" cap="none">
                <a:solidFill>
                  <a:srgbClr val="000000"/>
                </a:solidFill>
                <a:highlight>
                  <a:srgbClr val="000000">
                    <a:alpha val="0"/>
                  </a:srgbClr>
                </a:highlight>
                <a:latin typeface="Calibri"/>
                <a:ea typeface="Calibri"/>
                <a:cs typeface="Calibri"/>
                <a:sym typeface="Calibri"/>
              </a:rPr>
              <a:t>résultats intermédiaires </a:t>
            </a:r>
            <a:r>
              <a:rPr lang="fr" sz="1200" b="0" i="0" u="none" strike="noStrike" kern="1200" cap="none">
                <a:solidFill>
                  <a:srgbClr val="000000"/>
                </a:solidFill>
                <a:highlight>
                  <a:srgbClr val="000000">
                    <a:alpha val="0"/>
                  </a:srgbClr>
                </a:highlight>
                <a:latin typeface="Calibri"/>
                <a:ea typeface="Calibri"/>
                <a:cs typeface="Calibri"/>
                <a:sym typeface="Calibri"/>
              </a:rPr>
              <a:t>sont le résultat direct des résultats initiaux. Lorsque les individus apprennent et mettent leurs connaissances en pratique, cela peut entraîner des changements dans les systèmes de santé ou les comportements des clients/patients.</a:t>
            </a:r>
          </a:p>
          <a:p>
            <a:pPr rtl="0"/>
            <a:r>
              <a:rPr lang="fr" sz="1200" b="1" i="0" u="none" strike="noStrike" kern="1200" cap="none">
                <a:solidFill>
                  <a:srgbClr val="000000"/>
                </a:solidFill>
                <a:highlight>
                  <a:srgbClr val="000000">
                    <a:alpha val="0"/>
                  </a:srgbClr>
                </a:highlight>
                <a:latin typeface="Calibri"/>
                <a:ea typeface="Calibri"/>
                <a:cs typeface="Calibri"/>
                <a:sym typeface="Calibri"/>
              </a:rPr>
              <a:t>3. Les résultats à long terme </a:t>
            </a:r>
            <a:r>
              <a:rPr lang="fr" sz="1200" b="0" i="0" u="none" strike="noStrike" kern="1200" cap="none">
                <a:solidFill>
                  <a:srgbClr val="000000"/>
                </a:solidFill>
                <a:highlight>
                  <a:srgbClr val="000000">
                    <a:alpha val="0"/>
                  </a:srgbClr>
                </a:highlight>
                <a:latin typeface="Calibri"/>
                <a:ea typeface="Calibri"/>
                <a:cs typeface="Calibri"/>
                <a:sym typeface="Calibri"/>
              </a:rPr>
              <a:t>font référence aux résultats sanitaires tels que les taux de prévalence de la contraception ou la diminution de la mortalité maternelle. </a:t>
            </a:r>
          </a:p>
          <a:p>
            <a:pPr rtl="0"/>
            <a:r>
              <a:rPr lang="fr" sz="1200" b="0" i="0" u="none" strike="noStrike" kern="1200" cap="none">
                <a:solidFill>
                  <a:srgbClr val="000000"/>
                </a:solidFill>
                <a:highlight>
                  <a:srgbClr val="000000">
                    <a:alpha val="0"/>
                  </a:srgbClr>
                </a:highlight>
                <a:latin typeface="Calibri"/>
                <a:ea typeface="Calibri"/>
                <a:cs typeface="Calibri"/>
                <a:sym typeface="Calibri"/>
              </a:rPr>
              <a:t>La GC peut jouer un rôle important dans l'amélioration de ces résultats en matière de santé, car les améliorations de l'état de santé général des clients et des patients peuvent souvent être liées à l'exposition des professionnels de la santé aux informations sur la santé et à leur utilisation. Cependant, les connaissances sont nécessaires mais pas suffisantes en soi pour créer des changements dans l'état de santé. Les résultats à long terme sont inclus dans le modèle logique de la GC pour la santé mondiale afin de démontrer l'objectif primordial de la GC, mais pas pour s'attendre à ce que les activités de GC soient évaluées sur la base de ces indicateurs de santé.</a:t>
            </a:r>
          </a:p>
          <a:p>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7</a:t>
            </a:fld>
            <a:endParaRPr lang="en-US"/>
          </a:p>
        </p:txBody>
      </p:sp>
    </p:spTree>
    <p:extLst>
      <p:ext uri="{BB962C8B-B14F-4D97-AF65-F5344CB8AC3E}">
        <p14:creationId xmlns:p14="http://schemas.microsoft.com/office/powerpoint/2010/main" val="2820074614"/>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La plupart des interventions de GC définissent les résultats au niveau du résultat initial, et parfois au niveau du résultat intermédiaire. </a:t>
            </a:r>
            <a:endParaRPr lang="en-US"/>
          </a:p>
        </p:txBody>
      </p:sp>
      <p:sp>
        <p:nvSpPr>
          <p:cNvPr id="4" name="Slide Number Placeholder 3"/>
          <p:cNvSpPr>
            <a:spLocks noGrp="1"/>
          </p:cNvSpPr>
          <p:nvPr>
            <p:ph type="sldNum" sz="quarter" idx="10"/>
          </p:nvPr>
        </p:nvSpPr>
        <p:spPr/>
        <p:txBody>
          <a:bodyPr/>
          <a:lstStyle/>
          <a:p>
            <a:fld id="{20D034FE-B539-4DCD-B5E4-EF30540FC33F}" type="slidenum">
              <a:rPr lang="en-US" smtClean="0"/>
              <a:t>8</a:t>
            </a:fld>
            <a:endParaRPr lang="en-US"/>
          </a:p>
        </p:txBody>
      </p:sp>
    </p:spTree>
    <p:extLst>
      <p:ext uri="{BB962C8B-B14F-4D97-AF65-F5344CB8AC3E}">
        <p14:creationId xmlns:p14="http://schemas.microsoft.com/office/powerpoint/2010/main" val="117458929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fr" sz="1200" b="0" i="0" u="none" strike="noStrike">
                <a:highlight>
                  <a:srgbClr val="000000">
                    <a:alpha val="0"/>
                  </a:srgbClr>
                </a:highlight>
                <a:latin typeface="Calibri"/>
              </a:rPr>
              <a:t>Rappelons qu'il existe deux phases pour le niveau de résultat initial : l'apprentissage et l'action. L'apprentissage implique l'acquisition de nouvelles connaissances, le changement des attitudes et la motivation de l'intention d'utiliser les connaissances. Les deux premiers indicateurs d'apprentissage sur cette diapositive se concentrent sur les connaissances : le premier sur le rapport des utilisateurs sur l'acquisition de nouvelles connaissances, le second étant un peu plus objectif dans la mesure où il nécessite de tester l'utilisateur sur les connaissances acquises. Le troisième indicateur énuméré porte sur les attitudes et le dernier sur l'intention d'utilisation. </a:t>
            </a:r>
          </a:p>
          <a:p>
            <a:pPr marL="0" marR="0" lvl="0" indent="0" algn="l" defTabSz="914400" rtl="0" eaLnBrk="1" fontAlgn="auto" latinLnBrk="0" hangingPunct="1">
              <a:lnSpc>
                <a:spcPct val="100000"/>
              </a:lnSpc>
              <a:spcBef>
                <a:spcPct val="0"/>
              </a:spcBef>
              <a:spcAft>
                <a:spcPct val="0"/>
              </a:spcAft>
              <a:buClrTx/>
              <a:buSzTx/>
              <a:buFontTx/>
              <a:buNone/>
              <a:defRPr/>
            </a:pPr>
            <a:r>
              <a:rPr lang="fr" sz="1200" b="0" i="0" u="none" strike="noStrike" baseline="0">
                <a:highlight>
                  <a:srgbClr val="000000">
                    <a:alpha val="0"/>
                  </a:srgbClr>
                </a:highlight>
                <a:latin typeface="Calibri"/>
              </a:rPr>
              <a:t>Pour une liste plus complète d'indicateurs, voir le </a:t>
            </a:r>
            <a:r>
              <a:rPr lang="fr" sz="1200" b="0" i="1" u="sng" strike="noStrike" kern="1200">
                <a:solidFill>
                  <a:srgbClr val="000000"/>
                </a:solidFill>
                <a:highlight>
                  <a:srgbClr val="000000">
                    <a:alpha val="0"/>
                  </a:srgbClr>
                </a:highlight>
                <a:latin typeface="Calibri"/>
                <a:ea typeface="+mn-ea"/>
                <a:cs typeface="+mn-cs"/>
                <a:hlinkClick r:id="rId3"/>
              </a:rPr>
              <a:t>Guide de suivi et d'évaluation de la gestion des connaissances dans les programmes de santé mondiale</a:t>
            </a:r>
            <a:r>
              <a:rPr lang="fr" sz="1200" b="0" i="0" u="none" strike="noStrike" kern="1200">
                <a:solidFill>
                  <a:srgbClr val="000000"/>
                </a:solidFill>
                <a:highlight>
                  <a:srgbClr val="000000">
                    <a:alpha val="0"/>
                  </a:srgbClr>
                </a:highlight>
                <a:latin typeface="Calibri"/>
                <a:ea typeface="+mn-ea"/>
                <a:cs typeface="+mn-cs"/>
              </a:rPr>
              <a:t>.</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0D034FE-B539-4DCD-B5E4-EF30540FC33F}" type="slidenum">
              <a:rPr lang="en-US" smtClean="0"/>
              <a:t>9</a:t>
            </a:fld>
            <a:endParaRPr lang="en-US"/>
          </a:p>
        </p:txBody>
      </p:sp>
    </p:spTree>
    <p:extLst>
      <p:ext uri="{BB962C8B-B14F-4D97-AF65-F5344CB8AC3E}">
        <p14:creationId xmlns:p14="http://schemas.microsoft.com/office/powerpoint/2010/main" val="947510578"/>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reserve="1" userDrawn="1">
  <p:cSld name="Title Slide">
    <p:spTree>
      <p:nvGrpSpPr>
        <p:cNvPr id="1" name=""/>
        <p:cNvGrpSpPr/>
        <p:nvPr/>
      </p:nvGrpSpPr>
      <p:grpSpPr>
        <a:xfrm>
          <a:off x="0" y="0"/>
          <a:ext cx="0" cy="0"/>
        </a:xfrm>
      </p:grpSpPr>
      <p:sp>
        <p:nvSpPr>
          <p:cNvPr id="2" name="Title 1"/>
          <p:cNvSpPr>
            <a:spLocks noGrp="1"/>
          </p:cNvSpPr>
          <p:nvPr>
            <p:ph type="ctrTitle"/>
          </p:nvPr>
        </p:nvSpPr>
        <p:spPr>
          <a:xfrm>
            <a:off x="594360" y="2026521"/>
            <a:ext cx="8001000" cy="2638243"/>
          </a:xfrm>
        </p:spPr>
        <p:txBody>
          <a:bodyPr anchor="t"/>
          <a:lstStyle>
            <a:lvl1pPr marL="0" indent="0" algn="ctr">
              <a:lnSpc>
                <a:spcPct val="100000"/>
              </a:lnSpc>
              <a:spcAft>
                <a:spcPts val="400"/>
              </a:spcAft>
              <a:defRPr sz="6000">
                <a:solidFill>
                  <a:srgbClr val="007EA5"/>
                </a:solidFill>
              </a:defRPr>
            </a:lvl1pPr>
          </a:lstStyle>
          <a:p>
            <a:r>
              <a:rPr lang="en-US"/>
              <a:t>Click to edit Master title style</a:t>
            </a:r>
          </a:p>
        </p:txBody>
      </p:sp>
      <p:sp>
        <p:nvSpPr>
          <p:cNvPr id="6" name="Slide Number Placeholder 5"/>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94360" y="1536192"/>
            <a:ext cx="8001000" cy="914400"/>
          </a:xfrm>
        </p:spPr>
        <p:txBody>
          <a:bodyPr/>
          <a:lstStyle>
            <a:lvl1pPr marL="457200" indent="-384048">
              <a:lnSpc>
                <a:spcPct val="114000"/>
              </a:lnSpc>
              <a:spcAft>
                <a:spcPts val="400"/>
              </a:spcAft>
              <a:buFont typeface="Arial" panose="020b0604020202020204" pitchFamily="34" charset="0"/>
              <a:buChar char="•"/>
              <a:defRPr/>
            </a:lvl1pPr>
            <a:lvl2pPr marL="914400" indent="-384048">
              <a:lnSpc>
                <a:spcPct val="114000"/>
              </a:lnSpc>
              <a:spcBef>
                <a:spcPct val="0"/>
              </a:spcBef>
              <a:spcAft>
                <a:spcPts val="400"/>
              </a:spcAft>
              <a:defRPr/>
            </a:lvl2pPr>
            <a:lvl3pPr marL="457200" indent="-384048">
              <a:lnSpc>
                <a:spcPct val="114000"/>
              </a:lnSpc>
              <a:spcAft>
                <a:spcPts val="400"/>
              </a:spcAft>
              <a:defRPr/>
            </a:lvl3pPr>
            <a:lvl4pPr marL="73152" indent="0">
              <a:lnSpc>
                <a:spcPct val="114000"/>
              </a:lnSpc>
              <a:spcAft>
                <a:spcPts val="400"/>
              </a:spcAft>
              <a:buNone/>
              <a:defRPr/>
            </a:lvl4pPr>
            <a:lvl5pPr marL="457200" indent="-384048">
              <a:lnSpc>
                <a:spcPct val="114000"/>
              </a:lnSpc>
              <a:spcAft>
                <a:spcPts val="400"/>
              </a:spcAft>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a:xfrm>
            <a:off x="6457950" y="6347386"/>
            <a:ext cx="2057400" cy="365125"/>
          </a:xfrm>
        </p:spPr>
        <p:txBody>
          <a:bodyPr/>
          <a:lstStyle/>
          <a:p>
            <a:fld id="{C668FCF9-A24B-FA41-8F99-CB904FA2263F}" type="slidenum">
              <a:rPr lang="en-US" smtClean="0"/>
              <a:t>‹#›</a:t>
            </a:fld>
            <a:endParaRPr 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234516"/>
          </a:xfrm>
        </p:spPr>
        <p:txBody>
          <a:bodyPr/>
          <a:lstStyle/>
          <a:p>
            <a:pPr lvl="0"/>
            <a:r>
              <a:rPr lang="en-US"/>
              <a:t>Click to edit Master text styles</a:t>
            </a:r>
          </a:p>
          <a:p>
            <a:pPr lvl="1"/>
            <a:r>
              <a:rPr lang="en-US"/>
              <a:t>Second level</a:t>
            </a:r>
          </a:p>
        </p:txBody>
      </p:sp>
      <p:sp>
        <p:nvSpPr>
          <p:cNvPr id="4" name="Content Placeholder 3"/>
          <p:cNvSpPr>
            <a:spLocks noGrp="1"/>
          </p:cNvSpPr>
          <p:nvPr>
            <p:ph sz="half" idx="2"/>
          </p:nvPr>
        </p:nvSpPr>
        <p:spPr>
          <a:xfrm>
            <a:off x="4629150" y="1825625"/>
            <a:ext cx="3886200" cy="4234516"/>
          </a:xfrm>
        </p:spPr>
        <p:txBody>
          <a:body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image" Target="../media/image1.png" /><Relationship Id="rId6"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Title Placeholder 1"/>
          <p:cNvSpPr>
            <a:spLocks noGrp="1"/>
          </p:cNvSpPr>
          <p:nvPr>
            <p:ph type="title"/>
          </p:nvPr>
        </p:nvSpPr>
        <p:spPr>
          <a:xfrm>
            <a:off x="576072" y="530352"/>
            <a:ext cx="8001000" cy="9144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594360" y="1536192"/>
            <a:ext cx="8001000" cy="914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8FCF9-A24B-FA41-8F99-CB904FA2263F}" type="slidenum">
              <a:rPr lang="en-US" smtClean="0"/>
              <a:t>‹#›</a:t>
            </a:fld>
            <a:endParaRPr lang="en-US"/>
          </a:p>
        </p:txBody>
      </p:sp>
      <p:pic>
        <p:nvPicPr>
          <p:cNvPr id="7" name="Picture 6"/>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6137167" y="6028567"/>
            <a:ext cx="2748572" cy="648038"/>
          </a:xfrm>
          <a:prstGeom prst="rect">
            <a:avLst/>
          </a:prstGeom>
        </p:spPr>
      </p:pic>
      <p:sp>
        <p:nvSpPr>
          <p:cNvPr id="11" name="Rectangle 10"/>
          <p:cNvSpPr/>
          <p:nvPr userDrawn="1"/>
        </p:nvSpPr>
        <p:spPr>
          <a:xfrm>
            <a:off x="537884" y="5657671"/>
            <a:ext cx="5697896" cy="1200329"/>
          </a:xfrm>
          <a:prstGeom prst="rect">
            <a:avLst/>
          </a:prstGeom>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800"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This resource is made possible by the support of the American People through the United States Agency for International Development (USAID) under the Knowledge SUCCESS (Strengthening Use, Capacity, Collaboration, Exchange, Synthesis, and Sharing) Project Cooperative Agreement No. 7200AA19CA00001 with the Johns Hopkins University. Knowledge SUCCESS is supported by USAID’s Bureau for Global Health, Office of Population and Reproductive Health and led by the Johns Hopkins Center for Communication Programs (CCP) in partnership with Amref Health Africa, Busara Center for Behavioral Economics (Busara), and FHI 360. The information provided in this resource is the sole responsibility of Knowledge SUCCESS and does not necessarily reflect the views of USAID, the U.S. Government, or the Johns Hopkins University. The resource may be adapted as needed; the original material can be found on www.kmtraining.org..</a:t>
            </a:r>
            <a:endParaRPr kumimoji="0" lang="en-US"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6876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7" r:id="rId4"/>
  </p:sldLayoutIdLst>
  <p:transition/>
  <p:timing/>
  <p:txStyles>
    <p:titleStyle>
      <a:lvl1pPr marL="0" indent="0" algn="l" defTabSz="914400" rtl="0" eaLnBrk="1" latinLnBrk="0" hangingPunct="1">
        <a:lnSpc>
          <a:spcPct val="100000"/>
        </a:lnSpc>
        <a:spcBef>
          <a:spcPct val="0"/>
        </a:spcBef>
        <a:spcAft>
          <a:spcPts val="400"/>
        </a:spcAft>
        <a:buNone/>
        <a:defRPr sz="3600" kern="1200">
          <a:solidFill>
            <a:srgbClr val="007EA5"/>
          </a:solidFill>
          <a:latin typeface="Gill Sans MT" panose="020b0502020104020203" pitchFamily="34" charset="0"/>
          <a:ea typeface="+mj-ea"/>
          <a:cs typeface="+mj-cs"/>
        </a:defRPr>
      </a:lvl1pPr>
    </p:titleStyle>
    <p:bodyStyle>
      <a:lvl1pPr marL="457200" indent="-384048" algn="l" defTabSz="914400" rtl="0" eaLnBrk="1" latinLnBrk="0" hangingPunct="1">
        <a:lnSpc>
          <a:spcPct val="114000"/>
        </a:lnSpc>
        <a:spcBef>
          <a:spcPct val="0"/>
        </a:spcBef>
        <a:spcAft>
          <a:spcPts val="400"/>
        </a:spcAft>
        <a:buSzPct val="125000"/>
        <a:buFont typeface="Arial" panose="020b0604020202020204" pitchFamily="34" charset="0"/>
        <a:buChar char="•"/>
        <a:defRPr sz="2400" kern="1200">
          <a:solidFill>
            <a:srgbClr val="007EA5"/>
          </a:solidFill>
          <a:latin typeface="Gill Sans MT" panose="020b0502020104020203" pitchFamily="34" charset="0"/>
          <a:ea typeface="+mn-ea"/>
          <a:cs typeface="Arial" panose="020b0604020202020204" pitchFamily="34" charset="0"/>
        </a:defRPr>
      </a:lvl1pPr>
      <a:lvl2pPr marL="914400" indent="-384048" algn="l" defTabSz="914400" rtl="0" eaLnBrk="1" latinLnBrk="0" hangingPunct="1">
        <a:lnSpc>
          <a:spcPct val="114000"/>
        </a:lnSpc>
        <a:spcBef>
          <a:spcPct val="0"/>
        </a:spcBef>
        <a:spcAft>
          <a:spcPts val="400"/>
        </a:spcAft>
        <a:buFont typeface="Courier New" panose="02070309020205020404" pitchFamily="49" charset="0"/>
        <a:buChar char="o"/>
        <a:defRPr sz="2200" kern="1200">
          <a:solidFill>
            <a:srgbClr val="007EA5"/>
          </a:solidFill>
          <a:latin typeface="Gill Sans MT" panose="020b0502020104020203"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EA5"/>
          </a:solidFill>
          <a:latin typeface="Gill Sans MT" panose="020b0502020104020203"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EA5"/>
          </a:solidFill>
          <a:latin typeface="Gill Sans MT" panose="020b0502020104020203"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EA5"/>
          </a:solidFill>
          <a:latin typeface="Gill Sans MT" panose="020b0502020104020203"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image" Target="../media/image3.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 Id="rId3" Type="http://schemas.openxmlformats.org/officeDocument/2006/relationships/image" Target="../media/image4.jpe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 Id="rId3" Type="http://schemas.openxmlformats.org/officeDocument/2006/relationships/chart" Target="../charts/chart1.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6.xml" /><Relationship Id="rId3" Type="http://schemas.openxmlformats.org/officeDocument/2006/relationships/chart" Target="../charts/chart2.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7.xml" /><Relationship Id="rId3" Type="http://schemas.openxmlformats.org/officeDocument/2006/relationships/chart" Target="../charts/chart3.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8.xml" /><Relationship Id="rId3" Type="http://schemas.openxmlformats.org/officeDocument/2006/relationships/image" Target="../media/image5.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9.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0.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1.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3.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4.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5.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6.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7.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8.xml" /><Relationship Id="rId3" Type="http://schemas.openxmlformats.org/officeDocument/2006/relationships/image" Target="../media/image6.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2.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2.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p:txBody>
          <a:bodyPr>
            <a:noAutofit/>
          </a:bodyPr>
          <a:lstStyle/>
          <a:p>
            <a:pPr rtl="0"/>
            <a:r>
              <a:rPr lang="fr" sz="6000" b="0" i="0" u="none" strike="noStrike">
                <a:highlight>
                  <a:srgbClr val="000000">
                    <a:alpha val="0"/>
                  </a:srgbClr>
                </a:highlight>
                <a:latin typeface="Gill Sans MT"/>
              </a:rPr>
              <a:t>Étape 5 : </a:t>
            </a:r>
            <a:br>
              <a:rPr lang="fr" sz="6000" b="0" i="0" u="none" strike="noStrike">
                <a:highlight>
                  <a:srgbClr val="000000">
                    <a:alpha val="0"/>
                  </a:srgbClr>
                </a:highlight>
                <a:latin typeface="Gill Sans MT"/>
              </a:rPr>
            </a:br>
            <a:r>
              <a:rPr lang="fr" sz="6000" b="0" i="0" u="none" strike="noStrike">
                <a:highlight>
                  <a:srgbClr val="000000">
                    <a:alpha val="0"/>
                  </a:srgbClr>
                </a:highlight>
                <a:latin typeface="Gill Sans MT"/>
              </a:rPr>
              <a:t>Évaluer et faire évoluer</a:t>
            </a:r>
          </a:p>
        </p:txBody>
      </p:sp>
    </p:spTree>
    <p:extLst>
      <p:ext uri="{BB962C8B-B14F-4D97-AF65-F5344CB8AC3E}">
        <p14:creationId xmlns:p14="http://schemas.microsoft.com/office/powerpoint/2010/main" val="87180056"/>
      </p:ext>
    </p:ext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Exemple d'indicateur d'apprentissage en pratique</a:t>
            </a:r>
          </a:p>
        </p:txBody>
      </p:sp>
      <p:sp>
        <p:nvSpPr>
          <p:cNvPr id="3" name="Content Placeholder 2"/>
          <p:cNvSpPr>
            <a:spLocks noGrp="1"/>
          </p:cNvSpPr>
          <p:nvPr>
            <p:ph idx="1"/>
          </p:nvPr>
        </p:nvSpPr>
        <p:spPr>
          <a:xfrm>
            <a:off x="594360" y="1536192"/>
            <a:ext cx="8001000" cy="4001966"/>
          </a:xfrm>
        </p:spPr>
        <p:txBody>
          <a:bodyPr>
            <a:noAutofit/>
          </a:bodyPr>
          <a:lstStyle/>
          <a:p>
            <a:pPr marL="73152" indent="0" rtl="0">
              <a:buNone/>
            </a:pPr>
            <a:r>
              <a:rPr lang="fr" sz="2400" b="0" i="0" u="none" strike="noStrike">
                <a:highlight>
                  <a:srgbClr val="000000">
                    <a:alpha val="0"/>
                  </a:srgbClr>
                </a:highlight>
                <a:latin typeface="Gill Sans MT"/>
              </a:rPr>
              <a:t>Indicateur : % des utilisateurs visés qui déclarent qu'un produit de GC a apporté de nouvelles connaissances. </a:t>
            </a:r>
            <a:endParaRPr lang="en-US" altLang="en-US" b="1"/>
          </a:p>
          <a:p>
            <a:pPr marL="73152" indent="0">
              <a:buNone/>
            </a:pPr>
            <a:endParaRPr lang="en-US" altLang="en-US"/>
          </a:p>
          <a:p>
            <a:pPr marL="73152" indent="0" rtl="0">
              <a:buNone/>
            </a:pPr>
            <a:r>
              <a:rPr lang="fr" sz="2400" b="0" i="0" u="none" strike="noStrike">
                <a:highlight>
                  <a:srgbClr val="000000">
                    <a:alpha val="0"/>
                  </a:srgbClr>
                </a:highlight>
                <a:latin typeface="Gill Sans MT"/>
              </a:rPr>
              <a:t>L'enquête sur le webinaire LeaderNet consacré à l'apprentissage mixte a révélé que 96 % des 98 participants ayant répondu à l'évaluation finale du séminaire (taux de réponse de 36 %) ont indiqué avoir acquis des compétences ou des connaissances lors du webinaire qu'ils pouvaient appliquer à leur travail. </a:t>
            </a:r>
            <a:r>
              <a:rPr lang="fr" sz="2400" b="1" i="0" u="none" strike="noStrike">
                <a:highlight>
                  <a:srgbClr val="000000">
                    <a:alpha val="0"/>
                  </a:srgbClr>
                </a:highlight>
                <a:latin typeface="Gill Sans MT"/>
              </a:rPr>
              <a:t>(MSH) </a:t>
            </a:r>
          </a:p>
          <a:p>
            <a:endParaRPr lang="en-US"/>
          </a:p>
        </p:txBody>
      </p:sp>
    </p:spTree>
    <p:extLst>
      <p:ext uri="{BB962C8B-B14F-4D97-AF65-F5344CB8AC3E}">
        <p14:creationId xmlns:p14="http://schemas.microsoft.com/office/powerpoint/2010/main" val="1413984239"/>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Exemples d'indicateurs pour les résultats initiaux</a:t>
            </a:r>
          </a:p>
        </p:txBody>
      </p:sp>
      <p:sp>
        <p:nvSpPr>
          <p:cNvPr id="3" name="Content Placeholder 2"/>
          <p:cNvSpPr>
            <a:spLocks noGrp="1"/>
          </p:cNvSpPr>
          <p:nvPr>
            <p:ph idx="1"/>
          </p:nvPr>
        </p:nvSpPr>
        <p:spPr>
          <a:xfrm>
            <a:off x="594360" y="1536191"/>
            <a:ext cx="8001000" cy="4139989"/>
          </a:xfrm>
        </p:spPr>
        <p:txBody>
          <a:bodyPr>
            <a:noAutofit/>
          </a:bodyPr>
          <a:lstStyle/>
          <a:p>
            <a:pPr marL="73152" indent="0" rtl="0">
              <a:buNone/>
            </a:pPr>
            <a:r>
              <a:rPr lang="fr" sz="2400" b="0" i="0" u="none" strike="noStrike">
                <a:highlight>
                  <a:srgbClr val="000000">
                    <a:alpha val="0"/>
                  </a:srgbClr>
                </a:highlight>
                <a:latin typeface="Gill Sans MT"/>
              </a:rPr>
              <a:t>Action</a:t>
            </a:r>
          </a:p>
          <a:p>
            <a:pPr rtl="0"/>
            <a:r>
              <a:rPr lang="fr" sz="2400" b="0" i="0" u="none" strike="noStrike">
                <a:highlight>
                  <a:srgbClr val="000000">
                    <a:alpha val="0"/>
                  </a:srgbClr>
                </a:highlight>
                <a:latin typeface="Gill Sans MT"/>
              </a:rPr>
              <a:t>Pourcentage d'utilisateurs qui appliquent les connaissances acquises à partir d'un produit de GC pour prendre des décisions.</a:t>
            </a:r>
          </a:p>
          <a:p>
            <a:pPr rtl="0"/>
            <a:r>
              <a:rPr lang="fr" sz="2400" b="0" i="0" u="none" strike="noStrike">
                <a:highlight>
                  <a:srgbClr val="000000">
                    <a:alpha val="0"/>
                  </a:srgbClr>
                </a:highlight>
                <a:latin typeface="Gill Sans MT"/>
              </a:rPr>
              <a:t>Pourcentage d'utilisateurs qui appliquent les connaissances acquises à partir d'un produit de GC pour améliorer leur pratique (dans le programme, la prestation de services, la formation ou la recherche).</a:t>
            </a:r>
          </a:p>
          <a:p>
            <a:pPr rtl="0"/>
            <a:r>
              <a:rPr lang="fr" sz="2400" b="0" i="0" u="none" strike="noStrike">
                <a:highlight>
                  <a:srgbClr val="000000">
                    <a:alpha val="0"/>
                  </a:srgbClr>
                </a:highlight>
                <a:latin typeface="Gill Sans MT"/>
              </a:rPr>
              <a:t>Pourcentage d'utilisateurs qui appliquent les connaissances acquises à partir d'un produit de GC pour informer les politiques.</a:t>
            </a:r>
          </a:p>
          <a:p>
            <a:endParaRPr lang="en-US"/>
          </a:p>
        </p:txBody>
      </p:sp>
    </p:spTree>
    <p:extLst>
      <p:ext uri="{BB962C8B-B14F-4D97-AF65-F5344CB8AC3E}">
        <p14:creationId xmlns:p14="http://schemas.microsoft.com/office/powerpoint/2010/main" val="452747208"/>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Exemple d'indicateur d'action en pratique</a:t>
            </a:r>
          </a:p>
        </p:txBody>
      </p:sp>
      <p:sp>
        <p:nvSpPr>
          <p:cNvPr id="3" name="Content Placeholder 2"/>
          <p:cNvSpPr>
            <a:spLocks noGrp="1"/>
          </p:cNvSpPr>
          <p:nvPr>
            <p:ph idx="1"/>
          </p:nvPr>
        </p:nvSpPr>
        <p:spPr>
          <a:xfrm>
            <a:off x="594360" y="1536191"/>
            <a:ext cx="8001000" cy="4053725"/>
          </a:xfrm>
        </p:spPr>
        <p:txBody>
          <a:bodyPr>
            <a:noAutofit/>
          </a:bodyPr>
          <a:lstStyle/>
          <a:p>
            <a:pPr marL="73152" indent="0" rtl="0">
              <a:buNone/>
            </a:pPr>
            <a:r>
              <a:rPr lang="fr" sz="2400" b="0" i="0" u="none" strike="noStrike">
                <a:highlight>
                  <a:srgbClr val="000000">
                    <a:alpha val="0"/>
                  </a:srgbClr>
                </a:highlight>
                <a:latin typeface="Gill Sans MT"/>
              </a:rPr>
              <a:t>Indicateur : % d'utilisateurs prévus appliquant les connaissances acquises à partir d'un résultat de GC pour améliorer leur pratique.</a:t>
            </a:r>
          </a:p>
          <a:p>
            <a:pPr marL="73152" indent="0">
              <a:buNone/>
            </a:pPr>
            <a:endParaRPr lang="en-US" altLang="en-US" sz="1200" b="1"/>
          </a:p>
          <a:p>
            <a:pPr marL="73152" indent="0" rtl="0">
              <a:buNone/>
            </a:pPr>
            <a:r>
              <a:rPr lang="fr" sz="2400" b="0" i="0" u="none" strike="noStrike">
                <a:highlight>
                  <a:srgbClr val="000000">
                    <a:alpha val="0"/>
                  </a:srgbClr>
                </a:highlight>
                <a:latin typeface="Gill Sans MT"/>
              </a:rPr>
              <a:t>Dans l'enquête en ligne 2011 des utilisateurs du site K4Health (n = 224), la majorité des répondants ont utilisé les informations obtenues sur le site K4Health pour améliorer leurs connaissances (72 %), pour concevoir ou améliorer des projets ou des programmes (55 %), ou pour promouvoir les meilleures pratiques (52 %). (K4Health) </a:t>
            </a:r>
          </a:p>
          <a:p>
            <a:pPr marL="73152" indent="0">
              <a:buNone/>
            </a:pPr>
            <a:endParaRPr lang="en-US" altLang="en-US"/>
          </a:p>
          <a:p>
            <a:endParaRPr lang="en-US"/>
          </a:p>
        </p:txBody>
      </p:sp>
    </p:spTree>
    <p:extLst>
      <p:ext uri="{BB962C8B-B14F-4D97-AF65-F5344CB8AC3E}">
        <p14:creationId xmlns:p14="http://schemas.microsoft.com/office/powerpoint/2010/main" val="258278805"/>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p:txBody>
          <a:bodyPr>
            <a:noAutofit/>
          </a:bodyPr>
          <a:lstStyle/>
          <a:p>
            <a:pPr rtl="0"/>
            <a:r>
              <a:rPr lang="fr" sz="6000" b="0" i="0" u="none" strike="noStrike">
                <a:highlight>
                  <a:srgbClr val="000000">
                    <a:alpha val="0"/>
                  </a:srgbClr>
                </a:highlight>
                <a:latin typeface="Gill Sans MT"/>
              </a:rPr>
              <a:t>Étape 5.2.</a:t>
            </a:r>
            <a:br>
              <a:rPr lang="fr" sz="6000" b="0" i="0" u="none" strike="noStrike">
                <a:highlight>
                  <a:srgbClr val="000000">
                    <a:alpha val="0"/>
                  </a:srgbClr>
                </a:highlight>
                <a:latin typeface="Gill Sans MT"/>
              </a:rPr>
            </a:br>
            <a:r>
              <a:rPr lang="fr" sz="6000" b="0" i="0" u="none" strike="noStrike">
                <a:highlight>
                  <a:srgbClr val="000000">
                    <a:alpha val="0"/>
                  </a:srgbClr>
                </a:highlight>
                <a:latin typeface="Gill Sans MT"/>
              </a:rPr>
              <a:t>Choisir le modèle d'évaluation.</a:t>
            </a:r>
          </a:p>
        </p:txBody>
      </p:sp>
    </p:spTree>
    <p:extLst>
      <p:ext uri="{BB962C8B-B14F-4D97-AF65-F5344CB8AC3E}">
        <p14:creationId xmlns:p14="http://schemas.microsoft.com/office/powerpoint/2010/main" val="3970112813"/>
      </p:ext>
    </p:ext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Des modèles d'évaluation solides</a:t>
            </a:r>
          </a:p>
        </p:txBody>
      </p:sp>
      <p:sp>
        <p:nvSpPr>
          <p:cNvPr id="3" name="Content Placeholder 2"/>
          <p:cNvSpPr>
            <a:spLocks noGrp="1"/>
          </p:cNvSpPr>
          <p:nvPr>
            <p:ph idx="1"/>
          </p:nvPr>
        </p:nvSpPr>
        <p:spPr/>
        <p:txBody>
          <a:bodyPr>
            <a:noAutofit/>
          </a:bodyPr>
          <a:lstStyle/>
          <a:p>
            <a:pPr rtl="0"/>
            <a:r>
              <a:rPr lang="fr" sz="2400" b="0" i="0" u="none" strike="noStrike">
                <a:highlight>
                  <a:srgbClr val="000000">
                    <a:alpha val="0"/>
                  </a:srgbClr>
                </a:highlight>
                <a:latin typeface="Gill Sans MT"/>
              </a:rPr>
              <a:t>Prendre des mesures avant et après.</a:t>
            </a:r>
          </a:p>
          <a:p>
            <a:pPr lvl="1" rtl="0"/>
            <a:r>
              <a:rPr lang="fr" sz="2200" b="0" i="0" u="none" strike="noStrike">
                <a:highlight>
                  <a:srgbClr val="000000">
                    <a:alpha val="0"/>
                  </a:srgbClr>
                </a:highlight>
                <a:latin typeface="Gill Sans MT"/>
              </a:rPr>
              <a:t>Exemple : Enquêter ou interviewer les utilisateurs des outils et techniques de GC (avant et après leur utilisation).</a:t>
            </a:r>
          </a:p>
          <a:p>
            <a:pPr rtl="0"/>
            <a:r>
              <a:rPr lang="fr" sz="2400" b="0" i="0" u="none" strike="noStrike">
                <a:highlight>
                  <a:srgbClr val="000000">
                    <a:alpha val="0"/>
                  </a:srgbClr>
                </a:highlight>
                <a:latin typeface="Gill Sans MT"/>
              </a:rPr>
              <a:t>Groupe d'intervention et groupe témoin</a:t>
            </a:r>
          </a:p>
          <a:p>
            <a:pPr lvl="1" rtl="0"/>
            <a:r>
              <a:rPr lang="fr" sz="2200" b="0" i="0" u="none" strike="noStrike">
                <a:highlight>
                  <a:srgbClr val="000000">
                    <a:alpha val="0"/>
                  </a:srgbClr>
                </a:highlight>
                <a:latin typeface="Gill Sans MT"/>
              </a:rPr>
              <a:t>Groupe de comparaison : vous aide à évaluer ce qui se serait passé en l'absence de votre intervention de GC.</a:t>
            </a:r>
          </a:p>
          <a:p>
            <a:pPr rtl="0"/>
            <a:r>
              <a:rPr lang="fr" sz="2400" b="0" i="0" u="none" strike="noStrike">
                <a:highlight>
                  <a:srgbClr val="000000">
                    <a:alpha val="0"/>
                  </a:srgbClr>
                </a:highlight>
                <a:latin typeface="Gill Sans MT"/>
              </a:rPr>
              <a:t>Moyens de renforcer les modèles d'évaluation</a:t>
            </a:r>
          </a:p>
          <a:p>
            <a:pPr lvl="1" rtl="0"/>
            <a:r>
              <a:rPr lang="fr" sz="2200" b="0" i="0" u="none" strike="noStrike">
                <a:highlight>
                  <a:srgbClr val="000000">
                    <a:alpha val="0"/>
                  </a:srgbClr>
                </a:highlight>
                <a:latin typeface="Gill Sans MT"/>
              </a:rPr>
              <a:t>Mesurer le niveau d'exposition à l'intervention de GCs.</a:t>
            </a:r>
          </a:p>
          <a:p>
            <a:pPr lvl="1" rtl="0"/>
            <a:r>
              <a:rPr lang="fr" sz="2200" b="0" i="0" u="none" strike="noStrike">
                <a:highlight>
                  <a:srgbClr val="000000">
                    <a:alpha val="0"/>
                  </a:srgbClr>
                </a:highlight>
                <a:latin typeface="Gill Sans MT"/>
              </a:rPr>
              <a:t>Collecter des données auprès des mêmes participants à plusieurs reprises.  </a:t>
            </a:r>
          </a:p>
          <a:p>
            <a:endParaRPr lang="en-US"/>
          </a:p>
        </p:txBody>
      </p:sp>
    </p:spTree>
    <p:extLst>
      <p:ext uri="{BB962C8B-B14F-4D97-AF65-F5344CB8AC3E}">
        <p14:creationId xmlns:p14="http://schemas.microsoft.com/office/powerpoint/2010/main" val="4128964058"/>
      </p:ext>
    </p:ext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Conceptions d'évaluation plus fortes ou plus faibles</a:t>
            </a:r>
          </a:p>
        </p:txBody>
      </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846574" y="-1929595"/>
            <a:ext cx="11503176" cy="10321280"/>
          </a:xfrm>
          <a:prstGeom prst="rect">
            <a:avLst/>
          </a:prstGeom>
        </p:spPr>
      </p:pic>
    </p:spTree>
    <p:extLst>
      <p:ext uri="{BB962C8B-B14F-4D97-AF65-F5344CB8AC3E}">
        <p14:creationId xmlns:p14="http://schemas.microsoft.com/office/powerpoint/2010/main" val="620310580"/>
      </p:ext>
    </p:extLst>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Évaluateurs externes versus internes </a:t>
            </a:r>
          </a:p>
        </p:txBody>
      </p:sp>
      <p:sp>
        <p:nvSpPr>
          <p:cNvPr id="3" name="Content Placeholder 2"/>
          <p:cNvSpPr>
            <a:spLocks noGrp="1"/>
          </p:cNvSpPr>
          <p:nvPr>
            <p:ph idx="1"/>
          </p:nvPr>
        </p:nvSpPr>
        <p:spPr>
          <a:xfrm>
            <a:off x="594360" y="1536192"/>
            <a:ext cx="8001000" cy="4191748"/>
          </a:xfrm>
        </p:spPr>
        <p:txBody>
          <a:bodyPr>
            <a:noAutofit/>
          </a:bodyPr>
          <a:lstStyle/>
          <a:p>
            <a:pPr rtl="0"/>
            <a:r>
              <a:rPr lang="fr" sz="2400" b="0" i="0" u="none" strike="noStrike">
                <a:highlight>
                  <a:srgbClr val="000000">
                    <a:alpha val="0"/>
                  </a:srgbClr>
                </a:highlight>
                <a:latin typeface="Gill Sans MT"/>
              </a:rPr>
              <a:t>Vous souhaitez démontrer l'impact à différents niveaux de résultats ? </a:t>
            </a:r>
          </a:p>
          <a:p>
            <a:pPr rtl="0"/>
            <a:r>
              <a:rPr lang="fr" sz="2400" b="0" i="0" u="none" strike="noStrike">
                <a:highlight>
                  <a:srgbClr val="000000">
                    <a:alpha val="0"/>
                  </a:srgbClr>
                </a:highlight>
                <a:latin typeface="Gill Sans MT"/>
              </a:rPr>
              <a:t>Les enjeux sont-ils élevés ? </a:t>
            </a:r>
          </a:p>
          <a:p>
            <a:pPr rtl="0">
              <a:buFont typeface="Wingdings" panose="05000000000000000000" pitchFamily="2" charset="2"/>
              <a:buChar char="à"/>
            </a:pPr>
            <a:r>
              <a:rPr lang="fr" sz="2400" b="0" i="0" u="none" strike="noStrike">
                <a:highlight>
                  <a:srgbClr val="000000">
                    <a:alpha val="0"/>
                  </a:srgbClr>
                </a:highlight>
                <a:latin typeface="Gill Sans MT"/>
                <a:sym typeface="Wingdings"/>
              </a:rPr>
              <a:t> Engager un évaluateur externe</a:t>
            </a:r>
          </a:p>
          <a:p>
            <a:pPr marL="73152" indent="0">
              <a:buNone/>
            </a:pPr>
            <a:endParaRPr lang="en-US"/>
          </a:p>
          <a:p>
            <a:pPr rtl="0"/>
            <a:r>
              <a:rPr lang="fr" sz="2400" b="0" i="0" u="none" strike="noStrike">
                <a:highlight>
                  <a:srgbClr val="000000">
                    <a:alpha val="0"/>
                  </a:srgbClr>
                </a:highlight>
                <a:latin typeface="Gill Sans MT"/>
              </a:rPr>
              <a:t>Vous voulez guider des changements progressifs dans la conception de l'intervention ? </a:t>
            </a:r>
          </a:p>
          <a:p>
            <a:pPr rtl="0"/>
            <a:r>
              <a:rPr lang="fr" sz="2400" b="0" i="0" u="none" strike="noStrike">
                <a:highlight>
                  <a:srgbClr val="000000">
                    <a:alpha val="0"/>
                  </a:srgbClr>
                </a:highlight>
                <a:latin typeface="Gill Sans MT"/>
              </a:rPr>
              <a:t>Vous avez des ressources limitées ?</a:t>
            </a:r>
          </a:p>
          <a:p>
            <a:pPr marL="73152" indent="0" rtl="0">
              <a:buNone/>
            </a:pPr>
            <a:r>
              <a:rPr lang="fr" sz="2400" b="0" i="0" u="none" strike="noStrike">
                <a:highlight>
                  <a:srgbClr val="000000">
                    <a:alpha val="0"/>
                  </a:srgbClr>
                </a:highlight>
                <a:latin typeface="Gill Sans MT"/>
                <a:sym typeface="Wingdings"/>
              </a:rPr>
              <a:t> L'évaluation interne est adéquate.</a:t>
            </a:r>
            <a:endParaRPr lang="en-US"/>
          </a:p>
          <a:p>
            <a:endParaRPr lang="en-US"/>
          </a:p>
          <a:p>
            <a:endParaRPr lang="en-US"/>
          </a:p>
        </p:txBody>
      </p:sp>
    </p:spTree>
    <p:extLst>
      <p:ext uri="{BB962C8B-B14F-4D97-AF65-F5344CB8AC3E}">
        <p14:creationId xmlns:p14="http://schemas.microsoft.com/office/powerpoint/2010/main" val="3800879643"/>
      </p:ext>
    </p:extLst>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a:xfrm>
            <a:off x="594360" y="1370913"/>
            <a:ext cx="8001000" cy="2638243"/>
          </a:xfrm>
        </p:spPr>
        <p:txBody>
          <a:bodyPr>
            <a:noAutofit/>
          </a:bodyPr>
          <a:lstStyle/>
          <a:p>
            <a:pPr rtl="0"/>
            <a:r>
              <a:rPr lang="fr" sz="6000" b="0" i="0" u="none" strike="noStrike">
                <a:highlight>
                  <a:srgbClr val="000000">
                    <a:alpha val="0"/>
                  </a:srgbClr>
                </a:highlight>
                <a:latin typeface="Gill Sans MT"/>
              </a:rPr>
              <a:t>Étape 5.3.</a:t>
            </a:r>
            <a:br>
              <a:rPr lang="fr" sz="6000" b="0" i="0" u="none" strike="noStrike">
                <a:highlight>
                  <a:srgbClr val="000000">
                    <a:alpha val="0"/>
                  </a:srgbClr>
                </a:highlight>
                <a:latin typeface="Gill Sans MT"/>
              </a:rPr>
            </a:br>
            <a:r>
              <a:rPr lang="fr" sz="6000" b="0" i="0" u="none" strike="noStrike">
                <a:highlight>
                  <a:srgbClr val="000000">
                    <a:alpha val="0"/>
                  </a:srgbClr>
                </a:highlight>
                <a:latin typeface="Gill Sans MT"/>
              </a:rPr>
              <a:t>Collecter, analyser et synthétiser les </a:t>
            </a:r>
            <a:br>
              <a:rPr lang="fr" sz="6000" b="0" i="0" u="none" strike="noStrike">
                <a:highlight>
                  <a:srgbClr val="000000">
                    <a:alpha val="0"/>
                  </a:srgbClr>
                </a:highlight>
                <a:latin typeface="Gill Sans MT"/>
              </a:rPr>
            </a:br>
            <a:r>
              <a:rPr lang="fr" sz="6000" b="0" i="0" u="none" strike="noStrike">
                <a:highlight>
                  <a:srgbClr val="000000">
                    <a:alpha val="0"/>
                  </a:srgbClr>
                </a:highlight>
                <a:latin typeface="Gill Sans MT"/>
              </a:rPr>
              <a:t>données d'évaluation.</a:t>
            </a:r>
          </a:p>
        </p:txBody>
      </p:sp>
    </p:spTree>
    <p:extLst>
      <p:ext uri="{BB962C8B-B14F-4D97-AF65-F5344CB8AC3E}">
        <p14:creationId xmlns:p14="http://schemas.microsoft.com/office/powerpoint/2010/main" val="3143111892"/>
      </p:ext>
    </p:extLst>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Méthodes de collecte des données</a:t>
            </a:r>
          </a:p>
        </p:txBody>
      </p:sp>
      <p:sp>
        <p:nvSpPr>
          <p:cNvPr id="3" name="Content Placeholder 2"/>
          <p:cNvSpPr>
            <a:spLocks noGrp="1"/>
          </p:cNvSpPr>
          <p:nvPr>
            <p:ph idx="1"/>
          </p:nvPr>
        </p:nvSpPr>
        <p:spPr>
          <a:xfrm>
            <a:off x="594360" y="1536192"/>
            <a:ext cx="8001000" cy="4191748"/>
          </a:xfrm>
        </p:spPr>
        <p:txBody>
          <a:bodyPr>
            <a:noAutofit/>
          </a:bodyPr>
          <a:lstStyle/>
          <a:p>
            <a:pPr rtl="0"/>
            <a:r>
              <a:rPr lang="fr" sz="2800" b="0" i="0" u="none" strike="noStrike">
                <a:highlight>
                  <a:srgbClr val="000000">
                    <a:alpha val="0"/>
                  </a:srgbClr>
                </a:highlight>
                <a:latin typeface="Gill Sans MT"/>
              </a:rPr>
              <a:t>Diverses méthodes peuvent être utilisées :</a:t>
            </a:r>
          </a:p>
          <a:p>
            <a:pPr lvl="1" rtl="0"/>
            <a:r>
              <a:rPr lang="fr" sz="2400" b="0" i="0" u="none" strike="noStrike">
                <a:highlight>
                  <a:srgbClr val="000000">
                    <a:alpha val="0"/>
                  </a:srgbClr>
                </a:highlight>
                <a:latin typeface="Gill Sans MT"/>
              </a:rPr>
              <a:t>Enquêtes</a:t>
            </a:r>
          </a:p>
          <a:p>
            <a:pPr lvl="1" rtl="0"/>
            <a:r>
              <a:rPr lang="fr" sz="2400" b="0" i="0" u="none" strike="noStrike">
                <a:highlight>
                  <a:srgbClr val="000000">
                    <a:alpha val="0"/>
                  </a:srgbClr>
                </a:highlight>
                <a:latin typeface="Gill Sans MT"/>
              </a:rPr>
              <a:t>Entretiens en profondeur</a:t>
            </a:r>
          </a:p>
          <a:p>
            <a:pPr lvl="1" rtl="0"/>
            <a:r>
              <a:rPr lang="fr" sz="2400" b="0" i="0" u="none" strike="noStrike">
                <a:highlight>
                  <a:srgbClr val="000000">
                    <a:alpha val="0"/>
                  </a:srgbClr>
                </a:highlight>
                <a:latin typeface="Gill Sans MT"/>
              </a:rPr>
              <a:t>Groupes de discussion</a:t>
            </a:r>
          </a:p>
          <a:p>
            <a:pPr lvl="1" rtl="0"/>
            <a:r>
              <a:rPr lang="fr" sz="2400" b="0" i="0" u="none" strike="noStrike">
                <a:highlight>
                  <a:srgbClr val="000000">
                    <a:alpha val="0"/>
                  </a:srgbClr>
                </a:highlight>
                <a:latin typeface="Gill Sans MT"/>
              </a:rPr>
              <a:t>Observations</a:t>
            </a:r>
          </a:p>
          <a:p>
            <a:pPr rtl="0"/>
            <a:r>
              <a:rPr lang="fr" sz="2600" b="0" i="0" u="none" strike="noStrike">
                <a:highlight>
                  <a:srgbClr val="000000">
                    <a:alpha val="0"/>
                  </a:srgbClr>
                </a:highlight>
                <a:latin typeface="Gill Sans MT"/>
              </a:rPr>
              <a:t>Triangulation des données</a:t>
            </a:r>
          </a:p>
          <a:p>
            <a:pPr marL="73152" indent="0">
              <a:buNone/>
            </a:pPr>
            <a:endParaRPr lang="en-US" sz="2800"/>
          </a:p>
        </p:txBody>
      </p:sp>
    </p:spTree>
    <p:extLst>
      <p:ext uri="{BB962C8B-B14F-4D97-AF65-F5344CB8AC3E}">
        <p14:creationId xmlns:p14="http://schemas.microsoft.com/office/powerpoint/2010/main" val="158817145"/>
      </p:ext>
    </p:extLst>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Analyse des données</a:t>
            </a:r>
          </a:p>
        </p:txBody>
      </p:sp>
      <p:sp>
        <p:nvSpPr>
          <p:cNvPr id="3" name="Content Placeholder 2"/>
          <p:cNvSpPr>
            <a:spLocks noGrp="1"/>
          </p:cNvSpPr>
          <p:nvPr>
            <p:ph idx="1"/>
          </p:nvPr>
        </p:nvSpPr>
        <p:spPr>
          <a:xfrm>
            <a:off x="594360" y="1536191"/>
            <a:ext cx="8001000" cy="3018555"/>
          </a:xfrm>
        </p:spPr>
        <p:txBody>
          <a:bodyPr>
            <a:noAutofit/>
          </a:bodyPr>
          <a:lstStyle/>
          <a:p>
            <a:pPr rtl="0"/>
            <a:r>
              <a:rPr lang="fr" sz="2800" b="0" i="0" u="none" strike="noStrike">
                <a:highlight>
                  <a:srgbClr val="000000">
                    <a:alpha val="0"/>
                  </a:srgbClr>
                </a:highlight>
                <a:latin typeface="Gill Sans MT"/>
              </a:rPr>
              <a:t>Quantitatif : combien ? À quelle fréquence ?</a:t>
            </a:r>
          </a:p>
          <a:p>
            <a:pPr lvl="1" rtl="0"/>
            <a:r>
              <a:rPr lang="fr" sz="2600" b="0" i="0" u="none" strike="noStrike">
                <a:highlight>
                  <a:srgbClr val="000000">
                    <a:alpha val="0"/>
                  </a:srgbClr>
                </a:highlight>
                <a:latin typeface="Gill Sans MT"/>
              </a:rPr>
              <a:t>Mesurer des phénomènes sous forme numérique.</a:t>
            </a:r>
          </a:p>
          <a:p>
            <a:pPr rtl="0"/>
            <a:r>
              <a:rPr lang="fr" sz="2800" b="0" i="0" u="none" strike="noStrike">
                <a:highlight>
                  <a:srgbClr val="000000">
                    <a:alpha val="0"/>
                  </a:srgbClr>
                </a:highlight>
                <a:latin typeface="Gill Sans MT"/>
              </a:rPr>
              <a:t>Qualitatif : Pourquoi ?</a:t>
            </a:r>
          </a:p>
          <a:p>
            <a:pPr lvl="1" rtl="0"/>
            <a:r>
              <a:rPr lang="fr" sz="2600" b="0" i="0" u="none" strike="noStrike">
                <a:highlight>
                  <a:srgbClr val="000000">
                    <a:alpha val="0"/>
                  </a:srgbClr>
                </a:highlight>
                <a:latin typeface="Gill Sans MT"/>
              </a:rPr>
              <a:t>Décrire des phénomènes à l'aide de mots ou de modèles.</a:t>
            </a:r>
          </a:p>
        </p:txBody>
      </p:sp>
    </p:spTree>
    <p:extLst>
      <p:ext uri="{BB962C8B-B14F-4D97-AF65-F5344CB8AC3E}">
        <p14:creationId xmlns:p14="http://schemas.microsoft.com/office/powerpoint/2010/main" val="3105508643"/>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576072" y="300949"/>
            <a:ext cx="8001000" cy="914400"/>
          </a:xfrm>
        </p:spPr>
        <p:txBody>
          <a:bodyPr>
            <a:noAutofit/>
          </a:bodyPr>
          <a:lstStyle/>
          <a:p>
            <a:pPr rtl="0"/>
            <a:r>
              <a:rPr lang="fr" sz="3600" b="0" i="0" u="none" strike="noStrike">
                <a:highlight>
                  <a:srgbClr val="000000">
                    <a:alpha val="0"/>
                  </a:srgbClr>
                </a:highlight>
                <a:latin typeface="Gill Sans MT"/>
              </a:rPr>
              <a:t>Tâches et résultats clés</a:t>
            </a:r>
          </a:p>
        </p:txBody>
      </p:sp>
      <p:sp>
        <p:nvSpPr>
          <p:cNvPr id="3" name="Content Placeholder 2"/>
          <p:cNvSpPr>
            <a:spLocks noGrp="1"/>
          </p:cNvSpPr>
          <p:nvPr>
            <p:ph idx="1"/>
          </p:nvPr>
        </p:nvSpPr>
        <p:spPr>
          <a:xfrm>
            <a:off x="576072" y="988521"/>
            <a:ext cx="8001000" cy="4720230"/>
          </a:xfrm>
        </p:spPr>
        <p:txBody>
          <a:bodyPr>
            <a:noAutofit/>
          </a:bodyPr>
          <a:lstStyle/>
          <a:p>
            <a:pPr marL="0" indent="0" rtl="0">
              <a:spcBef>
                <a:spcPts val="1000"/>
              </a:spcBef>
              <a:buNone/>
            </a:pPr>
            <a:r>
              <a:rPr lang="fr" sz="2400" b="1" i="0" u="none" strike="noStrike">
                <a:highlight>
                  <a:srgbClr val="000000">
                    <a:alpha val="0"/>
                  </a:srgbClr>
                </a:highlight>
                <a:latin typeface="Gill Sans MT"/>
              </a:rPr>
              <a:t>Les tâches principales</a:t>
            </a:r>
            <a:r>
              <a:rPr lang="fr" sz="2400" b="0" i="0" u="none" strike="noStrike">
                <a:highlight>
                  <a:srgbClr val="000000">
                    <a:alpha val="0"/>
                  </a:srgbClr>
                </a:highlight>
                <a:latin typeface="Gill Sans MT"/>
              </a:rPr>
              <a:t> : </a:t>
            </a:r>
          </a:p>
          <a:p>
            <a:pPr marL="457200" indent="-384048" rtl="0">
              <a:spcBef>
                <a:spcPct val="0"/>
              </a:spcBef>
            </a:pPr>
            <a:r>
              <a:rPr lang="fr" sz="2400" b="0" i="0" u="none" strike="noStrike">
                <a:highlight>
                  <a:srgbClr val="000000">
                    <a:alpha val="0"/>
                  </a:srgbClr>
                </a:highlight>
                <a:latin typeface="Gill Sans MT"/>
              </a:rPr>
              <a:t>Décider des résultats du programme à mesurer.</a:t>
            </a:r>
          </a:p>
          <a:p>
            <a:pPr marL="457200" indent="-384048" rtl="0">
              <a:spcBef>
                <a:spcPct val="0"/>
              </a:spcBef>
            </a:pPr>
            <a:r>
              <a:rPr lang="fr" sz="2400" b="0" i="0" u="none" strike="noStrike">
                <a:highlight>
                  <a:srgbClr val="000000">
                    <a:alpha val="0"/>
                  </a:srgbClr>
                </a:highlight>
                <a:latin typeface="Gill Sans MT"/>
              </a:rPr>
              <a:t>Choisir le modèle d'évaluation.</a:t>
            </a:r>
          </a:p>
          <a:p>
            <a:pPr marL="457200" indent="-384048" rtl="0">
              <a:spcBef>
                <a:spcPct val="0"/>
              </a:spcBef>
            </a:pPr>
            <a:r>
              <a:rPr lang="fr" sz="2400" b="0" i="0" u="none" strike="noStrike">
                <a:highlight>
                  <a:srgbClr val="000000">
                    <a:alpha val="0"/>
                  </a:srgbClr>
                </a:highlight>
                <a:latin typeface="Gill Sans MT"/>
              </a:rPr>
              <a:t>Collecter, analyser et synthétiser les données d'évaluation.</a:t>
            </a:r>
          </a:p>
          <a:p>
            <a:pPr marL="457200" indent="-384048" rtl="0">
              <a:spcBef>
                <a:spcPct val="0"/>
              </a:spcBef>
            </a:pPr>
            <a:r>
              <a:rPr lang="fr" sz="2400" b="0" i="0" u="none" strike="noStrike">
                <a:highlight>
                  <a:srgbClr val="000000">
                    <a:alpha val="0"/>
                  </a:srgbClr>
                </a:highlight>
                <a:latin typeface="Gill Sans MT"/>
              </a:rPr>
              <a:t>Partager les résultats de l'évaluation avec les principales parties prenantes.</a:t>
            </a:r>
          </a:p>
          <a:p>
            <a:pPr marL="457200" indent="-384048" rtl="0">
              <a:spcBef>
                <a:spcPct val="0"/>
              </a:spcBef>
            </a:pPr>
            <a:r>
              <a:rPr lang="fr" sz="2400" b="0" i="0" u="none" strike="noStrike">
                <a:highlight>
                  <a:srgbClr val="000000">
                    <a:alpha val="0"/>
                  </a:srgbClr>
                </a:highlight>
                <a:latin typeface="Gill Sans MT"/>
              </a:rPr>
              <a:t>Promouvoir l'utilisation des résultats de l'évaluation dans les politiques et les pratiques.</a:t>
            </a:r>
          </a:p>
          <a:p>
            <a:pPr marL="73152" indent="0" rtl="0">
              <a:spcBef>
                <a:spcPct val="0"/>
              </a:spcBef>
              <a:buNone/>
            </a:pPr>
            <a:r>
              <a:rPr lang="fr" sz="2400" b="1" i="0" u="none" strike="noStrike">
                <a:highlight>
                  <a:srgbClr val="000000">
                    <a:alpha val="0"/>
                  </a:srgbClr>
                </a:highlight>
                <a:latin typeface="Gill Sans MT"/>
              </a:rPr>
              <a:t>Résultats :</a:t>
            </a:r>
          </a:p>
          <a:p>
            <a:pPr rtl="0"/>
            <a:r>
              <a:rPr lang="fr" sz="2400" b="0" i="0" u="none" strike="noStrike">
                <a:highlight>
                  <a:srgbClr val="000000">
                    <a:alpha val="0"/>
                  </a:srgbClr>
                </a:highlight>
                <a:latin typeface="Gill Sans MT"/>
              </a:rPr>
              <a:t>Publications synthétisant les résultats des évaluations</a:t>
            </a:r>
          </a:p>
          <a:p>
            <a:pPr rtl="0"/>
            <a:r>
              <a:rPr lang="fr" sz="2400" b="0" i="0" u="none" strike="noStrike">
                <a:highlight>
                  <a:srgbClr val="000000">
                    <a:alpha val="0"/>
                  </a:srgbClr>
                </a:highlight>
                <a:latin typeface="Gill Sans MT"/>
              </a:rPr>
              <a:t>Événement ou série d'événements de diffusion</a:t>
            </a:r>
          </a:p>
          <a:p>
            <a:pPr rtl="0"/>
            <a:r>
              <a:rPr lang="fr" sz="2400" b="0" i="0" u="none" strike="noStrike">
                <a:highlight>
                  <a:srgbClr val="000000">
                    <a:alpha val="0"/>
                  </a:srgbClr>
                </a:highlight>
                <a:latin typeface="Gill Sans MT"/>
              </a:rPr>
              <a:t>Détermination des prochaines étapes :</a:t>
            </a:r>
          </a:p>
        </p:txBody>
      </p:sp>
    </p:spTree>
    <p:extLst>
      <p:ext uri="{BB962C8B-B14F-4D97-AF65-F5344CB8AC3E}">
        <p14:creationId xmlns:p14="http://schemas.microsoft.com/office/powerpoint/2010/main" val="414019030"/>
      </p:ext>
    </p:extLst>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Les tableaux et figures</a:t>
            </a:r>
          </a:p>
        </p:txBody>
      </p:sp>
      <p:sp>
        <p:nvSpPr>
          <p:cNvPr id="3" name="Content Placeholder 2"/>
          <p:cNvSpPr>
            <a:spLocks noGrp="1"/>
          </p:cNvSpPr>
          <p:nvPr>
            <p:ph idx="1"/>
          </p:nvPr>
        </p:nvSpPr>
        <p:spPr>
          <a:xfrm>
            <a:off x="594360" y="1536191"/>
            <a:ext cx="8001000" cy="4139989"/>
          </a:xfrm>
        </p:spPr>
        <p:txBody>
          <a:bodyPr>
            <a:noAutofit/>
          </a:bodyPr>
          <a:lstStyle/>
          <a:p>
            <a:pPr rtl="0"/>
            <a:r>
              <a:rPr lang="fr" sz="3200" b="1" i="0" u="none" strike="noStrike">
                <a:highlight>
                  <a:srgbClr val="000000">
                    <a:alpha val="0"/>
                  </a:srgbClr>
                </a:highlight>
                <a:latin typeface="Gill Sans MT"/>
              </a:rPr>
              <a:t>Clarté : </a:t>
            </a:r>
            <a:r>
              <a:rPr lang="fr" sz="3200" b="0" i="0" u="none" strike="noStrike">
                <a:highlight>
                  <a:srgbClr val="000000">
                    <a:alpha val="0"/>
                  </a:srgbClr>
                </a:highlight>
                <a:latin typeface="Gill Sans MT"/>
              </a:rPr>
              <a:t>la représentation visuelle des informations facilite leur compréhension.</a:t>
            </a:r>
          </a:p>
          <a:p>
            <a:pPr rtl="0"/>
            <a:r>
              <a:rPr lang="fr" sz="3200" b="1" i="0" u="none" strike="noStrike">
                <a:highlight>
                  <a:srgbClr val="000000">
                    <a:alpha val="0"/>
                  </a:srgbClr>
                </a:highlight>
                <a:latin typeface="Gill Sans MT"/>
              </a:rPr>
              <a:t>Concision : </a:t>
            </a:r>
            <a:r>
              <a:rPr lang="fr" sz="3200" b="0" i="0" u="none" strike="noStrike">
                <a:highlight>
                  <a:srgbClr val="000000">
                    <a:alpha val="0"/>
                  </a:srgbClr>
                </a:highlight>
                <a:latin typeface="Gill Sans MT"/>
              </a:rPr>
              <a:t>une image vaut 1 000 mots.</a:t>
            </a:r>
          </a:p>
          <a:p>
            <a:pPr rtl="0"/>
            <a:r>
              <a:rPr lang="fr" sz="3200" b="1" i="0" u="none" strike="noStrike">
                <a:highlight>
                  <a:srgbClr val="000000">
                    <a:alpha val="0"/>
                  </a:srgbClr>
                </a:highlight>
                <a:latin typeface="Gill Sans MT"/>
              </a:rPr>
              <a:t>Intérêt esthétique et variété</a:t>
            </a:r>
            <a:r>
              <a:rPr lang="fr" sz="3200" b="0" i="0" u="none" strike="noStrike">
                <a:highlight>
                  <a:srgbClr val="000000">
                    <a:alpha val="0"/>
                  </a:srgbClr>
                </a:highlight>
                <a:latin typeface="Gill Sans MT"/>
              </a:rPr>
              <a:t> : rompre la monotonie des mots.</a:t>
            </a:r>
          </a:p>
        </p:txBody>
      </p:sp>
    </p:spTree>
    <p:extLst>
      <p:ext uri="{BB962C8B-B14F-4D97-AF65-F5344CB8AC3E}">
        <p14:creationId xmlns:p14="http://schemas.microsoft.com/office/powerpoint/2010/main" val="2328358199"/>
      </p:ext>
    </p:extLst>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Meilleures pratiques pour les tableaux</a:t>
            </a:r>
          </a:p>
        </p:txBody>
      </p:sp>
      <p:sp>
        <p:nvSpPr>
          <p:cNvPr id="3" name="Content Placeholder 2"/>
          <p:cNvSpPr>
            <a:spLocks noGrp="1"/>
          </p:cNvSpPr>
          <p:nvPr>
            <p:ph idx="1"/>
          </p:nvPr>
        </p:nvSpPr>
        <p:spPr>
          <a:xfrm>
            <a:off x="594360" y="1536192"/>
            <a:ext cx="8001000" cy="4278012"/>
          </a:xfrm>
        </p:spPr>
        <p:txBody>
          <a:bodyPr>
            <a:noAutofit/>
          </a:bodyPr>
          <a:lstStyle/>
          <a:p>
            <a:pPr lvl="0" rtl="0"/>
            <a:r>
              <a:rPr lang="fr" sz="2400" b="0" i="0" u="none" strike="noStrike">
                <a:highlight>
                  <a:srgbClr val="000000">
                    <a:alpha val="0"/>
                  </a:srgbClr>
                </a:highlight>
                <a:latin typeface="Gill Sans MT"/>
              </a:rPr>
              <a:t>Titre du tableau</a:t>
            </a:r>
          </a:p>
          <a:p>
            <a:pPr lvl="0" rtl="0"/>
            <a:r>
              <a:rPr lang="fr" sz="2400" b="0" i="0" u="none" strike="noStrike">
                <a:highlight>
                  <a:srgbClr val="000000">
                    <a:alpha val="0"/>
                  </a:srgbClr>
                </a:highlight>
                <a:latin typeface="Gill Sans MT"/>
              </a:rPr>
              <a:t>Numéro de tableau</a:t>
            </a:r>
          </a:p>
          <a:p>
            <a:pPr lvl="0" rtl="0"/>
            <a:r>
              <a:rPr lang="fr" sz="2400" b="0" i="0" u="none" strike="noStrike">
                <a:highlight>
                  <a:srgbClr val="000000">
                    <a:alpha val="0"/>
                  </a:srgbClr>
                </a:highlight>
                <a:latin typeface="Gill Sans MT"/>
              </a:rPr>
              <a:t>En-têtes de colonne concis</a:t>
            </a:r>
          </a:p>
          <a:p>
            <a:pPr lvl="0" rtl="0"/>
            <a:r>
              <a:rPr lang="fr" sz="2400" b="0" i="0" u="none" strike="noStrike">
                <a:highlight>
                  <a:srgbClr val="000000">
                    <a:alpha val="0"/>
                  </a:srgbClr>
                </a:highlight>
                <a:latin typeface="Gill Sans MT"/>
              </a:rPr>
              <a:t>En-têtes de ligne</a:t>
            </a:r>
          </a:p>
          <a:p>
            <a:pPr lvl="0" rtl="0"/>
            <a:r>
              <a:rPr lang="fr" sz="2400" b="0" i="0" u="none" strike="noStrike">
                <a:highlight>
                  <a:srgbClr val="000000">
                    <a:alpha val="0"/>
                  </a:srgbClr>
                </a:highlight>
                <a:latin typeface="Gill Sans MT"/>
              </a:rPr>
              <a:t>Unités de mesure</a:t>
            </a:r>
          </a:p>
          <a:p>
            <a:pPr lvl="0" rtl="0"/>
            <a:r>
              <a:rPr lang="fr" sz="2400" b="0" i="0" u="none" strike="noStrike">
                <a:highlight>
                  <a:srgbClr val="000000">
                    <a:alpha val="0"/>
                  </a:srgbClr>
                </a:highlight>
                <a:latin typeface="Gill Sans MT"/>
              </a:rPr>
              <a:t>L'information doit circuler de gauche à droite.</a:t>
            </a:r>
          </a:p>
          <a:p>
            <a:pPr lvl="0" rtl="0"/>
            <a:r>
              <a:rPr lang="fr" sz="2400" b="0" i="0" u="none" strike="noStrike">
                <a:highlight>
                  <a:srgbClr val="000000">
                    <a:alpha val="0"/>
                  </a:srgbClr>
                </a:highlight>
                <a:latin typeface="Gill Sans MT"/>
              </a:rPr>
              <a:t>Le principal point de comparaison doit généralement se trouver en travers des colonnes (pour que le lecteur puisse balayer horizontalement de gauche à droite).</a:t>
            </a:r>
          </a:p>
          <a:p>
            <a:endParaRPr lang="en-US"/>
          </a:p>
        </p:txBody>
      </p:sp>
    </p:spTree>
    <p:extLst>
      <p:ext uri="{BB962C8B-B14F-4D97-AF65-F5344CB8AC3E}">
        <p14:creationId xmlns:p14="http://schemas.microsoft.com/office/powerpoint/2010/main" val="3658907910"/>
      </p:ext>
    </p:extLst>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Tableau des échantillons</a:t>
            </a:r>
          </a:p>
        </p:txBody>
      </p:sp>
      <p:sp>
        <p:nvSpPr>
          <p:cNvPr id="3" name="Content Placeholder 2"/>
          <p:cNvSpPr>
            <a:spLocks noGrp="1"/>
          </p:cNvSpPr>
          <p:nvPr>
            <p:ph idx="1"/>
          </p:nvPr>
        </p:nvSpPr>
        <p:spPr>
          <a:xfrm>
            <a:off x="283807" y="1364862"/>
            <a:ext cx="8549640" cy="653719"/>
          </a:xfrm>
        </p:spPr>
        <p:txBody>
          <a:bodyPr>
            <a:noAutofit/>
          </a:bodyPr>
          <a:lstStyle/>
          <a:p>
            <a:pPr marL="73152" indent="0" rtl="0">
              <a:buNone/>
            </a:pPr>
            <a:r>
              <a:rPr lang="fr" sz="2400" b="0" i="0" u="none" strike="noStrike">
                <a:highlight>
                  <a:srgbClr val="000000">
                    <a:alpha val="0"/>
                  </a:srgbClr>
                </a:highlight>
                <a:latin typeface="Gill Sans MT"/>
              </a:rPr>
              <a:t>Tableau 2. Caractéristiques générales des clients des magasins de drogues (N = 585)</a:t>
            </a:r>
          </a:p>
          <a:p>
            <a:pPr marL="73152" indent="0">
              <a:buNone/>
            </a:pPr>
            <a:endParaRPr lang="en-US"/>
          </a:p>
        </p:txBody>
      </p:sp>
      <p:graphicFrame>
        <p:nvGraphicFramePr>
          <p:cNvPr id="4" name="Content Placeholder 3"/>
          <p:cNvGraphicFramePr/>
          <p:nvPr>
            <p:extLst>
              <p:ext uri="{D42A27DB-BD31-4B8C-83A1-F6EECF244321}">
                <p14:modId xmlns:p14="http://schemas.microsoft.com/office/powerpoint/2010/main" val="1804280223"/>
              </p:ext>
            </p:extLst>
          </p:nvPr>
        </p:nvGraphicFramePr>
        <p:xfrm>
          <a:off x="869370" y="1831199"/>
          <a:ext cx="4220215" cy="3597656"/>
        </p:xfrm>
        <a:graphic>
          <a:graphicData uri="http://schemas.openxmlformats.org/drawingml/2006/table">
            <a:tbl>
              <a:tblPr firstRow="1" bandRow="1">
                <a:tableStyleId>{5C22544A-7EE6-4342-B048-85BDC9FD1C3A}</a:tableStyleId>
              </a:tblPr>
              <a:tblGrid>
                <a:gridCol w="2477679">
                  <a:extLst>
                    <a:ext uri="{9D8B030D-6E8A-4147-A177-3AD203B41FA5}">
                      <a16:colId xmlns:a16="http://schemas.microsoft.com/office/drawing/2014/main" val="20000"/>
                    </a:ext>
                  </a:extLst>
                </a:gridCol>
                <a:gridCol w="1742536">
                  <a:extLst>
                    <a:ext uri="{9D8B030D-6E8A-4147-A177-3AD203B41FA5}">
                      <a16:colId xmlns:a16="http://schemas.microsoft.com/office/drawing/2014/main" val="20001"/>
                    </a:ext>
                  </a:extLst>
                </a:gridCol>
              </a:tblGrid>
              <a:tr h="370840">
                <a:tc>
                  <a:txBody>
                    <a:bodyPr vert="horz" wrap="square">
                      <a:noAutofit/>
                    </a:bodyPr>
                    <a:lstStyle/>
                    <a:p>
                      <a:pPr rtl="0"/>
                      <a:r>
                        <a:rPr lang="fr" sz="1800" b="1" i="0" u="none" strike="noStrike">
                          <a:highlight>
                            <a:srgbClr val="000000">
                              <a:alpha val="0"/>
                            </a:srgbClr>
                          </a:highlight>
                          <a:latin typeface="Calibri"/>
                        </a:rPr>
                        <a:t>Caractéristiques</a:t>
                      </a:r>
                    </a:p>
                  </a:txBody>
                  <a:tcPr marL="180023" marR="180023" anchor="b">
                    <a:solidFill>
                      <a:srgbClr val="007EA5"/>
                    </a:solidFill>
                  </a:tcPr>
                </a:tc>
                <a:tc>
                  <a:txBody>
                    <a:bodyPr vert="horz" wrap="square">
                      <a:noAutofit/>
                    </a:bodyPr>
                    <a:lstStyle/>
                    <a:p>
                      <a:pPr algn="ctr" rtl="0"/>
                      <a:r>
                        <a:rPr lang="fr" sz="1800" b="1" i="0" u="none" strike="noStrike">
                          <a:highlight>
                            <a:srgbClr val="000000">
                              <a:alpha val="0"/>
                            </a:srgbClr>
                          </a:highlight>
                          <a:latin typeface="Calibri"/>
                        </a:rPr>
                        <a:t>Pourcentage</a:t>
                      </a:r>
                    </a:p>
                  </a:txBody>
                  <a:tcPr marL="180023" marR="180023" anchor="b">
                    <a:solidFill>
                      <a:srgbClr val="007EA5"/>
                    </a:solidFill>
                  </a:tcPr>
                </a:tc>
                <a:extLst>
                  <a:ext uri="{0D108BD9-81ED-4DB2-BD59-A6C34878D82A}">
                    <a16:rowId xmlns:a16="http://schemas.microsoft.com/office/drawing/2014/main" val="10000"/>
                  </a:ext>
                </a:extLst>
              </a:tr>
              <a:tr h="370840">
                <a:tc>
                  <a:txBody>
                    <a:bodyPr vert="horz" wrap="square">
                      <a:noAutofit/>
                    </a:bodyPr>
                    <a:lstStyle/>
                    <a:p>
                      <a:pPr marL="0" marR="0" algn="l" rtl="0">
                        <a:lnSpc>
                          <a:spcPct val="115000"/>
                        </a:lnSpc>
                        <a:spcBef>
                          <a:spcPct val="0"/>
                        </a:spcBef>
                        <a:spcAft>
                          <a:spcPct val="0"/>
                        </a:spcAft>
                      </a:pPr>
                      <a:r>
                        <a:rPr lang="fr" sz="1800" b="1" i="0" u="none" strike="noStrike">
                          <a:solidFill>
                            <a:srgbClr val="000000"/>
                          </a:solidFill>
                          <a:highlight>
                            <a:srgbClr val="000000">
                              <a:alpha val="0"/>
                            </a:srgbClr>
                          </a:highlight>
                          <a:latin typeface="Calibri"/>
                          <a:ea typeface="Times New Roman"/>
                          <a:cs typeface="Times New Roman"/>
                        </a:rPr>
                        <a:t>Sexe</a:t>
                      </a:r>
                      <a:endParaRPr lang="en-US" sz="180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tc>
                  <a:txBody>
                    <a:bodyPr vert="horz" wrap="square">
                      <a:noAutofit/>
                    </a:bodyPr>
                    <a:lstStyle/>
                    <a:p>
                      <a:endParaRPr lang="en-US" sz="1800">
                        <a:latin typeface="+mn-lt"/>
                      </a:endParaRPr>
                    </a:p>
                  </a:txBody>
                  <a:tcPr marL="180023" marR="180023">
                    <a:solidFill>
                      <a:schemeClr val="bg2">
                        <a:lumMod val="90000"/>
                      </a:schemeClr>
                    </a:solidFill>
                  </a:tcPr>
                </a:tc>
                <a:extLst>
                  <a:ext uri="{0D108BD9-81ED-4DB2-BD59-A6C34878D82A}">
                    <a16:rowId xmlns:a16="http://schemas.microsoft.com/office/drawing/2014/main" val="10001"/>
                  </a:ext>
                </a:extLst>
              </a:tr>
              <a:tr h="370840">
                <a:tc>
                  <a:txBody>
                    <a:bodyPr vert="horz" wrap="square">
                      <a:noAutofit/>
                    </a:bodyPr>
                    <a:lstStyle/>
                    <a:p>
                      <a:pPr marL="114300" marR="0" algn="l"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Times New Roman"/>
                          <a:cs typeface="Times New Roman"/>
                        </a:rPr>
                        <a:t>Femmes </a:t>
                      </a:r>
                      <a:endParaRPr lang="en-US" sz="180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tc>
                  <a:txBody>
                    <a:bodyPr vert="horz" wrap="square">
                      <a:noAutofit/>
                    </a:bodyPr>
                    <a:lstStyle/>
                    <a:p>
                      <a:pPr marL="0" marR="0" algn="r"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Times New Roman"/>
                          <a:cs typeface="Times New Roman"/>
                        </a:rPr>
                        <a:t>90,1</a:t>
                      </a:r>
                      <a:endParaRPr lang="en-US" sz="1800" b="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extLst>
                  <a:ext uri="{0D108BD9-81ED-4DB2-BD59-A6C34878D82A}">
                    <a16:rowId xmlns:a16="http://schemas.microsoft.com/office/drawing/2014/main" val="10002"/>
                  </a:ext>
                </a:extLst>
              </a:tr>
              <a:tr h="370840">
                <a:tc>
                  <a:txBody>
                    <a:bodyPr vert="horz" wrap="square">
                      <a:noAutofit/>
                    </a:bodyPr>
                    <a:lstStyle/>
                    <a:p>
                      <a:pPr marL="114300" marR="0" algn="l"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Times New Roman"/>
                          <a:cs typeface="Times New Roman"/>
                        </a:rPr>
                        <a:t>Homme</a:t>
                      </a:r>
                      <a:endParaRPr lang="en-US" sz="180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tc>
                  <a:txBody>
                    <a:bodyPr vert="horz" wrap="square">
                      <a:noAutofit/>
                    </a:bodyPr>
                    <a:lstStyle/>
                    <a:p>
                      <a:pPr marL="0" marR="0" algn="r"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Times New Roman"/>
                          <a:cs typeface="Times New Roman"/>
                        </a:rPr>
                        <a:t>9,9</a:t>
                      </a:r>
                      <a:endParaRPr lang="en-US" sz="180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extLst>
                  <a:ext uri="{0D108BD9-81ED-4DB2-BD59-A6C34878D82A}">
                    <a16:rowId xmlns:a16="http://schemas.microsoft.com/office/drawing/2014/main" val="10003"/>
                  </a:ext>
                </a:extLst>
              </a:tr>
              <a:tr h="370840">
                <a:tc>
                  <a:txBody>
                    <a:bodyPr vert="horz" wrap="square">
                      <a:noAutofit/>
                    </a:bodyPr>
                    <a:lstStyle/>
                    <a:p>
                      <a:pPr marL="0" marR="0" algn="l" rtl="0">
                        <a:lnSpc>
                          <a:spcPct val="115000"/>
                        </a:lnSpc>
                        <a:spcBef>
                          <a:spcPct val="0"/>
                        </a:spcBef>
                        <a:spcAft>
                          <a:spcPct val="0"/>
                        </a:spcAft>
                      </a:pPr>
                      <a:r>
                        <a:rPr lang="fr" sz="1800" b="1" i="0" u="none" strike="noStrike">
                          <a:solidFill>
                            <a:srgbClr val="000000"/>
                          </a:solidFill>
                          <a:highlight>
                            <a:srgbClr val="000000">
                              <a:alpha val="0"/>
                            </a:srgbClr>
                          </a:highlight>
                          <a:latin typeface="Calibri"/>
                          <a:ea typeface="Times New Roman"/>
                          <a:cs typeface="Times New Roman"/>
                        </a:rPr>
                        <a:t>Statut matrimonial</a:t>
                      </a:r>
                      <a:endParaRPr lang="en-US" sz="1800" b="1">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tc>
                  <a:txBody>
                    <a:bodyPr vert="horz" wrap="square">
                      <a:noAutofit/>
                    </a:bodyPr>
                    <a:lstStyle/>
                    <a:p>
                      <a:pPr marL="0" marR="0" algn="r">
                        <a:lnSpc>
                          <a:spcPct val="115000"/>
                        </a:lnSpc>
                        <a:spcBef>
                          <a:spcPct val="0"/>
                        </a:spcBef>
                        <a:spcAft>
                          <a:spcPct val="0"/>
                        </a:spcAft>
                      </a:pPr>
                      <a:r>
                        <a:rPr lang="en-US" sz="1800">
                          <a:solidFill>
                            <a:srgbClr val="000000"/>
                          </a:solidFill>
                          <a:effectLst/>
                          <a:latin typeface="+mn-lt"/>
                          <a:ea typeface="Times New Roman" panose="02020603050405020304" pitchFamily="18" charset="0"/>
                          <a:cs typeface="Times New Roman" panose="02020603050405020304" pitchFamily="18" charset="0"/>
                        </a:rPr>
                        <a:t> </a:t>
                      </a:r>
                      <a:endParaRPr lang="en-US" sz="180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extLst>
                  <a:ext uri="{0D108BD9-81ED-4DB2-BD59-A6C34878D82A}">
                    <a16:rowId xmlns:a16="http://schemas.microsoft.com/office/drawing/2014/main" val="10004"/>
                  </a:ext>
                </a:extLst>
              </a:tr>
              <a:tr h="370840">
                <a:tc>
                  <a:txBody>
                    <a:bodyPr vert="horz" wrap="square">
                      <a:noAutofit/>
                    </a:bodyPr>
                    <a:lstStyle/>
                    <a:p>
                      <a:pPr marL="0" marR="0" indent="114300" algn="l"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Times New Roman"/>
                          <a:cs typeface="Times New Roman"/>
                        </a:rPr>
                        <a:t>Célibataire </a:t>
                      </a:r>
                      <a:endParaRPr lang="en-US" sz="180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tc>
                  <a:txBody>
                    <a:bodyPr vert="horz" wrap="square">
                      <a:noAutofit/>
                    </a:bodyPr>
                    <a:lstStyle/>
                    <a:p>
                      <a:pPr marL="0" marR="0" algn="r"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Times New Roman"/>
                          <a:cs typeface="Times New Roman"/>
                        </a:rPr>
                        <a:t>10,3</a:t>
                      </a:r>
                      <a:endParaRPr lang="en-US" sz="180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extLst>
                  <a:ext uri="{0D108BD9-81ED-4DB2-BD59-A6C34878D82A}">
                    <a16:rowId xmlns:a16="http://schemas.microsoft.com/office/drawing/2014/main" val="10005"/>
                  </a:ext>
                </a:extLst>
              </a:tr>
              <a:tr h="370840">
                <a:tc>
                  <a:txBody>
                    <a:bodyPr vert="horz" wrap="square">
                      <a:noAutofit/>
                    </a:bodyPr>
                    <a:lstStyle/>
                    <a:p>
                      <a:pPr marL="0" marR="0" indent="114300" algn="l"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Times New Roman"/>
                          <a:cs typeface="Times New Roman"/>
                        </a:rPr>
                        <a:t>Marié</a:t>
                      </a:r>
                      <a:endParaRPr lang="en-US" sz="180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tc>
                  <a:txBody>
                    <a:bodyPr vert="horz" wrap="square">
                      <a:noAutofit/>
                    </a:bodyPr>
                    <a:lstStyle/>
                    <a:p>
                      <a:pPr marL="0" marR="0" algn="r"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Times New Roman"/>
                          <a:cs typeface="Times New Roman"/>
                        </a:rPr>
                        <a:t>66,5</a:t>
                      </a:r>
                      <a:endParaRPr lang="en-US" sz="180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extLst>
                  <a:ext uri="{0D108BD9-81ED-4DB2-BD59-A6C34878D82A}">
                    <a16:rowId xmlns:a16="http://schemas.microsoft.com/office/drawing/2014/main" val="10006"/>
                  </a:ext>
                </a:extLst>
              </a:tr>
              <a:tr h="370840">
                <a:tc>
                  <a:txBody>
                    <a:bodyPr vert="horz" wrap="square">
                      <a:noAutofit/>
                    </a:bodyPr>
                    <a:lstStyle/>
                    <a:p>
                      <a:pPr marL="0" marR="0" indent="114300" algn="l"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Times New Roman"/>
                          <a:cs typeface="Times New Roman"/>
                        </a:rPr>
                        <a:t>Célibataire, vivant   </a:t>
                      </a:r>
                    </a:p>
                    <a:p>
                      <a:pPr marL="0" marR="0" indent="114300" algn="l"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Times New Roman"/>
                          <a:cs typeface="Times New Roman"/>
                        </a:rPr>
                        <a:t>ensemble</a:t>
                      </a:r>
                      <a:endParaRPr lang="en-US" sz="180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tc>
                  <a:txBody>
                    <a:bodyPr vert="horz" wrap="square">
                      <a:noAutofit/>
                    </a:bodyPr>
                    <a:lstStyle/>
                    <a:p>
                      <a:pPr marL="0" marR="0" algn="r"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Times New Roman"/>
                          <a:cs typeface="Times New Roman"/>
                        </a:rPr>
                        <a:t>15,7 %</a:t>
                      </a:r>
                      <a:endParaRPr lang="en-US" sz="1800">
                        <a:solidFill>
                          <a:srgbClr val="000000"/>
                        </a:solidFill>
                        <a:effectLst/>
                        <a:latin typeface="+mn-lt"/>
                        <a:ea typeface="Calibri" panose="020f0502020204030204" pitchFamily="34" charset="0"/>
                        <a:cs typeface="Times New Roman" panose="02020603050405020304" pitchFamily="18" charset="0"/>
                      </a:endParaRPr>
                    </a:p>
                  </a:txBody>
                  <a:tcPr marL="135017" marR="135017" marT="0" marB="0">
                    <a:solidFill>
                      <a:schemeClr val="bg2">
                        <a:lumMod val="90000"/>
                      </a:schemeClr>
                    </a:solidFill>
                  </a:tcPr>
                </a:tc>
                <a:extLst>
                  <a:ext uri="{0D108BD9-81ED-4DB2-BD59-A6C34878D82A}">
                    <a16:rowId xmlns:a16="http://schemas.microsoft.com/office/drawing/2014/main" val="10007"/>
                  </a:ext>
                </a:extLst>
              </a:tr>
              <a:tr h="370840">
                <a:tc>
                  <a:txBody>
                    <a:bodyPr vert="horz" wrap="square">
                      <a:noAutofit/>
                    </a:bodyPr>
                    <a:lstStyle/>
                    <a:p>
                      <a:pPr marL="0" marR="0" indent="114300" algn="l"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Calibri"/>
                          <a:cs typeface="Times New Roman"/>
                        </a:rPr>
                        <a:t>Séparé/divorcé</a:t>
                      </a:r>
                    </a:p>
                  </a:txBody>
                  <a:tcPr marL="135017" marR="135017" marT="0" marB="0">
                    <a:solidFill>
                      <a:schemeClr val="bg2">
                        <a:lumMod val="90000"/>
                      </a:schemeClr>
                    </a:solidFill>
                  </a:tcPr>
                </a:tc>
                <a:tc>
                  <a:txBody>
                    <a:bodyPr vert="horz" wrap="square">
                      <a:noAutofit/>
                    </a:bodyPr>
                    <a:lstStyle/>
                    <a:p>
                      <a:pPr marL="0" marR="0" algn="r" rtl="0">
                        <a:lnSpc>
                          <a:spcPct val="115000"/>
                        </a:lnSpc>
                        <a:spcBef>
                          <a:spcPct val="0"/>
                        </a:spcBef>
                        <a:spcAft>
                          <a:spcPct val="0"/>
                        </a:spcAft>
                      </a:pPr>
                      <a:r>
                        <a:rPr lang="fr" sz="1800" b="0" i="0" u="none" strike="noStrike">
                          <a:solidFill>
                            <a:srgbClr val="000000"/>
                          </a:solidFill>
                          <a:highlight>
                            <a:srgbClr val="000000">
                              <a:alpha val="0"/>
                            </a:srgbClr>
                          </a:highlight>
                          <a:latin typeface="Calibri"/>
                          <a:ea typeface="Calibri"/>
                          <a:cs typeface="Times New Roman"/>
                        </a:rPr>
                        <a:t>7,5</a:t>
                      </a:r>
                    </a:p>
                  </a:txBody>
                  <a:tcPr marL="135017" marR="135017" marT="0" marB="0">
                    <a:solidFill>
                      <a:schemeClr val="bg2">
                        <a:lumMod val="90000"/>
                      </a:schemeClr>
                    </a:solidFill>
                  </a:tcPr>
                </a:tc>
                <a:extLst>
                  <a:ext uri="{0D108BD9-81ED-4DB2-BD59-A6C34878D82A}">
                    <a16:rowId xmlns:a16="http://schemas.microsoft.com/office/drawing/2014/main" val="10008"/>
                  </a:ext>
                </a:extLst>
              </a:tr>
            </a:tbl>
          </a:graphicData>
        </a:graphic>
      </p:graphicFrame>
      <p:cxnSp>
        <p:nvCxnSpPr>
          <p:cNvPr id="8" name="Straight Arrow Connector 7"/>
          <p:cNvCxnSpPr/>
          <p:nvPr/>
        </p:nvCxnSpPr>
        <p:spPr>
          <a:xfrm flipH="1">
            <a:off x="4951561" y="845389"/>
            <a:ext cx="365760" cy="59936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141343" y="476057"/>
            <a:ext cx="3209024" cy="369332"/>
          </a:xfrm>
          <a:prstGeom prst="rect">
            <a:avLst/>
          </a:prstGeom>
          <a:noFill/>
        </p:spPr>
        <p:txBody>
          <a:bodyPr wrap="square" rtlCol="0">
            <a:noAutofit/>
          </a:bodyPr>
          <a:lstStyle/>
          <a:p>
            <a:pPr rtl="0"/>
            <a:r>
              <a:rPr lang="fr" sz="1800" b="0" i="0" u="none" strike="noStrike">
                <a:solidFill>
                  <a:srgbClr val="FF0000"/>
                </a:solidFill>
                <a:highlight>
                  <a:srgbClr val="000000">
                    <a:alpha val="0"/>
                  </a:srgbClr>
                </a:highlight>
                <a:latin typeface="Calibri"/>
              </a:rPr>
              <a:t>Numéro et titre du tableau</a:t>
            </a:r>
          </a:p>
        </p:txBody>
      </p:sp>
      <p:cxnSp>
        <p:nvCxnSpPr>
          <p:cNvPr id="13" name="Straight Arrow Connector 12"/>
          <p:cNvCxnSpPr/>
          <p:nvPr/>
        </p:nvCxnSpPr>
        <p:spPr>
          <a:xfrm flipH="1">
            <a:off x="5089585" y="2018581"/>
            <a:ext cx="707367" cy="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79697" y="1854607"/>
            <a:ext cx="3209024" cy="369332"/>
          </a:xfrm>
          <a:prstGeom prst="rect">
            <a:avLst/>
          </a:prstGeom>
          <a:noFill/>
        </p:spPr>
        <p:txBody>
          <a:bodyPr wrap="square" rtlCol="0">
            <a:noAutofit/>
          </a:bodyPr>
          <a:lstStyle/>
          <a:p>
            <a:pPr rtl="0"/>
            <a:r>
              <a:rPr lang="fr" sz="1800" b="0" i="0" u="none" strike="noStrike">
                <a:solidFill>
                  <a:srgbClr val="FF0000"/>
                </a:solidFill>
                <a:highlight>
                  <a:srgbClr val="000000">
                    <a:alpha val="0"/>
                  </a:srgbClr>
                </a:highlight>
                <a:latin typeface="Calibri"/>
              </a:rPr>
              <a:t>Intitulés des colonnes (avec unité) </a:t>
            </a:r>
          </a:p>
        </p:txBody>
      </p:sp>
      <p:cxnSp>
        <p:nvCxnSpPr>
          <p:cNvPr id="18" name="Straight Arrow Connector 17"/>
          <p:cNvCxnSpPr/>
          <p:nvPr/>
        </p:nvCxnSpPr>
        <p:spPr>
          <a:xfrm>
            <a:off x="448574" y="2346385"/>
            <a:ext cx="420796" cy="0"/>
          </a:xfrm>
          <a:prstGeom prst="straightConnector1">
            <a:avLst/>
          </a:prstGeom>
          <a:ln w="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7942" y="2081862"/>
            <a:ext cx="1269061" cy="646331"/>
          </a:xfrm>
          <a:prstGeom prst="rect">
            <a:avLst/>
          </a:prstGeom>
          <a:noFill/>
        </p:spPr>
        <p:txBody>
          <a:bodyPr wrap="square" rtlCol="0">
            <a:noAutofit/>
          </a:bodyPr>
          <a:lstStyle/>
          <a:p>
            <a:pPr rtl="0"/>
            <a:r>
              <a:rPr lang="fr" sz="1800" b="0" i="0" u="none" strike="noStrike">
                <a:solidFill>
                  <a:srgbClr val="FF0000"/>
                </a:solidFill>
                <a:highlight>
                  <a:srgbClr val="000000">
                    <a:alpha val="0"/>
                  </a:srgbClr>
                </a:highlight>
                <a:latin typeface="Calibri"/>
              </a:rPr>
              <a:t>Rangée </a:t>
            </a:r>
          </a:p>
          <a:p>
            <a:pPr rtl="0"/>
            <a:r>
              <a:rPr lang="fr" sz="1800" b="0" i="0" u="none" strike="noStrike">
                <a:solidFill>
                  <a:srgbClr val="FF0000"/>
                </a:solidFill>
                <a:highlight>
                  <a:srgbClr val="000000">
                    <a:alpha val="0"/>
                  </a:srgbClr>
                </a:highlight>
                <a:latin typeface="Calibri"/>
              </a:rPr>
              <a:t>rubriques</a:t>
            </a:r>
          </a:p>
        </p:txBody>
      </p:sp>
    </p:spTree>
    <p:extLst>
      <p:ext uri="{BB962C8B-B14F-4D97-AF65-F5344CB8AC3E}">
        <p14:creationId xmlns:p14="http://schemas.microsoft.com/office/powerpoint/2010/main" val="2790430425"/>
      </p:ext>
    </p:extLst>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Meilleures pratiques pour les chiffres</a:t>
            </a:r>
          </a:p>
        </p:txBody>
      </p:sp>
      <p:sp>
        <p:nvSpPr>
          <p:cNvPr id="3" name="Content Placeholder 2"/>
          <p:cNvSpPr>
            <a:spLocks noGrp="1"/>
          </p:cNvSpPr>
          <p:nvPr>
            <p:ph idx="1"/>
          </p:nvPr>
        </p:nvSpPr>
        <p:spPr>
          <a:xfrm>
            <a:off x="594360" y="1536191"/>
            <a:ext cx="8001000" cy="4295265"/>
          </a:xfrm>
        </p:spPr>
        <p:txBody>
          <a:bodyPr>
            <a:noAutofit/>
          </a:bodyPr>
          <a:lstStyle/>
          <a:p>
            <a:pPr lvl="0" rtl="0"/>
            <a:r>
              <a:rPr lang="fr" sz="2400" b="0" i="0" u="none" strike="noStrike">
                <a:highlight>
                  <a:srgbClr val="000000">
                    <a:alpha val="0"/>
                  </a:srgbClr>
                </a:highlight>
                <a:latin typeface="Gill Sans MT"/>
              </a:rPr>
              <a:t>Titre de la figure</a:t>
            </a:r>
          </a:p>
          <a:p>
            <a:pPr lvl="0" rtl="0"/>
            <a:r>
              <a:rPr lang="fr" sz="2400" b="0" i="0" u="none" strike="noStrike">
                <a:highlight>
                  <a:srgbClr val="000000">
                    <a:alpha val="0"/>
                  </a:srgbClr>
                </a:highlight>
                <a:latin typeface="Gill Sans MT"/>
              </a:rPr>
              <a:t>Numéro de figure</a:t>
            </a:r>
          </a:p>
          <a:p>
            <a:pPr lvl="0" rtl="0"/>
            <a:r>
              <a:rPr lang="fr" sz="2400" b="0" i="0" u="none" strike="noStrike">
                <a:highlight>
                  <a:srgbClr val="000000">
                    <a:alpha val="0"/>
                  </a:srgbClr>
                </a:highlight>
                <a:latin typeface="Gill Sans MT"/>
              </a:rPr>
              <a:t>bidimensionnel</a:t>
            </a:r>
          </a:p>
          <a:p>
            <a:pPr lvl="0" rtl="0"/>
            <a:r>
              <a:rPr lang="fr" sz="2400" b="0" i="0" u="none" strike="noStrike">
                <a:highlight>
                  <a:srgbClr val="000000">
                    <a:alpha val="0"/>
                  </a:srgbClr>
                </a:highlight>
                <a:latin typeface="Gill Sans MT"/>
              </a:rPr>
              <a:t>Ordonnez les données de manière à ce que la magnitude augmente de gauche à droite, si possible.</a:t>
            </a:r>
          </a:p>
          <a:p>
            <a:pPr lvl="0" rtl="0"/>
            <a:r>
              <a:rPr lang="fr" sz="2400" b="0" i="0" u="none" strike="noStrike">
                <a:highlight>
                  <a:srgbClr val="000000">
                    <a:alpha val="0"/>
                  </a:srgbClr>
                </a:highlight>
                <a:latin typeface="Gill Sans MT"/>
              </a:rPr>
              <a:t>L'échelle doit généralement commencer à 0.</a:t>
            </a:r>
          </a:p>
          <a:p>
            <a:pPr lvl="0" rtl="0"/>
            <a:r>
              <a:rPr lang="fr" sz="2400" b="0" i="0" u="none" strike="noStrike">
                <a:highlight>
                  <a:srgbClr val="000000">
                    <a:alpha val="0"/>
                  </a:srgbClr>
                </a:highlight>
                <a:latin typeface="Gill Sans MT"/>
              </a:rPr>
              <a:t>Essayez de positionner les mots horizontalement.</a:t>
            </a:r>
          </a:p>
          <a:p>
            <a:pPr lvl="0" rtl="0"/>
            <a:r>
              <a:rPr lang="fr" sz="2400" b="0" i="0" u="none" strike="noStrike">
                <a:highlight>
                  <a:srgbClr val="000000">
                    <a:alpha val="0"/>
                  </a:srgbClr>
                </a:highlight>
                <a:latin typeface="Gill Sans MT"/>
              </a:rPr>
              <a:t>Unités de mesure</a:t>
            </a:r>
          </a:p>
          <a:p>
            <a:endParaRPr lang="en-US"/>
          </a:p>
        </p:txBody>
      </p:sp>
    </p:spTree>
    <p:extLst>
      <p:ext uri="{BB962C8B-B14F-4D97-AF65-F5344CB8AC3E}">
        <p14:creationId xmlns:p14="http://schemas.microsoft.com/office/powerpoint/2010/main" val="1035220306"/>
      </p:ext>
    </p:extLst>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Types courants de chiffres</a:t>
            </a:r>
          </a:p>
        </p:txBody>
      </p:sp>
      <p:sp>
        <p:nvSpPr>
          <p:cNvPr id="3" name="Content Placeholder 2"/>
          <p:cNvSpPr>
            <a:spLocks noGrp="1"/>
          </p:cNvSpPr>
          <p:nvPr>
            <p:ph idx="1"/>
          </p:nvPr>
        </p:nvSpPr>
        <p:spPr>
          <a:xfrm>
            <a:off x="594360" y="1536191"/>
            <a:ext cx="8001000" cy="4312517"/>
          </a:xfrm>
        </p:spPr>
        <p:txBody>
          <a:bodyPr>
            <a:noAutofit/>
          </a:bodyPr>
          <a:lstStyle/>
          <a:p>
            <a:pPr lvl="0" rtl="0"/>
            <a:r>
              <a:rPr lang="fr" sz="2800" b="0" i="0" u="none" strike="noStrike">
                <a:highlight>
                  <a:srgbClr val="000000">
                    <a:alpha val="0"/>
                  </a:srgbClr>
                </a:highlight>
                <a:latin typeface="Gill Sans MT"/>
              </a:rPr>
              <a:t>Graphiques linéaires</a:t>
            </a:r>
          </a:p>
          <a:p>
            <a:pPr lvl="1" rtl="0"/>
            <a:r>
              <a:rPr lang="fr" sz="2400" b="0" i="0" u="none" strike="noStrike">
                <a:highlight>
                  <a:srgbClr val="000000">
                    <a:alpha val="0"/>
                  </a:srgbClr>
                </a:highlight>
                <a:latin typeface="Gill Sans MT"/>
              </a:rPr>
              <a:t>Données avec des échelles continues (temps, température)</a:t>
            </a:r>
          </a:p>
          <a:p>
            <a:pPr lvl="1" rtl="0"/>
            <a:r>
              <a:rPr lang="fr" sz="2400" b="0" i="0" u="none" strike="noStrike">
                <a:highlight>
                  <a:srgbClr val="000000">
                    <a:alpha val="0"/>
                  </a:srgbClr>
                </a:highlight>
                <a:latin typeface="Gill Sans MT"/>
              </a:rPr>
              <a:t>Montrer les tendances dans le temps.</a:t>
            </a:r>
          </a:p>
          <a:p>
            <a:pPr rtl="0"/>
            <a:r>
              <a:rPr lang="fr" sz="2800" b="0" i="0" u="none" strike="noStrike">
                <a:highlight>
                  <a:srgbClr val="000000">
                    <a:alpha val="0"/>
                  </a:srgbClr>
                </a:highlight>
                <a:latin typeface="Gill Sans MT"/>
              </a:rPr>
              <a:t>Diagramme à barres</a:t>
            </a:r>
          </a:p>
          <a:p>
            <a:pPr lvl="1" rtl="0"/>
            <a:r>
              <a:rPr lang="fr" sz="2400" b="0" i="0" u="none" strike="noStrike">
                <a:highlight>
                  <a:srgbClr val="000000">
                    <a:alpha val="0"/>
                  </a:srgbClr>
                </a:highlight>
                <a:latin typeface="Gill Sans MT"/>
              </a:rPr>
              <a:t>Comparer les valeurs entre les catégories.</a:t>
            </a:r>
          </a:p>
          <a:p>
            <a:pPr lvl="1" rtl="0"/>
            <a:r>
              <a:rPr lang="fr" sz="2400" b="0" i="0" u="none" strike="noStrike">
                <a:highlight>
                  <a:srgbClr val="000000">
                    <a:alpha val="0"/>
                  </a:srgbClr>
                </a:highlight>
                <a:latin typeface="Gill Sans MT"/>
              </a:rPr>
              <a:t>Orientation verticale ou horizontale</a:t>
            </a:r>
          </a:p>
          <a:p>
            <a:pPr rtl="0"/>
            <a:r>
              <a:rPr lang="fr" sz="2800" b="0" i="0" u="none" strike="noStrike">
                <a:highlight>
                  <a:srgbClr val="000000">
                    <a:alpha val="0"/>
                  </a:srgbClr>
                </a:highlight>
                <a:latin typeface="Gill Sans MT"/>
              </a:rPr>
              <a:t>Diagramme à barres empilées/diagramme à secteurs</a:t>
            </a:r>
          </a:p>
          <a:p>
            <a:pPr lvl="1" rtl="0"/>
            <a:r>
              <a:rPr lang="fr" sz="2400" b="0" i="0" u="none" strike="noStrike">
                <a:highlight>
                  <a:srgbClr val="000000">
                    <a:alpha val="0"/>
                  </a:srgbClr>
                </a:highlight>
                <a:latin typeface="Gill Sans MT"/>
              </a:rPr>
              <a:t>Proportion des composants qui constituent le groupe total (les sommes totalisent 100 %).</a:t>
            </a:r>
            <a:endParaRPr lang="en-US"/>
          </a:p>
          <a:p>
            <a:endParaRPr lang="en-US"/>
          </a:p>
        </p:txBody>
      </p:sp>
    </p:spTree>
    <p:extLst>
      <p:ext uri="{BB962C8B-B14F-4D97-AF65-F5344CB8AC3E}">
        <p14:creationId xmlns:p14="http://schemas.microsoft.com/office/powerpoint/2010/main" val="111210516"/>
      </p:ext>
    </p:extLst>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5" name="Picture 4" descr="GHSP-D-12-00036-Figure 1_02-22-13.jpg"/>
          <p:cNvPicPr preferRelativeResize="0">
            <a:picLocks noChangeAspect="1"/>
          </p:cNvPicPr>
          <p:nvPr/>
        </p:nvPicPr>
        <p:blipFill>
          <a:blip r:embed="rId3">
            <a:extLst>
              <a:ext uri="{28A0092B-C50C-407E-A947-70E740481C1C}">
                <a14:useLocalDpi xmlns:a14="http://schemas.microsoft.com/office/drawing/2010/main"/>
              </a:ext>
            </a:extLst>
          </a:blip>
          <a:stretch>
            <a:fillRect/>
          </a:stretch>
        </p:blipFill>
        <p:spPr>
          <a:xfrm>
            <a:off x="728932" y="1401541"/>
            <a:ext cx="7050540" cy="3861512"/>
          </a:xfrm>
          <a:prstGeom prst="rect">
            <a:avLst/>
          </a:prstGeom>
        </p:spPr>
      </p:pic>
      <p:sp>
        <p:nvSpPr>
          <p:cNvPr id="6" name="Rectangle 5"/>
          <p:cNvSpPr/>
          <p:nvPr/>
        </p:nvSpPr>
        <p:spPr>
          <a:xfrm>
            <a:off x="974785" y="961129"/>
            <a:ext cx="6702724" cy="507831"/>
          </a:xfrm>
          <a:prstGeom prst="rect">
            <a:avLst/>
          </a:prstGeom>
        </p:spPr>
        <p:txBody>
          <a:bodyPr wrap="square">
            <a:noAutofit/>
          </a:bodyPr>
          <a:lstStyle/>
          <a:p>
            <a:pPr rtl="0">
              <a:lnSpc>
                <a:spcPct val="150000"/>
              </a:lnSpc>
            </a:pPr>
            <a:r>
              <a:rPr lang="fr" sz="1800" b="1" i="0" u="none" strike="noStrike">
                <a:highlight>
                  <a:srgbClr val="000000">
                    <a:alpha val="0"/>
                  </a:srgbClr>
                </a:highlight>
                <a:latin typeface="Arial"/>
                <a:ea typeface="Times New Roman"/>
                <a:cs typeface="Times New Roman"/>
              </a:rPr>
              <a:t>Figure 1. Demande d'espacement et de limitation des naissances,</a:t>
            </a:r>
            <a:r>
              <a:rPr lang="fr" sz="1800" b="1" i="0" u="none" strike="noStrike" baseline="30000">
                <a:highlight>
                  <a:srgbClr val="000000">
                    <a:alpha val="0"/>
                  </a:srgbClr>
                </a:highlight>
                <a:latin typeface="Arial"/>
                <a:ea typeface="Times New Roman"/>
                <a:cs typeface="Times New Roman"/>
              </a:rPr>
              <a:t>a</a:t>
            </a:r>
            <a:r>
              <a:rPr lang="fr" sz="1800" b="1" i="0" u="none" strike="noStrike">
                <a:highlight>
                  <a:srgbClr val="000000">
                    <a:alpha val="0"/>
                  </a:srgbClr>
                </a:highlight>
                <a:latin typeface="Arial"/>
                <a:ea typeface="Times New Roman"/>
                <a:cs typeface="Times New Roman"/>
              </a:rPr>
              <a:t> par âge</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p:cNvSpPr/>
          <p:nvPr/>
        </p:nvSpPr>
        <p:spPr>
          <a:xfrm>
            <a:off x="1244361" y="5255388"/>
            <a:ext cx="7082286" cy="339517"/>
          </a:xfrm>
          <a:prstGeom prst="rect">
            <a:avLst/>
          </a:prstGeom>
        </p:spPr>
        <p:txBody>
          <a:bodyPr wrap="square">
            <a:noAutofit/>
          </a:bodyPr>
          <a:lstStyle/>
          <a:p>
            <a:pPr rtl="0">
              <a:lnSpc>
                <a:spcPct val="150000"/>
              </a:lnSpc>
            </a:pPr>
            <a:r>
              <a:rPr lang="fr" sz="1200" b="0" i="0" u="none" strike="noStrike" baseline="30000">
                <a:highlight>
                  <a:srgbClr val="000000">
                    <a:alpha val="0"/>
                  </a:srgbClr>
                </a:highlight>
                <a:latin typeface="Arial"/>
                <a:ea typeface="Times New Roman"/>
                <a:cs typeface="Times New Roman"/>
              </a:rPr>
              <a:t>a </a:t>
            </a:r>
            <a:r>
              <a:rPr lang="fr" sz="1200" b="0" i="0" u="none" strike="noStrike">
                <a:highlight>
                  <a:srgbClr val="000000">
                    <a:alpha val="0"/>
                  </a:srgbClr>
                </a:highlight>
                <a:latin typeface="Arial"/>
                <a:ea typeface="Times New Roman"/>
                <a:cs typeface="Times New Roman"/>
              </a:rPr>
              <a:t>Moyennes pondérées par la population de femmes en âge de procréer pour l'ensemble des 18 pays analysés.</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itle 1"/>
          <p:cNvSpPr>
            <a:spLocks noGrp="1"/>
          </p:cNvSpPr>
          <p:nvPr>
            <p:ph type="title"/>
          </p:nvPr>
        </p:nvSpPr>
        <p:spPr>
          <a:xfrm>
            <a:off x="325647" y="300645"/>
            <a:ext cx="8001000" cy="914400"/>
          </a:xfrm>
        </p:spPr>
        <p:txBody>
          <a:bodyPr>
            <a:noAutofit/>
          </a:bodyPr>
          <a:lstStyle/>
          <a:p>
            <a:pPr rtl="0"/>
            <a:r>
              <a:rPr lang="fr" sz="3600" b="0" i="0" u="none" strike="noStrike">
                <a:highlight>
                  <a:srgbClr val="000000">
                    <a:alpha val="0"/>
                  </a:srgbClr>
                </a:highlight>
                <a:latin typeface="Gill Sans MT"/>
              </a:rPr>
              <a:t>Exemple de graphique linéaire</a:t>
            </a:r>
          </a:p>
        </p:txBody>
      </p:sp>
    </p:spTree>
    <p:extLst>
      <p:ext uri="{BB962C8B-B14F-4D97-AF65-F5344CB8AC3E}">
        <p14:creationId xmlns:p14="http://schemas.microsoft.com/office/powerpoint/2010/main" val="105273436"/>
      </p:ext>
    </p:extLst>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Exemple de diagramme à barres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8426746"/>
              </p:ext>
            </p:extLst>
          </p:nvPr>
        </p:nvGraphicFramePr>
        <p:xfrm>
          <a:off x="922691" y="2023796"/>
          <a:ext cx="7594061" cy="3536921"/>
        </p:xfrm>
        <a:graphic>
          <a:graphicData uri="http://schemas.openxmlformats.org/drawingml/2006/chart">
            <c:chart xmlns:c="http://schemas.openxmlformats.org/drawingml/2006/chart" r:id="rId3"/>
          </a:graphicData>
        </a:graphic>
      </p:graphicFrame>
      <p:sp>
        <p:nvSpPr>
          <p:cNvPr id="5" name="Rectangle 4"/>
          <p:cNvSpPr/>
          <p:nvPr/>
        </p:nvSpPr>
        <p:spPr>
          <a:xfrm>
            <a:off x="1000663" y="1164262"/>
            <a:ext cx="7246190" cy="646331"/>
          </a:xfrm>
          <a:prstGeom prst="rect">
            <a:avLst/>
          </a:prstGeom>
        </p:spPr>
        <p:txBody>
          <a:bodyPr wrap="square">
            <a:noAutofit/>
          </a:bodyPr>
          <a:lstStyle/>
          <a:p>
            <a:pPr rtl="0"/>
            <a:r>
              <a:rPr lang="fr" sz="1800" b="1" i="0" u="none" strike="noStrike">
                <a:highlight>
                  <a:srgbClr val="000000">
                    <a:alpha val="0"/>
                  </a:srgbClr>
                </a:highlight>
                <a:latin typeface="Calibri"/>
                <a:ea typeface="Calibri"/>
                <a:cs typeface="Times New Roman"/>
              </a:rPr>
              <a:t>FIGURE 3.</a:t>
            </a:r>
            <a:r>
              <a:rPr lang="fr" sz="1800" b="0" i="0" u="none" strike="noStrike">
                <a:highlight>
                  <a:srgbClr val="000000">
                    <a:alpha val="0"/>
                  </a:srgbClr>
                </a:highlight>
                <a:latin typeface="Calibri"/>
                <a:ea typeface="Calibri"/>
                <a:cs typeface="Times New Roman"/>
              </a:rPr>
              <a:t>  Coût des vaccins par enfant (Dollars américains (US $) pour les vaccins recommandés de manière systématique </a:t>
            </a:r>
            <a:r>
              <a:rPr lang="fr" sz="1800" b="0" i="0" u="none" strike="noStrike" baseline="30000">
                <a:highlight>
                  <a:srgbClr val="000000">
                    <a:alpha val="0"/>
                  </a:srgbClr>
                </a:highlight>
                <a:latin typeface="Calibri"/>
                <a:ea typeface="Calibri"/>
                <a:cs typeface="Times New Roman"/>
              </a:rPr>
              <a:t>a</a:t>
            </a:r>
            <a:r>
              <a:rPr lang="fr" sz="1800" b="0" i="0" u="none" strike="noStrike">
                <a:highlight>
                  <a:srgbClr val="000000">
                    <a:alpha val="0"/>
                  </a:srgbClr>
                </a:highlight>
                <a:latin typeface="Calibri"/>
                <a:ea typeface="Calibri"/>
                <a:cs typeface="Times New Roman"/>
              </a:rPr>
              <a:t> de la naissance à l'âge de 18 ans, 2001, 2005 et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2513112"/>
      </p:ext>
    </p:extLst>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Exemple de diagramme à barres empilées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4349096"/>
              </p:ext>
            </p:extLst>
          </p:nvPr>
        </p:nvGraphicFramePr>
        <p:xfrm>
          <a:off x="759124" y="1575269"/>
          <a:ext cx="7591246" cy="4030627"/>
        </p:xfrm>
        <a:graphic>
          <a:graphicData uri="http://schemas.openxmlformats.org/drawingml/2006/chart">
            <c:chart xmlns:c="http://schemas.openxmlformats.org/drawingml/2006/chart" r:id="rId3"/>
          </a:graphicData>
        </a:graphic>
      </p:graphicFrame>
      <p:sp>
        <p:nvSpPr>
          <p:cNvPr id="5" name="Rectangle 4"/>
          <p:cNvSpPr/>
          <p:nvPr/>
        </p:nvSpPr>
        <p:spPr>
          <a:xfrm>
            <a:off x="1268084" y="1252104"/>
            <a:ext cx="5874588" cy="646331"/>
          </a:xfrm>
          <a:prstGeom prst="rect">
            <a:avLst/>
          </a:prstGeom>
        </p:spPr>
        <p:txBody>
          <a:bodyPr wrap="square">
            <a:noAutofit/>
          </a:bodyPr>
          <a:lstStyle/>
          <a:p>
            <a:pPr rtl="0"/>
            <a:r>
              <a:rPr lang="fr" sz="1800" b="1" i="0" u="none" strike="noStrike">
                <a:highlight>
                  <a:srgbClr val="000000">
                    <a:alpha val="0"/>
                  </a:srgbClr>
                </a:highlight>
                <a:latin typeface="Calibri"/>
                <a:ea typeface="Calibri"/>
                <a:cs typeface="Times New Roman"/>
              </a:rPr>
              <a:t>FIGURE 3. </a:t>
            </a:r>
            <a:r>
              <a:rPr lang="fr" sz="1800" b="0" i="0" u="none" strike="noStrike">
                <a:highlight>
                  <a:srgbClr val="000000">
                    <a:alpha val="0"/>
                  </a:srgbClr>
                </a:highlight>
                <a:latin typeface="Calibri"/>
                <a:ea typeface="Calibri"/>
                <a:cs typeface="Times New Roman"/>
              </a:rPr>
              <a:t>Mélange de méthodes parmi les utilisateurs de contraceptifs par âge (ans)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7657338"/>
      </p:ext>
    </p:extLst>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Exemple de graphique à secteurs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5952400"/>
              </p:ext>
            </p:extLst>
          </p:nvPr>
        </p:nvGraphicFramePr>
        <p:xfrm>
          <a:off x="714227" y="2109982"/>
          <a:ext cx="6445430" cy="3485251"/>
        </p:xfrm>
        <a:graphic>
          <a:graphicData uri="http://schemas.openxmlformats.org/drawingml/2006/chart">
            <c:chart xmlns:c="http://schemas.openxmlformats.org/drawingml/2006/chart" r:id="rId3"/>
          </a:graphicData>
        </a:graphic>
      </p:graphicFrame>
      <p:sp>
        <p:nvSpPr>
          <p:cNvPr id="6" name="Rectangle 5"/>
          <p:cNvSpPr/>
          <p:nvPr/>
        </p:nvSpPr>
        <p:spPr>
          <a:xfrm>
            <a:off x="1315528" y="1592701"/>
            <a:ext cx="6512943" cy="369332"/>
          </a:xfrm>
          <a:prstGeom prst="rect">
            <a:avLst/>
          </a:prstGeom>
        </p:spPr>
        <p:txBody>
          <a:bodyPr wrap="square">
            <a:noAutofit/>
          </a:bodyPr>
          <a:lstStyle/>
          <a:p>
            <a:pPr rtl="0"/>
            <a:r>
              <a:rPr lang="fr" sz="1800" b="1" i="0" u="none" strike="noStrike">
                <a:highlight>
                  <a:srgbClr val="000000">
                    <a:alpha val="0"/>
                  </a:srgbClr>
                </a:highlight>
                <a:latin typeface="Calibri"/>
                <a:ea typeface="Calibri"/>
                <a:cs typeface="Times New Roman"/>
              </a:rPr>
              <a:t>FIGURE 2. </a:t>
            </a:r>
            <a:r>
              <a:rPr lang="fr" sz="1800" b="0" i="0" u="none" strike="noStrike">
                <a:highlight>
                  <a:srgbClr val="000000">
                    <a:alpha val="0"/>
                  </a:srgbClr>
                </a:highlight>
                <a:latin typeface="Calibri"/>
                <a:ea typeface="Calibri"/>
                <a:cs typeface="Times New Roman"/>
              </a:rPr>
              <a:t>Statut vaccinal des enfants des soignants (N = 70)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7746699"/>
      </p:ext>
    </p:extLst>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073" name="Text Box 1"/>
          <p:cNvSpPr txBox="1">
            <a:spLocks noChangeArrowheads="1"/>
          </p:cNvSpPr>
          <p:nvPr/>
        </p:nvSpPr>
        <p:spPr bwMode="auto">
          <a:xfrm>
            <a:off x="97920" y="248307"/>
            <a:ext cx="8493120" cy="451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oAutofit/>
          </a:bodyPr>
          <a:lstStyle>
            <a:lvl1pPr>
              <a:tabLst>
                <a:tab pos="723900"/>
                <a:tab pos="1447800"/>
                <a:tab pos="2171700"/>
                <a:tab pos="2895600"/>
                <a:tab pos="3619500"/>
                <a:tab pos="4343400"/>
                <a:tab pos="5067300"/>
                <a:tab pos="5791200"/>
                <a:tab pos="6515100"/>
                <a:tab pos="7239000"/>
                <a:tab pos="7962900"/>
                <a:tab pos="8686800"/>
              </a:tabLst>
              <a:defRPr sz="2400">
                <a:solidFill>
                  <a:srgbClr val="000000"/>
                </a:solidFill>
                <a:latin typeface="Times New Roman" panose="02020603050405020304" pitchFamily="18" charset="0"/>
                <a:ea typeface="msgothic" charset="0"/>
                <a:cs typeface="msgothic" charset="0"/>
              </a:defRPr>
            </a:lvl1pPr>
            <a:lvl2pPr>
              <a:tabLst>
                <a:tab pos="723900"/>
                <a:tab pos="1447800"/>
                <a:tab pos="2171700"/>
                <a:tab pos="2895600"/>
                <a:tab pos="3619500"/>
                <a:tab pos="4343400"/>
                <a:tab pos="5067300"/>
                <a:tab pos="5791200"/>
                <a:tab pos="6515100"/>
                <a:tab pos="7239000"/>
                <a:tab pos="7962900"/>
                <a:tab pos="8686800"/>
              </a:tabLst>
              <a:defRPr sz="2400">
                <a:solidFill>
                  <a:srgbClr val="000000"/>
                </a:solidFill>
                <a:latin typeface="Times New Roman" panose="02020603050405020304" pitchFamily="18" charset="0"/>
                <a:ea typeface="msgothic" charset="0"/>
                <a:cs typeface="msgothic" charset="0"/>
              </a:defRPr>
            </a:lvl2pPr>
            <a:lvl3pPr>
              <a:tabLst>
                <a:tab pos="723900"/>
                <a:tab pos="1447800"/>
                <a:tab pos="2171700"/>
                <a:tab pos="2895600"/>
                <a:tab pos="3619500"/>
                <a:tab pos="4343400"/>
                <a:tab pos="5067300"/>
                <a:tab pos="5791200"/>
                <a:tab pos="6515100"/>
                <a:tab pos="7239000"/>
                <a:tab pos="7962900"/>
                <a:tab pos="8686800"/>
              </a:tabLst>
              <a:defRPr sz="2400">
                <a:solidFill>
                  <a:srgbClr val="000000"/>
                </a:solidFill>
                <a:latin typeface="Times New Roman" panose="02020603050405020304" pitchFamily="18" charset="0"/>
                <a:ea typeface="msgothic" charset="0"/>
                <a:cs typeface="msgothic" charset="0"/>
              </a:defRPr>
            </a:lvl3pPr>
            <a:lvl4pPr>
              <a:tabLst>
                <a:tab pos="723900"/>
                <a:tab pos="1447800"/>
                <a:tab pos="2171700"/>
                <a:tab pos="2895600"/>
                <a:tab pos="3619500"/>
                <a:tab pos="4343400"/>
                <a:tab pos="5067300"/>
                <a:tab pos="5791200"/>
                <a:tab pos="6515100"/>
                <a:tab pos="7239000"/>
                <a:tab pos="7962900"/>
                <a:tab pos="8686800"/>
              </a:tabLst>
              <a:defRPr sz="2400">
                <a:solidFill>
                  <a:srgbClr val="000000"/>
                </a:solidFill>
                <a:latin typeface="Times New Roman" panose="02020603050405020304" pitchFamily="18" charset="0"/>
                <a:ea typeface="msgothic" charset="0"/>
                <a:cs typeface="msgothic" charset="0"/>
              </a:defRPr>
            </a:lvl4pPr>
            <a:lvl5pPr>
              <a:tabLst>
                <a:tab pos="723900"/>
                <a:tab pos="1447800"/>
                <a:tab pos="2171700"/>
                <a:tab pos="2895600"/>
                <a:tab pos="3619500"/>
                <a:tab pos="4343400"/>
                <a:tab pos="5067300"/>
                <a:tab pos="5791200"/>
                <a:tab pos="6515100"/>
                <a:tab pos="7239000"/>
                <a:tab pos="7962900"/>
                <a:tab pos="8686800"/>
              </a:tabLst>
              <a:defRPr sz="2400">
                <a:solidFill>
                  <a:srgbClr val="000000"/>
                </a:solidFill>
                <a:latin typeface="Times New Roman" panose="02020603050405020304" pitchFamily="18"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tab pos="1447800"/>
                <a:tab pos="2171700"/>
                <a:tab pos="2895600"/>
                <a:tab pos="3619500"/>
                <a:tab pos="4343400"/>
                <a:tab pos="5067300"/>
                <a:tab pos="5791200"/>
                <a:tab pos="6515100"/>
                <a:tab pos="7239000"/>
                <a:tab pos="7962900"/>
                <a:tab pos="8686800"/>
              </a:tabLst>
              <a:defRPr sz="2400">
                <a:solidFill>
                  <a:srgbClr val="000000"/>
                </a:solidFill>
                <a:latin typeface="Times New Roman" panose="02020603050405020304" pitchFamily="18"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tab pos="1447800"/>
                <a:tab pos="2171700"/>
                <a:tab pos="2895600"/>
                <a:tab pos="3619500"/>
                <a:tab pos="4343400"/>
                <a:tab pos="5067300"/>
                <a:tab pos="5791200"/>
                <a:tab pos="6515100"/>
                <a:tab pos="7239000"/>
                <a:tab pos="7962900"/>
                <a:tab pos="8686800"/>
              </a:tabLst>
              <a:defRPr sz="2400">
                <a:solidFill>
                  <a:srgbClr val="000000"/>
                </a:solidFill>
                <a:latin typeface="Times New Roman" panose="02020603050405020304" pitchFamily="18"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tab pos="1447800"/>
                <a:tab pos="2171700"/>
                <a:tab pos="2895600"/>
                <a:tab pos="3619500"/>
                <a:tab pos="4343400"/>
                <a:tab pos="5067300"/>
                <a:tab pos="5791200"/>
                <a:tab pos="6515100"/>
                <a:tab pos="7239000"/>
                <a:tab pos="7962900"/>
                <a:tab pos="8686800"/>
              </a:tabLst>
              <a:defRPr sz="2400">
                <a:solidFill>
                  <a:srgbClr val="000000"/>
                </a:solidFill>
                <a:latin typeface="Times New Roman" panose="02020603050405020304" pitchFamily="18"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panose="05000000000000000000" pitchFamily="2" charset="2"/>
              <a:tabLst>
                <a:tab pos="723900"/>
                <a:tab pos="1447800"/>
                <a:tab pos="2171700"/>
                <a:tab pos="2895600"/>
                <a:tab pos="3619500"/>
                <a:tab pos="4343400"/>
                <a:tab pos="5067300"/>
                <a:tab pos="5791200"/>
                <a:tab pos="6515100"/>
                <a:tab pos="7239000"/>
                <a:tab pos="7962900"/>
                <a:tab pos="8686800"/>
              </a:tabLst>
              <a:defRPr sz="2400">
                <a:solidFill>
                  <a:srgbClr val="000000"/>
                </a:solidFill>
                <a:latin typeface="Times New Roman" panose="02020603050405020304" pitchFamily="18" charset="0"/>
                <a:ea typeface="msgothic" charset="0"/>
                <a:cs typeface="msgothic" charset="0"/>
              </a:defRPr>
            </a:lvl9pPr>
          </a:lstStyle>
          <a:p>
            <a:pPr algn="ctr" rtl="0"/>
            <a:r>
              <a:rPr lang="fr" sz="1400" b="1" i="0" u="none" strike="noStrike">
                <a:highlight>
                  <a:srgbClr val="000000">
                    <a:alpha val="0"/>
                  </a:srgbClr>
                </a:highlight>
                <a:latin typeface="Arial"/>
              </a:rPr>
              <a:t>Source d'information la plus influente sur la décision de choisir les services MSI parmi les clients d'Afrique sub-saharienne, tous canaux de prestation de services confondus, 2012. </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1209602" y="866149"/>
            <a:ext cx="6522171" cy="474823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92612868"/>
      </p:ext>
    </p:extLst>
  </p:cSld>
  <p:clrMapOvr>
    <a:masterClrMapping/>
  </p:clrMapOvr>
  <p:transition spd="med"/>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p:txBody>
          <a:bodyPr>
            <a:noAutofit/>
          </a:bodyPr>
          <a:lstStyle/>
          <a:p>
            <a:pPr rtl="0"/>
            <a:r>
              <a:rPr lang="fr" sz="6000" b="0" i="0" u="none" strike="noStrike">
                <a:highlight>
                  <a:srgbClr val="000000">
                    <a:alpha val="0"/>
                  </a:srgbClr>
                </a:highlight>
                <a:latin typeface="Gill Sans MT"/>
              </a:rPr>
              <a:t>Étape 5.1.</a:t>
            </a:r>
            <a:br>
              <a:rPr lang="fr" sz="6000" b="0" i="0" u="none" strike="noStrike">
                <a:highlight>
                  <a:srgbClr val="000000">
                    <a:alpha val="0"/>
                  </a:srgbClr>
                </a:highlight>
                <a:latin typeface="Gill Sans MT"/>
              </a:rPr>
            </a:br>
            <a:r>
              <a:rPr lang="fr" sz="6000" b="0" i="0" u="none" strike="noStrike">
                <a:highlight>
                  <a:srgbClr val="000000">
                    <a:alpha val="0"/>
                  </a:srgbClr>
                </a:highlight>
                <a:latin typeface="Gill Sans MT"/>
              </a:rPr>
              <a:t>Décider des résultats du programme à mesurer.</a:t>
            </a:r>
          </a:p>
        </p:txBody>
      </p:sp>
    </p:spTree>
    <p:extLst>
      <p:ext uri="{BB962C8B-B14F-4D97-AF65-F5344CB8AC3E}">
        <p14:creationId xmlns:p14="http://schemas.microsoft.com/office/powerpoint/2010/main" val="3151845066"/>
      </p:ext>
    </p:extLst>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a:xfrm>
            <a:off x="594360" y="1370913"/>
            <a:ext cx="8001000" cy="2638243"/>
          </a:xfrm>
        </p:spPr>
        <p:txBody>
          <a:bodyPr>
            <a:noAutofit/>
          </a:bodyPr>
          <a:lstStyle/>
          <a:p>
            <a:pPr rtl="0"/>
            <a:r>
              <a:rPr lang="fr" sz="6000" b="0" i="0" u="none" strike="noStrike">
                <a:highlight>
                  <a:srgbClr val="000000">
                    <a:alpha val="0"/>
                  </a:srgbClr>
                </a:highlight>
                <a:latin typeface="Gill Sans MT"/>
              </a:rPr>
              <a:t>Étape 5.4.</a:t>
            </a:r>
            <a:br>
              <a:rPr lang="fr" sz="6000" b="0" i="0" u="none" strike="noStrike">
                <a:highlight>
                  <a:srgbClr val="000000">
                    <a:alpha val="0"/>
                  </a:srgbClr>
                </a:highlight>
                <a:latin typeface="Gill Sans MT"/>
              </a:rPr>
            </a:br>
            <a:r>
              <a:rPr lang="fr" sz="6000" b="0" i="0" u="none" strike="noStrike">
                <a:highlight>
                  <a:srgbClr val="000000">
                    <a:alpha val="0"/>
                  </a:srgbClr>
                </a:highlight>
                <a:latin typeface="Gill Sans MT"/>
              </a:rPr>
              <a:t>Partager les résultats de l'évaluation avec les principales parties prenantes.</a:t>
            </a:r>
          </a:p>
        </p:txBody>
      </p:sp>
    </p:spTree>
    <p:extLst>
      <p:ext uri="{BB962C8B-B14F-4D97-AF65-F5344CB8AC3E}">
        <p14:creationId xmlns:p14="http://schemas.microsoft.com/office/powerpoint/2010/main" val="828783597"/>
      </p:ext>
    </p:extLst>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Rapport d'évaluation	</a:t>
            </a:r>
          </a:p>
        </p:txBody>
      </p:sp>
      <p:sp>
        <p:nvSpPr>
          <p:cNvPr id="3" name="Content Placeholder 2"/>
          <p:cNvSpPr>
            <a:spLocks noGrp="1"/>
          </p:cNvSpPr>
          <p:nvPr>
            <p:ph idx="1"/>
          </p:nvPr>
        </p:nvSpPr>
        <p:spPr>
          <a:xfrm>
            <a:off x="594360" y="1536192"/>
            <a:ext cx="8001000" cy="4191748"/>
          </a:xfrm>
        </p:spPr>
        <p:txBody>
          <a:bodyPr>
            <a:noAutofit/>
          </a:bodyPr>
          <a:lstStyle/>
          <a:p>
            <a:pPr rtl="0"/>
            <a:r>
              <a:rPr lang="fr" sz="2400" b="0" i="0" u="none" strike="noStrike">
                <a:highlight>
                  <a:srgbClr val="000000">
                    <a:alpha val="0"/>
                  </a:srgbClr>
                </a:highlight>
                <a:latin typeface="Gill Sans MT"/>
              </a:rPr>
              <a:t>Résumé exécutif</a:t>
            </a:r>
          </a:p>
          <a:p>
            <a:pPr rtl="0"/>
            <a:r>
              <a:rPr lang="fr" sz="2400" b="0" i="0" u="none" strike="noStrike">
                <a:highlight>
                  <a:srgbClr val="000000">
                    <a:alpha val="0"/>
                  </a:srgbClr>
                </a:highlight>
                <a:latin typeface="Gill Sans MT"/>
              </a:rPr>
              <a:t>Contexte/Introduction</a:t>
            </a:r>
          </a:p>
          <a:p>
            <a:pPr rtl="0"/>
            <a:r>
              <a:rPr lang="fr" sz="2400" b="0" i="0" u="none" strike="noStrike">
                <a:highlight>
                  <a:srgbClr val="000000">
                    <a:alpha val="0"/>
                  </a:srgbClr>
                </a:highlight>
                <a:latin typeface="Gill Sans MT"/>
              </a:rPr>
              <a:t>Méthodes</a:t>
            </a:r>
          </a:p>
          <a:p>
            <a:pPr rtl="0"/>
            <a:r>
              <a:rPr lang="fr" sz="2400" b="0" i="0" u="none" strike="noStrike">
                <a:highlight>
                  <a:srgbClr val="000000">
                    <a:alpha val="0"/>
                  </a:srgbClr>
                </a:highlight>
                <a:latin typeface="Gill Sans MT"/>
              </a:rPr>
              <a:t>Constatations/Résultats</a:t>
            </a:r>
          </a:p>
          <a:p>
            <a:pPr rtl="0"/>
            <a:r>
              <a:rPr lang="fr" sz="2400" b="0" i="0" u="none" strike="noStrike">
                <a:highlight>
                  <a:srgbClr val="000000">
                    <a:alpha val="0"/>
                  </a:srgbClr>
                </a:highlight>
                <a:latin typeface="Gill Sans MT"/>
              </a:rPr>
              <a:t>Discussion/Recommandations</a:t>
            </a:r>
          </a:p>
          <a:p>
            <a:endParaRPr lang="en-US"/>
          </a:p>
        </p:txBody>
      </p:sp>
    </p:spTree>
    <p:extLst>
      <p:ext uri="{BB962C8B-B14F-4D97-AF65-F5344CB8AC3E}">
        <p14:creationId xmlns:p14="http://schemas.microsoft.com/office/powerpoint/2010/main" val="2794623456"/>
      </p:ext>
    </p:extLst>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Envisagez différents formats</a:t>
            </a:r>
          </a:p>
        </p:txBody>
      </p:sp>
      <p:sp>
        <p:nvSpPr>
          <p:cNvPr id="3" name="Content Placeholder 2"/>
          <p:cNvSpPr>
            <a:spLocks noGrp="1"/>
          </p:cNvSpPr>
          <p:nvPr>
            <p:ph idx="1"/>
          </p:nvPr>
        </p:nvSpPr>
        <p:spPr>
          <a:xfrm>
            <a:off x="594360" y="1536191"/>
            <a:ext cx="8001000" cy="4347023"/>
          </a:xfrm>
        </p:spPr>
        <p:txBody>
          <a:bodyPr>
            <a:noAutofit/>
          </a:bodyPr>
          <a:lstStyle/>
          <a:p>
            <a:pPr marL="457200" indent="-384048" rtl="0">
              <a:spcBef>
                <a:spcPct val="0"/>
              </a:spcBef>
            </a:pPr>
            <a:r>
              <a:rPr lang="fr" sz="2400" b="0" i="0" u="none" strike="noStrike">
                <a:highlight>
                  <a:srgbClr val="000000">
                    <a:alpha val="0"/>
                  </a:srgbClr>
                </a:highlight>
                <a:latin typeface="Gill Sans MT"/>
              </a:rPr>
              <a:t>Articles de revues</a:t>
            </a:r>
          </a:p>
          <a:p>
            <a:pPr marL="457200" indent="-384048" rtl="0">
              <a:spcBef>
                <a:spcPct val="0"/>
              </a:spcBef>
            </a:pPr>
            <a:r>
              <a:rPr lang="fr" sz="2400" b="0" i="0" u="none" strike="noStrike">
                <a:highlight>
                  <a:srgbClr val="000000">
                    <a:alpha val="0"/>
                  </a:srgbClr>
                </a:highlight>
                <a:latin typeface="Gill Sans MT"/>
              </a:rPr>
              <a:t>Mémoires de recherche</a:t>
            </a:r>
          </a:p>
          <a:p>
            <a:pPr marL="457200" indent="-384048" rtl="0">
              <a:spcBef>
                <a:spcPct val="0"/>
              </a:spcBef>
            </a:pPr>
            <a:r>
              <a:rPr lang="fr" sz="2400" b="0" i="0" u="none" strike="noStrike">
                <a:highlight>
                  <a:srgbClr val="000000">
                    <a:alpha val="0"/>
                  </a:srgbClr>
                </a:highlight>
                <a:latin typeface="Gill Sans MT"/>
              </a:rPr>
              <a:t>Infographies</a:t>
            </a:r>
          </a:p>
          <a:p>
            <a:pPr marL="457200" indent="-384048" rtl="0">
              <a:spcBef>
                <a:spcPct val="0"/>
              </a:spcBef>
            </a:pPr>
            <a:r>
              <a:rPr lang="fr" sz="2400" b="0" i="0" u="none" strike="noStrike">
                <a:highlight>
                  <a:srgbClr val="000000">
                    <a:alpha val="0"/>
                  </a:srgbClr>
                </a:highlight>
                <a:latin typeface="Gill Sans MT"/>
              </a:rPr>
              <a:t>Études de cas</a:t>
            </a:r>
          </a:p>
          <a:p>
            <a:pPr marL="457200" indent="-384048" rtl="0">
              <a:spcBef>
                <a:spcPct val="0"/>
              </a:spcBef>
            </a:pPr>
            <a:r>
              <a:rPr lang="fr" sz="2400" b="0" i="0" u="none" strike="noStrike">
                <a:highlight>
                  <a:srgbClr val="000000">
                    <a:alpha val="0"/>
                  </a:srgbClr>
                </a:highlight>
                <a:latin typeface="Gill Sans MT"/>
              </a:rPr>
              <a:t>Vidéos ou autres supports visuels</a:t>
            </a:r>
          </a:p>
        </p:txBody>
      </p:sp>
    </p:spTree>
    <p:extLst>
      <p:ext uri="{BB962C8B-B14F-4D97-AF65-F5344CB8AC3E}">
        <p14:creationId xmlns:p14="http://schemas.microsoft.com/office/powerpoint/2010/main" val="2476596270"/>
      </p:ext>
    </p:extLst>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Réunion(s) de diffusion</a:t>
            </a:r>
          </a:p>
        </p:txBody>
      </p:sp>
      <p:sp>
        <p:nvSpPr>
          <p:cNvPr id="3" name="Content Placeholder 2"/>
          <p:cNvSpPr>
            <a:spLocks noGrp="1"/>
          </p:cNvSpPr>
          <p:nvPr>
            <p:ph idx="1"/>
          </p:nvPr>
        </p:nvSpPr>
        <p:spPr>
          <a:xfrm>
            <a:off x="594360" y="1536192"/>
            <a:ext cx="8001000" cy="4364276"/>
          </a:xfrm>
        </p:spPr>
        <p:txBody>
          <a:bodyPr>
            <a:noAutofit/>
          </a:bodyPr>
          <a:lstStyle/>
          <a:p>
            <a:pPr marL="457200" indent="-384048" rtl="0">
              <a:spcBef>
                <a:spcPct val="0"/>
              </a:spcBef>
            </a:pPr>
            <a:r>
              <a:rPr lang="fr" sz="2400" b="0" i="0" u="none" strike="noStrike">
                <a:highlight>
                  <a:srgbClr val="000000">
                    <a:alpha val="0"/>
                  </a:srgbClr>
                </a:highlight>
                <a:latin typeface="Gill Sans MT"/>
              </a:rPr>
              <a:t>Présenter les résultats aux parties prenantes.</a:t>
            </a:r>
          </a:p>
          <a:p>
            <a:pPr marL="457200" indent="-384048" rtl="0">
              <a:spcBef>
                <a:spcPct val="0"/>
              </a:spcBef>
            </a:pPr>
            <a:r>
              <a:rPr lang="fr" sz="2400" b="0" i="0" u="none" strike="noStrike">
                <a:highlight>
                  <a:srgbClr val="000000">
                    <a:alpha val="0"/>
                  </a:srgbClr>
                </a:highlight>
                <a:latin typeface="Gill Sans MT"/>
              </a:rPr>
              <a:t>Diffuser le matériel d'étude.</a:t>
            </a:r>
          </a:p>
          <a:p>
            <a:pPr marL="457200" indent="-384048" rtl="0">
              <a:spcBef>
                <a:spcPct val="0"/>
              </a:spcBef>
            </a:pPr>
            <a:r>
              <a:rPr lang="fr" sz="2400" b="0" i="0" u="none" strike="noStrike">
                <a:highlight>
                  <a:srgbClr val="000000">
                    <a:alpha val="0"/>
                  </a:srgbClr>
                </a:highlight>
                <a:latin typeface="Gill Sans MT"/>
              </a:rPr>
              <a:t>Solliciter un retour d'information pour valider et mieux comprendre les résultats.</a:t>
            </a:r>
          </a:p>
        </p:txBody>
      </p:sp>
    </p:spTree>
    <p:extLst>
      <p:ext uri="{BB962C8B-B14F-4D97-AF65-F5344CB8AC3E}">
        <p14:creationId xmlns:p14="http://schemas.microsoft.com/office/powerpoint/2010/main" val="2815275342"/>
      </p:ext>
    </p:extLst>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a:xfrm>
            <a:off x="594360" y="1370913"/>
            <a:ext cx="8001000" cy="2638243"/>
          </a:xfrm>
        </p:spPr>
        <p:txBody>
          <a:bodyPr>
            <a:noAutofit/>
          </a:bodyPr>
          <a:lstStyle/>
          <a:p>
            <a:pPr rtl="0"/>
            <a:r>
              <a:rPr lang="fr" sz="6000" b="0" i="0" u="none" strike="noStrike">
                <a:highlight>
                  <a:srgbClr val="000000">
                    <a:alpha val="0"/>
                  </a:srgbClr>
                </a:highlight>
                <a:latin typeface="Gill Sans MT"/>
              </a:rPr>
              <a:t>Étape 5.5.</a:t>
            </a:r>
            <a:br>
              <a:rPr lang="fr" sz="6000" b="0" i="0" u="none" strike="noStrike">
                <a:highlight>
                  <a:srgbClr val="000000">
                    <a:alpha val="0"/>
                  </a:srgbClr>
                </a:highlight>
                <a:latin typeface="Gill Sans MT"/>
              </a:rPr>
            </a:br>
            <a:r>
              <a:rPr lang="fr" sz="6000" b="0" i="0" u="none" strike="noStrike">
                <a:highlight>
                  <a:srgbClr val="000000">
                    <a:alpha val="0"/>
                  </a:srgbClr>
                </a:highlight>
                <a:latin typeface="Gill Sans MT"/>
              </a:rPr>
              <a:t>Promouvoir l'utilisation des résultats de l'évaluation dans les politiques et les pratiques.</a:t>
            </a:r>
          </a:p>
        </p:txBody>
      </p:sp>
    </p:spTree>
    <p:extLst>
      <p:ext uri="{BB962C8B-B14F-4D97-AF65-F5344CB8AC3E}">
        <p14:creationId xmlns:p14="http://schemas.microsoft.com/office/powerpoint/2010/main" val="2676581293"/>
      </p:ext>
    </p:extLst>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Stratégies d'utilisation de la recherche</a:t>
            </a:r>
          </a:p>
        </p:txBody>
      </p:sp>
      <p:sp>
        <p:nvSpPr>
          <p:cNvPr id="3" name="Content Placeholder 2"/>
          <p:cNvSpPr>
            <a:spLocks noGrp="1"/>
          </p:cNvSpPr>
          <p:nvPr>
            <p:ph idx="1"/>
          </p:nvPr>
        </p:nvSpPr>
        <p:spPr>
          <a:xfrm>
            <a:off x="594360" y="1444752"/>
            <a:ext cx="8001000" cy="4369452"/>
          </a:xfrm>
        </p:spPr>
        <p:txBody>
          <a:bodyPr>
            <a:noAutofit/>
          </a:bodyPr>
          <a:lstStyle/>
          <a:p>
            <a:pPr marL="457200" indent="-384048" rtl="0">
              <a:spcBef>
                <a:spcPct val="0"/>
              </a:spcBef>
            </a:pPr>
            <a:r>
              <a:rPr lang="fr" sz="2400" b="0" i="0" u="none" strike="noStrike">
                <a:highlight>
                  <a:srgbClr val="000000">
                    <a:alpha val="0"/>
                  </a:srgbClr>
                </a:highlight>
                <a:latin typeface="Gill Sans MT"/>
              </a:rPr>
              <a:t>Faire participer les parties prenantes à l'évaluation.</a:t>
            </a:r>
          </a:p>
          <a:p>
            <a:pPr marL="457200" indent="-384048" rtl="0">
              <a:spcBef>
                <a:spcPct val="0"/>
              </a:spcBef>
            </a:pPr>
            <a:r>
              <a:rPr lang="fr" sz="2400" b="0" i="0" u="none" strike="noStrike">
                <a:highlight>
                  <a:srgbClr val="000000">
                    <a:alpha val="0"/>
                  </a:srgbClr>
                </a:highlight>
                <a:latin typeface="Gill Sans MT"/>
              </a:rPr>
              <a:t>Identifier les champions qui peuvent promouvoir l'utilisation des résultats.</a:t>
            </a:r>
          </a:p>
          <a:p>
            <a:pPr marL="457200" indent="-384048" rtl="0">
              <a:spcBef>
                <a:spcPct val="0"/>
              </a:spcBef>
            </a:pPr>
            <a:r>
              <a:rPr lang="fr" sz="2400" b="0" i="0" u="none" strike="noStrike">
                <a:highlight>
                  <a:srgbClr val="000000">
                    <a:alpha val="0"/>
                  </a:srgbClr>
                </a:highlight>
                <a:latin typeface="Gill Sans MT"/>
              </a:rPr>
              <a:t>Présenter les résultats dans un langage facile à comprendre.</a:t>
            </a:r>
          </a:p>
          <a:p>
            <a:pPr marL="457200" indent="-384048" rtl="0">
              <a:spcBef>
                <a:spcPct val="0"/>
              </a:spcBef>
            </a:pPr>
            <a:r>
              <a:rPr lang="fr" sz="2400" b="0" i="0" u="none" strike="noStrike">
                <a:highlight>
                  <a:srgbClr val="000000">
                    <a:alpha val="0"/>
                  </a:srgbClr>
                </a:highlight>
                <a:latin typeface="Gill Sans MT"/>
              </a:rPr>
              <a:t>Concevoir et évaluer des projets pilotes afin d'améliorer le potentiel de reproduction et de transposition à plus grande échelle.</a:t>
            </a:r>
          </a:p>
          <a:p>
            <a:pPr marL="457200" indent="-384048" rtl="0">
              <a:spcBef>
                <a:spcPct val="0"/>
              </a:spcBef>
            </a:pPr>
            <a:r>
              <a:rPr lang="fr" sz="2400" b="0" i="0" u="none" strike="noStrike">
                <a:highlight>
                  <a:srgbClr val="000000">
                    <a:alpha val="0"/>
                  </a:srgbClr>
                </a:highlight>
                <a:latin typeface="Gill Sans MT"/>
              </a:rPr>
              <a:t>Élaborer des aides au travail pour aider les praticiens à mettre en œuvre de nouvelles politiques ou lignes directrices fondées sur des données probantes.</a:t>
            </a:r>
          </a:p>
          <a:p>
            <a:pPr marL="73152" indent="0">
              <a:spcBef>
                <a:spcPct val="0"/>
              </a:spcBef>
              <a:buNone/>
            </a:pPr>
            <a:endParaRPr lang="en-US"/>
          </a:p>
          <a:p>
            <a:pPr marL="457200" indent="-384048">
              <a:spcBef>
                <a:spcPct val="0"/>
              </a:spcBef>
              <a:buNone/>
            </a:pPr>
            <a:endParaRPr lang="en-US" sz="2800"/>
          </a:p>
          <a:p>
            <a:pPr marL="457200" indent="-384048">
              <a:spcBef>
                <a:spcPct val="0"/>
              </a:spcBef>
            </a:pPr>
            <a:endParaRPr lang="en-US" sz="2800"/>
          </a:p>
        </p:txBody>
      </p:sp>
    </p:spTree>
    <p:extLst>
      <p:ext uri="{BB962C8B-B14F-4D97-AF65-F5344CB8AC3E}">
        <p14:creationId xmlns:p14="http://schemas.microsoft.com/office/powerpoint/2010/main" val="4186090677"/>
      </p:ext>
    </p:extLst>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Regarder vers l'avenir.</a:t>
            </a:r>
          </a:p>
        </p:txBody>
      </p:sp>
      <p:sp>
        <p:nvSpPr>
          <p:cNvPr id="3" name="Content Placeholder 2"/>
          <p:cNvSpPr>
            <a:spLocks noGrp="1"/>
          </p:cNvSpPr>
          <p:nvPr>
            <p:ph idx="1"/>
          </p:nvPr>
        </p:nvSpPr>
        <p:spPr>
          <a:xfrm>
            <a:off x="594360" y="1536192"/>
            <a:ext cx="8001000" cy="4571310"/>
          </a:xfrm>
        </p:spPr>
        <p:txBody>
          <a:bodyPr>
            <a:noAutofit/>
          </a:bodyPr>
          <a:lstStyle/>
          <a:p>
            <a:pPr marL="457200" indent="-384048" rtl="0">
              <a:spcBef>
                <a:spcPct val="0"/>
              </a:spcBef>
            </a:pPr>
            <a:r>
              <a:rPr lang="fr" sz="2800" b="0" i="0" u="none" strike="noStrike">
                <a:highlight>
                  <a:srgbClr val="000000">
                    <a:alpha val="0"/>
                  </a:srgbClr>
                </a:highlight>
                <a:latin typeface="Gill Sans MT"/>
              </a:rPr>
              <a:t>Y a-t-il un autre projet en cours qui pourrait s'inspirer de ceux-ci ?</a:t>
            </a:r>
          </a:p>
          <a:p>
            <a:pPr marL="457200" indent="-384048" rtl="0">
              <a:spcBef>
                <a:spcPct val="0"/>
              </a:spcBef>
            </a:pPr>
            <a:r>
              <a:rPr lang="fr" sz="2800" b="0" i="0" u="none" strike="noStrike">
                <a:highlight>
                  <a:srgbClr val="000000">
                    <a:alpha val="0"/>
                  </a:srgbClr>
                </a:highlight>
                <a:latin typeface="Gill Sans MT"/>
              </a:rPr>
              <a:t>Les résultats seront-ils utilisés pour concevoir un nouveau programme ? </a:t>
            </a:r>
          </a:p>
          <a:p>
            <a:pPr marL="457200" indent="-384048" rtl="0">
              <a:spcBef>
                <a:spcPct val="0"/>
              </a:spcBef>
            </a:pPr>
            <a:r>
              <a:rPr lang="fr" sz="2800" b="0" i="0" u="none" strike="noStrike">
                <a:highlight>
                  <a:srgbClr val="000000">
                    <a:alpha val="0"/>
                  </a:srgbClr>
                </a:highlight>
                <a:latin typeface="Gill Sans MT"/>
              </a:rPr>
              <a:t>Si le financement a expiré, le gouvernement et/ou d'autres parties prenantes se chargeront-ils eux-mêmes de ce travail ? </a:t>
            </a:r>
          </a:p>
          <a:p>
            <a:pPr marL="457200" indent="-384048" rtl="0">
              <a:spcBef>
                <a:spcPct val="0"/>
              </a:spcBef>
            </a:pPr>
            <a:r>
              <a:rPr lang="fr" sz="2800" b="0" i="0" u="none" strike="noStrike">
                <a:highlight>
                  <a:srgbClr val="000000">
                    <a:alpha val="0"/>
                  </a:srgbClr>
                </a:highlight>
                <a:latin typeface="Gill Sans MT"/>
              </a:rPr>
              <a:t>D'où proviendra leur financement ? </a:t>
            </a:r>
          </a:p>
        </p:txBody>
      </p:sp>
    </p:spTree>
    <p:extLst>
      <p:ext uri="{BB962C8B-B14F-4D97-AF65-F5344CB8AC3E}">
        <p14:creationId xmlns:p14="http://schemas.microsoft.com/office/powerpoint/2010/main" val="3172182766"/>
      </p:ext>
    </p:extLst>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ctrTitle"/>
          </p:nvPr>
        </p:nvSpPr>
        <p:spPr>
          <a:xfrm>
            <a:off x="594360" y="2181796"/>
            <a:ext cx="8001000" cy="2638243"/>
          </a:xfrm>
        </p:spPr>
        <p:txBody>
          <a:bodyPr>
            <a:noAutofit/>
          </a:bodyPr>
          <a:lstStyle/>
          <a:p>
            <a:pPr rtl="0"/>
            <a:r>
              <a:rPr lang="fr" sz="6000" b="0" i="0" u="none" strike="noStrike">
                <a:highlight>
                  <a:srgbClr val="000000">
                    <a:alpha val="0"/>
                  </a:srgbClr>
                </a:highlight>
                <a:latin typeface="Gill Sans MT"/>
              </a:rPr>
              <a:t>Étape 5 Résultats</a:t>
            </a:r>
          </a:p>
        </p:txBody>
      </p:sp>
    </p:spTree>
    <p:extLst>
      <p:ext uri="{BB962C8B-B14F-4D97-AF65-F5344CB8AC3E}">
        <p14:creationId xmlns:p14="http://schemas.microsoft.com/office/powerpoint/2010/main" val="2362067651"/>
      </p:ext>
    </p:extLst>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Résultats de l'étape 5 : évaluer et évoluer</a:t>
            </a:r>
          </a:p>
        </p:txBody>
      </p:sp>
      <p:sp>
        <p:nvSpPr>
          <p:cNvPr id="3" name="Content Placeholder 2"/>
          <p:cNvSpPr>
            <a:spLocks noGrp="1"/>
          </p:cNvSpPr>
          <p:nvPr>
            <p:ph idx="1"/>
          </p:nvPr>
        </p:nvSpPr>
        <p:spPr>
          <a:xfrm>
            <a:off x="594360" y="1536192"/>
            <a:ext cx="8001000" cy="3777680"/>
          </a:xfrm>
        </p:spPr>
        <p:txBody>
          <a:bodyPr>
            <a:noAutofit/>
          </a:bodyPr>
          <a:lstStyle/>
          <a:p>
            <a:pPr rtl="0"/>
            <a:r>
              <a:rPr lang="fr" sz="2400" b="0" i="0" u="none" strike="noStrike">
                <a:highlight>
                  <a:srgbClr val="000000">
                    <a:alpha val="0"/>
                  </a:srgbClr>
                </a:highlight>
                <a:latin typeface="Gill Sans MT"/>
              </a:rPr>
              <a:t>Publications </a:t>
            </a:r>
          </a:p>
          <a:p>
            <a:pPr rtl="0"/>
            <a:r>
              <a:rPr lang="fr" sz="2400" b="0" i="0" u="none" strike="noStrike">
                <a:highlight>
                  <a:srgbClr val="000000">
                    <a:alpha val="0"/>
                  </a:srgbClr>
                </a:highlight>
                <a:latin typeface="Gill Sans MT"/>
              </a:rPr>
              <a:t>Événement de diffusion</a:t>
            </a:r>
          </a:p>
          <a:p>
            <a:pPr rtl="0"/>
            <a:r>
              <a:rPr lang="fr" sz="2400" b="0" i="0" u="none" strike="noStrike">
                <a:highlight>
                  <a:srgbClr val="000000">
                    <a:alpha val="0"/>
                  </a:srgbClr>
                </a:highlight>
                <a:latin typeface="Gill Sans MT"/>
              </a:rPr>
              <a:t>Discussion et détermination des prochaines étapes</a:t>
            </a:r>
          </a:p>
        </p:txBody>
      </p:sp>
    </p:spTree>
    <p:extLst>
      <p:ext uri="{BB962C8B-B14F-4D97-AF65-F5344CB8AC3E}">
        <p14:creationId xmlns:p14="http://schemas.microsoft.com/office/powerpoint/2010/main" val="1254745385"/>
      </p:ext>
    </p:extLst>
  </p:cSld>
  <p:clrMapOvr>
    <a:masterClrMapping/>
  </p:clrMapOvr>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753446" y="73152"/>
            <a:ext cx="8001000" cy="914400"/>
          </a:xfrm>
        </p:spPr>
        <p:txBody>
          <a:bodyPr>
            <a:noAutofit/>
          </a:bodyPr>
          <a:lstStyle/>
          <a:p>
            <a:pPr rtl="0"/>
            <a:r>
              <a:rPr lang="fr" sz="3600" b="0" i="0" u="none" strike="noStrike">
                <a:highlight>
                  <a:srgbClr val="000000">
                    <a:alpha val="0"/>
                  </a:srgbClr>
                </a:highlight>
                <a:latin typeface="Gill Sans MT"/>
              </a:rPr>
              <a:t>Résumé de la feuille de route de la GC</a:t>
            </a:r>
          </a:p>
        </p:txBody>
      </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26016" y="987552"/>
            <a:ext cx="6427331" cy="4442469"/>
          </a:xfrm>
          <a:prstGeom prst="rect">
            <a:avLst/>
          </a:prstGeom>
        </p:spPr>
      </p:pic>
    </p:spTree>
    <p:extLst>
      <p:ext uri="{BB962C8B-B14F-4D97-AF65-F5344CB8AC3E}">
        <p14:creationId xmlns:p14="http://schemas.microsoft.com/office/powerpoint/2010/main" val="574747417"/>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Modèle logique de la GC pour la santé mondiale</a:t>
            </a:r>
          </a:p>
        </p:txBody>
      </p:sp>
      <p:grpSp>
        <p:nvGrpSpPr>
          <p:cNvPr id="9" name="Group 8"/>
          <p:cNvGrpSpPr>
            <a:grpSpLocks noChangeAspect="1"/>
          </p:cNvGrpSpPr>
          <p:nvPr/>
        </p:nvGrpSpPr>
        <p:grpSpPr>
          <a:xfrm>
            <a:off x="-811633" y="-1255069"/>
            <a:ext cx="9681534" cy="8686800"/>
            <a:chOff x="-811635" y="-1205450"/>
            <a:chExt cx="10191088" cy="9144000"/>
          </a:xfrm>
        </p:grpSpPr>
        <p:pic>
          <p:nvPicPr>
            <p:cNvPr id="6" name="Picture 5"/>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11635" y="-1205450"/>
              <a:ext cx="10191088" cy="9144000"/>
            </a:xfrm>
            <a:prstGeom prst="rect">
              <a:avLst/>
            </a:prstGeom>
          </p:spPr>
        </p:pic>
        <p:grpSp>
          <p:nvGrpSpPr>
            <p:cNvPr id="5" name="Group 4"/>
            <p:cNvGrpSpPr/>
            <p:nvPr/>
          </p:nvGrpSpPr>
          <p:grpSpPr>
            <a:xfrm>
              <a:off x="986589" y="1186270"/>
              <a:ext cx="7234990" cy="3960474"/>
              <a:chOff x="954505" y="1044663"/>
              <a:chExt cx="7234990" cy="3960474"/>
            </a:xfrm>
          </p:grpSpPr>
          <p:cxnSp>
            <p:nvCxnSpPr>
              <p:cNvPr id="7" name="Straight Connector 6"/>
              <p:cNvCxnSpPr/>
              <p:nvPr/>
            </p:nvCxnSpPr>
            <p:spPr>
              <a:xfrm>
                <a:off x="6192253" y="1444752"/>
                <a:ext cx="32084" cy="35603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157411" y="1444752"/>
                <a:ext cx="32084" cy="35603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192253" y="1155032"/>
                <a:ext cx="352926" cy="28972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7844589" y="1139354"/>
                <a:ext cx="300221" cy="3053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043551" y="1052021"/>
                <a:ext cx="1412581" cy="369332"/>
              </a:xfrm>
              <a:prstGeom prst="rect">
                <a:avLst/>
              </a:prstGeom>
              <a:noFill/>
            </p:spPr>
            <p:txBody>
              <a:bodyPr wrap="square" rtlCol="0">
                <a:noAutofit/>
              </a:bodyPr>
              <a:lstStyle/>
              <a:p>
                <a:pPr rtl="0"/>
                <a:r>
                  <a:rPr lang="fr" sz="1800" b="1" i="0" u="none" strike="noStrike">
                    <a:solidFill>
                      <a:srgbClr val="7030A0"/>
                    </a:solidFill>
                    <a:highlight>
                      <a:srgbClr val="000000">
                        <a:alpha val="0"/>
                      </a:srgbClr>
                    </a:highlight>
                    <a:latin typeface="Calibri"/>
                  </a:rPr>
                  <a:t>Suivi</a:t>
                </a:r>
              </a:p>
            </p:txBody>
          </p:sp>
          <p:cxnSp>
            <p:nvCxnSpPr>
              <p:cNvPr id="13" name="Straight Connector 12"/>
              <p:cNvCxnSpPr/>
              <p:nvPr/>
            </p:nvCxnSpPr>
            <p:spPr>
              <a:xfrm>
                <a:off x="954505" y="1444751"/>
                <a:ext cx="32084" cy="356038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954505" y="1186270"/>
                <a:ext cx="352926" cy="28972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624515" y="1044663"/>
                <a:ext cx="1412581" cy="369332"/>
              </a:xfrm>
              <a:prstGeom prst="rect">
                <a:avLst/>
              </a:prstGeom>
              <a:noFill/>
            </p:spPr>
            <p:txBody>
              <a:bodyPr wrap="square" rtlCol="0">
                <a:noAutofit/>
              </a:bodyPr>
              <a:lstStyle/>
              <a:p>
                <a:pPr rtl="0"/>
                <a:r>
                  <a:rPr lang="fr" sz="1800" b="1" i="0" u="none" strike="noStrike">
                    <a:solidFill>
                      <a:srgbClr val="FF0000"/>
                    </a:solidFill>
                    <a:highlight>
                      <a:srgbClr val="000000">
                        <a:alpha val="0"/>
                      </a:srgbClr>
                    </a:highlight>
                    <a:latin typeface="Calibri"/>
                  </a:rPr>
                  <a:t>Évaluation</a:t>
                </a:r>
              </a:p>
            </p:txBody>
          </p:sp>
          <p:cxnSp>
            <p:nvCxnSpPr>
              <p:cNvPr id="16" name="Straight Connector 15"/>
              <p:cNvCxnSpPr/>
              <p:nvPr/>
            </p:nvCxnSpPr>
            <p:spPr>
              <a:xfrm>
                <a:off x="6080833" y="1429074"/>
                <a:ext cx="32084" cy="356038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5867970" y="1155032"/>
                <a:ext cx="212863" cy="274042"/>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869996740"/>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Différences entre le suivi et l'évaluation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5724517"/>
              </p:ext>
            </p:extLst>
          </p:nvPr>
        </p:nvGraphicFramePr>
        <p:xfrm>
          <a:off x="593725" y="1229360"/>
          <a:ext cx="8001000" cy="4947920"/>
        </p:xfrm>
        <a:graphic>
          <a:graphicData uri="http://schemas.openxmlformats.org/drawingml/2006/table">
            <a:tbl>
              <a:tblPr firstRow="1" bandRow="1">
                <a:tableStyleId>{5C22544A-7EE6-4342-B048-85BDC9FD1C3A}</a:tableStyleId>
              </a:tblPr>
              <a:tblGrid>
                <a:gridCol w="1074654">
                  <a:extLst>
                    <a:ext uri="{9D8B030D-6E8A-4147-A177-3AD203B41FA5}">
                      <a16:colId xmlns:a16="http://schemas.microsoft.com/office/drawing/2014/main" val="20000"/>
                    </a:ext>
                  </a:extLst>
                </a:gridCol>
                <a:gridCol w="3144253">
                  <a:extLst>
                    <a:ext uri="{9D8B030D-6E8A-4147-A177-3AD203B41FA5}">
                      <a16:colId xmlns:a16="http://schemas.microsoft.com/office/drawing/2014/main" val="20001"/>
                    </a:ext>
                  </a:extLst>
                </a:gridCol>
                <a:gridCol w="3782093">
                  <a:extLst>
                    <a:ext uri="{9D8B030D-6E8A-4147-A177-3AD203B41FA5}">
                      <a16:colId xmlns:a16="http://schemas.microsoft.com/office/drawing/2014/main" val="20002"/>
                    </a:ext>
                  </a:extLst>
                </a:gridCol>
              </a:tblGrid>
              <a:tr h="362275">
                <a:tc>
                  <a:txBody>
                    <a:bodyPr vert="horz" wrap="square">
                      <a:noAutofit/>
                    </a:bodyPr>
                    <a:lstStyle/>
                    <a:p>
                      <a:endParaRPr lang="en-US"/>
                    </a:p>
                  </a:txBody>
                  <a:tcPr>
                    <a:solidFill>
                      <a:srgbClr val="007EA5"/>
                    </a:solidFill>
                  </a:tcPr>
                </a:tc>
                <a:tc>
                  <a:txBody>
                    <a:bodyPr vert="horz" wrap="square">
                      <a:noAutofit/>
                    </a:bodyPr>
                    <a:lstStyle/>
                    <a:p>
                      <a:pPr rtl="0"/>
                      <a:r>
                        <a:rPr lang="fr" sz="1800" b="1" i="0" u="none" strike="noStrike">
                          <a:highlight>
                            <a:srgbClr val="000000">
                              <a:alpha val="0"/>
                            </a:srgbClr>
                          </a:highlight>
                          <a:latin typeface="Calibri"/>
                        </a:rPr>
                        <a:t>Suivi</a:t>
                      </a:r>
                    </a:p>
                  </a:txBody>
                  <a:tcPr>
                    <a:solidFill>
                      <a:srgbClr val="007EA5"/>
                    </a:solidFill>
                  </a:tcPr>
                </a:tc>
                <a:tc>
                  <a:txBody>
                    <a:bodyPr vert="horz" wrap="square">
                      <a:noAutofit/>
                    </a:bodyPr>
                    <a:lstStyle/>
                    <a:p>
                      <a:pPr rtl="0"/>
                      <a:r>
                        <a:rPr lang="fr" sz="1800" b="1" i="0" u="none" strike="noStrike">
                          <a:highlight>
                            <a:srgbClr val="000000">
                              <a:alpha val="0"/>
                            </a:srgbClr>
                          </a:highlight>
                          <a:latin typeface="Calibri"/>
                        </a:rPr>
                        <a:t>Évaluation</a:t>
                      </a:r>
                    </a:p>
                  </a:txBody>
                  <a:tcPr>
                    <a:solidFill>
                      <a:srgbClr val="007EA5"/>
                    </a:solidFill>
                  </a:tcPr>
                </a:tc>
                <a:extLst>
                  <a:ext uri="{0D108BD9-81ED-4DB2-BD59-A6C34878D82A}">
                    <a16:rowId xmlns:a16="http://schemas.microsoft.com/office/drawing/2014/main" val="10000"/>
                  </a:ext>
                </a:extLst>
              </a:tr>
              <a:tr h="370840">
                <a:tc>
                  <a:txBody>
                    <a:bodyPr vert="horz" wrap="square">
                      <a:noAutofit/>
                    </a:bodyPr>
                    <a:lstStyle/>
                    <a:p>
                      <a:pPr rtl="0"/>
                      <a:r>
                        <a:rPr lang="fr" sz="1800" b="1" i="0" u="none" strike="noStrike">
                          <a:highlight>
                            <a:srgbClr val="000000">
                              <a:alpha val="0"/>
                            </a:srgbClr>
                          </a:highlight>
                          <a:latin typeface="Calibri"/>
                        </a:rPr>
                        <a:t>Qui ?</a:t>
                      </a:r>
                    </a:p>
                  </a:txBody>
                  <a:tcPr>
                    <a:solidFill>
                      <a:schemeClr val="bg2">
                        <a:lumMod val="90000"/>
                      </a:schemeClr>
                    </a:solidFill>
                  </a:tcPr>
                </a:tc>
                <a:tc>
                  <a:txBody>
                    <a:bodyPr vert="horz" wrap="square">
                      <a:noAutofit/>
                    </a:bodyPr>
                    <a:lstStyle/>
                    <a:p>
                      <a:pPr rtl="0"/>
                      <a:r>
                        <a:rPr lang="fr" sz="1800" b="0" i="0" u="none" strike="noStrike">
                          <a:highlight>
                            <a:srgbClr val="000000">
                              <a:alpha val="0"/>
                            </a:srgbClr>
                          </a:highlight>
                          <a:latin typeface="Calibri"/>
                        </a:rPr>
                        <a:t>Personnel interne</a:t>
                      </a:r>
                    </a:p>
                  </a:txBody>
                  <a:tcPr>
                    <a:solidFill>
                      <a:schemeClr val="bg2">
                        <a:lumMod val="90000"/>
                      </a:schemeClr>
                    </a:solidFill>
                  </a:tcPr>
                </a:tc>
                <a:tc>
                  <a:txBody>
                    <a:bodyPr vert="horz" wrap="square">
                      <a:noAutofit/>
                    </a:bodyPr>
                    <a:lstStyle/>
                    <a:p>
                      <a:pPr rtl="0"/>
                      <a:r>
                        <a:rPr lang="fr" sz="1800" b="0" i="0" u="none" strike="noStrike">
                          <a:highlight>
                            <a:srgbClr val="000000">
                              <a:alpha val="0"/>
                            </a:srgbClr>
                          </a:highlight>
                          <a:latin typeface="Calibri"/>
                        </a:rPr>
                        <a:t>Un évaluateur externe, idéalement</a:t>
                      </a:r>
                      <a:endParaRPr lang="en-US"/>
                    </a:p>
                  </a:txBody>
                  <a:tcPr>
                    <a:solidFill>
                      <a:schemeClr val="bg2">
                        <a:lumMod val="90000"/>
                      </a:schemeClr>
                    </a:solidFill>
                  </a:tcPr>
                </a:tc>
                <a:extLst>
                  <a:ext uri="{0D108BD9-81ED-4DB2-BD59-A6C34878D82A}">
                    <a16:rowId xmlns:a16="http://schemas.microsoft.com/office/drawing/2014/main" val="10001"/>
                  </a:ext>
                </a:extLst>
              </a:tr>
              <a:tr h="370840">
                <a:tc>
                  <a:txBody>
                    <a:bodyPr vert="horz" wrap="square">
                      <a:noAutofit/>
                    </a:bodyPr>
                    <a:lstStyle/>
                    <a:p>
                      <a:pPr rtl="0"/>
                      <a:r>
                        <a:rPr lang="fr" sz="1800" b="1" i="0" u="none" strike="noStrike">
                          <a:highlight>
                            <a:srgbClr val="000000">
                              <a:alpha val="0"/>
                            </a:srgbClr>
                          </a:highlight>
                          <a:latin typeface="Calibri"/>
                        </a:rPr>
                        <a:t>Quoi ?</a:t>
                      </a:r>
                    </a:p>
                  </a:txBody>
                  <a:tcPr>
                    <a:solidFill>
                      <a:schemeClr val="bg2">
                        <a:lumMod val="90000"/>
                      </a:schemeClr>
                    </a:solidFill>
                  </a:tcPr>
                </a:tc>
                <a:tc>
                  <a:txBody>
                    <a:bodyPr vert="horz" wrap="square">
                      <a:noAutofit/>
                    </a:bodyPr>
                    <a:lstStyle/>
                    <a:p>
                      <a:pPr rtl="0"/>
                      <a:r>
                        <a:rPr lang="fr" sz="1800" b="0" i="1" u="none" strike="noStrike">
                          <a:highlight>
                            <a:srgbClr val="000000">
                              <a:alpha val="0"/>
                            </a:srgbClr>
                          </a:highlight>
                          <a:latin typeface="Calibri"/>
                        </a:rPr>
                        <a:t>Suivre les changements</a:t>
                      </a:r>
                      <a:r>
                        <a:rPr lang="fr" sz="1800" b="0" i="0" u="none" strike="noStrike">
                          <a:highlight>
                            <a:srgbClr val="000000">
                              <a:alpha val="0"/>
                            </a:srgbClr>
                          </a:highlight>
                          <a:latin typeface="Calibri"/>
                        </a:rPr>
                        <a:t> des performances et des résultats clés du programme dans le temps.</a:t>
                      </a:r>
                    </a:p>
                  </a:txBody>
                  <a:tcPr>
                    <a:solidFill>
                      <a:schemeClr val="bg2">
                        <a:lumMod val="90000"/>
                      </a:schemeClr>
                    </a:solidFill>
                  </a:tcPr>
                </a:tc>
                <a:tc>
                  <a:txBody>
                    <a:bodyPr vert="horz" wrap="square">
                      <a:noAutofit/>
                    </a:bodyPr>
                    <a:lstStyle/>
                    <a:p>
                      <a:pPr rtl="0"/>
                      <a:r>
                        <a:rPr lang="fr" sz="1800" b="0" i="1" u="none" strike="noStrike">
                          <a:highlight>
                            <a:srgbClr val="000000">
                              <a:alpha val="0"/>
                            </a:srgbClr>
                          </a:highlight>
                          <a:latin typeface="Calibri"/>
                        </a:rPr>
                        <a:t>Attribuer les changements</a:t>
                      </a:r>
                      <a:r>
                        <a:rPr lang="fr" sz="1800" b="0" i="0" u="none" strike="noStrike">
                          <a:highlight>
                            <a:srgbClr val="000000">
                              <a:alpha val="0"/>
                            </a:srgbClr>
                          </a:highlight>
                          <a:latin typeface="Calibri"/>
                        </a:rPr>
                        <a:t> dans les résultats spécifiques aux activités du programme.</a:t>
                      </a:r>
                      <a:endParaRPr lang="en-US"/>
                    </a:p>
                  </a:txBody>
                  <a:tcPr>
                    <a:solidFill>
                      <a:schemeClr val="bg2">
                        <a:lumMod val="90000"/>
                      </a:schemeClr>
                    </a:solidFill>
                  </a:tcPr>
                </a:tc>
                <a:extLst>
                  <a:ext uri="{0D108BD9-81ED-4DB2-BD59-A6C34878D82A}">
                    <a16:rowId xmlns:a16="http://schemas.microsoft.com/office/drawing/2014/main" val="10002"/>
                  </a:ext>
                </a:extLst>
              </a:tr>
              <a:tr h="370840">
                <a:tc>
                  <a:txBody>
                    <a:bodyPr vert="horz" wrap="square">
                      <a:noAutofit/>
                    </a:bodyPr>
                    <a:lstStyle/>
                    <a:p>
                      <a:pPr rtl="0"/>
                      <a:r>
                        <a:rPr lang="fr" sz="1800" b="1" i="0" u="none" strike="noStrike">
                          <a:highlight>
                            <a:srgbClr val="000000">
                              <a:alpha val="0"/>
                            </a:srgbClr>
                          </a:highlight>
                          <a:latin typeface="Calibri"/>
                        </a:rPr>
                        <a:t>Quand ?</a:t>
                      </a:r>
                    </a:p>
                  </a:txBody>
                  <a:tcPr>
                    <a:solidFill>
                      <a:schemeClr val="bg2">
                        <a:lumMod val="90000"/>
                      </a:schemeClr>
                    </a:solidFill>
                  </a:tcPr>
                </a:tc>
                <a:tc>
                  <a:txBody>
                    <a:bodyPr vert="horz" wrap="square">
                      <a:noAutofit/>
                    </a:bodyPr>
                    <a:lstStyle/>
                    <a:p>
                      <a:pPr rtl="0"/>
                      <a:r>
                        <a:rPr lang="fr" sz="1800" b="0" i="0" u="none" strike="noStrike">
                          <a:highlight>
                            <a:srgbClr val="000000">
                              <a:alpha val="0"/>
                            </a:srgbClr>
                          </a:highlight>
                          <a:latin typeface="Calibri"/>
                        </a:rPr>
                        <a:t>En continu</a:t>
                      </a:r>
                    </a:p>
                  </a:txBody>
                  <a:tcPr>
                    <a:solidFill>
                      <a:schemeClr val="bg2">
                        <a:lumMod val="90000"/>
                      </a:schemeClr>
                    </a:solidFill>
                  </a:tcPr>
                </a:tc>
                <a:tc>
                  <a:txBody>
                    <a:bodyPr vert="horz" wrap="square">
                      <a:noAutofit/>
                    </a:bodyPr>
                    <a:lstStyle/>
                    <a:p>
                      <a:pPr rtl="0"/>
                      <a:r>
                        <a:rPr lang="fr" sz="1800" b="0" i="0" u="none" strike="noStrike">
                          <a:highlight>
                            <a:srgbClr val="000000">
                              <a:alpha val="0"/>
                            </a:srgbClr>
                          </a:highlight>
                          <a:latin typeface="Calibri"/>
                        </a:rPr>
                        <a:t>Lors d'étapes importantes</a:t>
                      </a:r>
                    </a:p>
                  </a:txBody>
                  <a:tcPr>
                    <a:solidFill>
                      <a:schemeClr val="bg2">
                        <a:lumMod val="90000"/>
                      </a:schemeClr>
                    </a:solidFill>
                  </a:tcPr>
                </a:tc>
                <a:extLst>
                  <a:ext uri="{0D108BD9-81ED-4DB2-BD59-A6C34878D82A}">
                    <a16:rowId xmlns:a16="http://schemas.microsoft.com/office/drawing/2014/main" val="10003"/>
                  </a:ext>
                </a:extLst>
              </a:tr>
              <a:tr h="370840">
                <a:tc>
                  <a:txBody>
                    <a:bodyPr vert="horz" wrap="square">
                      <a:noAutofit/>
                    </a:bodyPr>
                    <a:lstStyle/>
                    <a:p>
                      <a:pPr rtl="0"/>
                      <a:r>
                        <a:rPr lang="fr" sz="1800" b="1" i="0" u="none" strike="noStrike">
                          <a:highlight>
                            <a:srgbClr val="000000">
                              <a:alpha val="0"/>
                            </a:srgbClr>
                          </a:highlight>
                          <a:latin typeface="Calibri"/>
                        </a:rPr>
                        <a:t>Pourquoi ?</a:t>
                      </a:r>
                    </a:p>
                  </a:txBody>
                  <a:tcPr>
                    <a:solidFill>
                      <a:schemeClr val="bg2">
                        <a:lumMod val="90000"/>
                      </a:schemeClr>
                    </a:solidFill>
                  </a:tcPr>
                </a:tc>
                <a:tc>
                  <a:txBody>
                    <a:bodyPr vert="horz" wrap="square">
                      <a:noAutofit/>
                    </a:bodyPr>
                    <a:lstStyle/>
                    <a:p>
                      <a:pPr rtl="0"/>
                      <a:r>
                        <a:rPr lang="fr" sz="1800" b="0" i="0" u="none" strike="noStrike">
                          <a:highlight>
                            <a:srgbClr val="000000">
                              <a:alpha val="0"/>
                            </a:srgbClr>
                          </a:highlight>
                          <a:latin typeface="Calibri"/>
                        </a:rPr>
                        <a:t>Analyser les progrès accomplis par rapport aux activités/processus prévus.</a:t>
                      </a:r>
                      <a:endParaRPr lang="en-US"/>
                    </a:p>
                  </a:txBody>
                  <a:tcPr>
                    <a:solidFill>
                      <a:schemeClr val="bg2">
                        <a:lumMod val="90000"/>
                      </a:schemeClr>
                    </a:solidFill>
                  </a:tcPr>
                </a:tc>
                <a:tc>
                  <a:txBody>
                    <a:bodyPr vert="horz" wrap="square">
                      <a:noAutofit/>
                    </a:bodyPr>
                    <a:lstStyle/>
                    <a:p>
                      <a:pPr rtl="0"/>
                      <a:r>
                        <a:rPr lang="fr" sz="1800" b="0" i="0" u="none" strike="noStrike">
                          <a:highlight>
                            <a:srgbClr val="000000">
                              <a:alpha val="0"/>
                            </a:srgbClr>
                          </a:highlight>
                          <a:latin typeface="Calibri"/>
                        </a:rPr>
                        <a:t>Analyser les réalisations réelles des résultats par rapport aux objectifs prévus</a:t>
                      </a:r>
                      <a:endParaRPr lang="en-US"/>
                    </a:p>
                  </a:txBody>
                  <a:tcPr>
                    <a:solidFill>
                      <a:schemeClr val="bg2">
                        <a:lumMod val="90000"/>
                      </a:schemeClr>
                    </a:solidFill>
                  </a:tcPr>
                </a:tc>
                <a:extLst>
                  <a:ext uri="{0D108BD9-81ED-4DB2-BD59-A6C34878D82A}">
                    <a16:rowId xmlns:a16="http://schemas.microsoft.com/office/drawing/2014/main" val="10004"/>
                  </a:ext>
                </a:extLst>
              </a:tr>
              <a:tr h="370840">
                <a:tc>
                  <a:txBody>
                    <a:bodyPr vert="horz" wrap="square">
                      <a:noAutofit/>
                    </a:bodyPr>
                    <a:lstStyle/>
                    <a:p>
                      <a:pPr rtl="0"/>
                      <a:r>
                        <a:rPr lang="fr" sz="1800" b="1" i="0" u="none" strike="noStrike">
                          <a:highlight>
                            <a:srgbClr val="000000">
                              <a:alpha val="0"/>
                            </a:srgbClr>
                          </a:highlight>
                          <a:latin typeface="Calibri"/>
                        </a:rPr>
                        <a:t>Comment</a:t>
                      </a:r>
                    </a:p>
                  </a:txBody>
                  <a:tcPr>
                    <a:solidFill>
                      <a:schemeClr val="bg2">
                        <a:lumMod val="90000"/>
                      </a:schemeClr>
                    </a:solidFill>
                  </a:tcPr>
                </a:tc>
                <a:tc>
                  <a:txBody>
                    <a:bodyPr vert="horz" wrap="square">
                      <a:noAutofit/>
                    </a:bodyPr>
                    <a:lstStyle/>
                    <a:p>
                      <a:pPr marL="285750" indent="-285750" rtl="0">
                        <a:buFont typeface="Arial" panose="020b0604020202020204" pitchFamily="34" charset="0"/>
                        <a:buChar char="•"/>
                      </a:pPr>
                      <a:r>
                        <a:rPr lang="fr" sz="1800" b="0" i="0" u="none" strike="noStrike">
                          <a:highlight>
                            <a:srgbClr val="000000">
                              <a:alpha val="0"/>
                            </a:srgbClr>
                          </a:highlight>
                          <a:latin typeface="Calibri"/>
                        </a:rPr>
                        <a:t>Enregistrements de routine</a:t>
                      </a:r>
                    </a:p>
                    <a:p>
                      <a:pPr marL="285750" indent="-285750" rtl="0">
                        <a:buFont typeface="Arial" panose="020b0604020202020204" pitchFamily="34" charset="0"/>
                        <a:buChar char="•"/>
                      </a:pPr>
                      <a:r>
                        <a:rPr lang="fr" sz="1800" b="0" i="0" u="none" strike="noStrike">
                          <a:highlight>
                            <a:srgbClr val="000000">
                              <a:alpha val="0"/>
                            </a:srgbClr>
                          </a:highlight>
                          <a:latin typeface="Calibri"/>
                        </a:rPr>
                        <a:t>Analyse du Web</a:t>
                      </a:r>
                    </a:p>
                    <a:p>
                      <a:pPr marL="285750" indent="-285750" rtl="0">
                        <a:buFont typeface="Arial" panose="020b0604020202020204" pitchFamily="34" charset="0"/>
                        <a:buChar char="•"/>
                      </a:pPr>
                      <a:r>
                        <a:rPr lang="fr" sz="1800" b="0" i="0" u="none" strike="noStrike">
                          <a:highlight>
                            <a:srgbClr val="000000">
                              <a:alpha val="0"/>
                            </a:srgbClr>
                          </a:highlight>
                          <a:latin typeface="Calibri"/>
                        </a:rPr>
                        <a:t>Évaluations de l'utilisabilité</a:t>
                      </a:r>
                    </a:p>
                    <a:p>
                      <a:pPr marL="285750" indent="-285750" rtl="0">
                        <a:buFont typeface="Arial" panose="020b0604020202020204" pitchFamily="34" charset="0"/>
                        <a:buChar char="•"/>
                      </a:pPr>
                      <a:r>
                        <a:rPr lang="fr" sz="1800" b="0" i="0" u="none" strike="noStrike">
                          <a:highlight>
                            <a:srgbClr val="000000">
                              <a:alpha val="0"/>
                            </a:srgbClr>
                          </a:highlight>
                          <a:latin typeface="Calibri"/>
                        </a:rPr>
                        <a:t>Enquêtes</a:t>
                      </a:r>
                    </a:p>
                    <a:p>
                      <a:pPr marL="285750" indent="-285750" rtl="0">
                        <a:buFont typeface="Arial" panose="020b0604020202020204" pitchFamily="34" charset="0"/>
                        <a:buChar char="•"/>
                      </a:pPr>
                      <a:r>
                        <a:rPr lang="fr" sz="1800" b="0" i="0" u="none" strike="noStrike">
                          <a:highlight>
                            <a:srgbClr val="000000">
                              <a:alpha val="0"/>
                            </a:srgbClr>
                          </a:highlight>
                          <a:latin typeface="Calibri"/>
                        </a:rPr>
                        <a:t>Entretiens en profondeur</a:t>
                      </a:r>
                    </a:p>
                    <a:p>
                      <a:pPr marL="285750" indent="-285750" rtl="0">
                        <a:buFont typeface="Arial" panose="020b0604020202020204" pitchFamily="34" charset="0"/>
                        <a:buChar char="•"/>
                      </a:pPr>
                      <a:r>
                        <a:rPr lang="fr" sz="1800" b="0" i="0" u="none" strike="noStrike">
                          <a:highlight>
                            <a:srgbClr val="000000">
                              <a:alpha val="0"/>
                            </a:srgbClr>
                          </a:highlight>
                          <a:latin typeface="Calibri"/>
                        </a:rPr>
                        <a:t>Groupes de discussion</a:t>
                      </a:r>
                    </a:p>
                  </a:txBody>
                  <a:tcPr>
                    <a:solidFill>
                      <a:schemeClr val="bg2">
                        <a:lumMod val="90000"/>
                      </a:schemeClr>
                    </a:solidFill>
                  </a:tcPr>
                </a:tc>
                <a:tc>
                  <a:txBody>
                    <a:bodyPr vert="horz" wrap="square">
                      <a:noAutofit/>
                    </a:bodyPr>
                    <a:lstStyle/>
                    <a:p>
                      <a:pPr marL="285750" indent="-285750" rtl="0">
                        <a:buFont typeface="Arial" panose="020b0604020202020204" pitchFamily="34" charset="0"/>
                        <a:buChar char="•"/>
                      </a:pPr>
                      <a:r>
                        <a:rPr lang="fr" sz="1800" b="0" i="0" u="none" strike="noStrike">
                          <a:highlight>
                            <a:srgbClr val="000000">
                              <a:alpha val="0"/>
                            </a:srgbClr>
                          </a:highlight>
                          <a:latin typeface="Calibri"/>
                        </a:rPr>
                        <a:t>Enquêtes</a:t>
                      </a:r>
                    </a:p>
                    <a:p>
                      <a:pPr marL="285750" indent="-285750" rtl="0">
                        <a:buFont typeface="Arial" panose="020b0604020202020204" pitchFamily="34" charset="0"/>
                        <a:buChar char="•"/>
                      </a:pPr>
                      <a:r>
                        <a:rPr lang="fr" sz="1800" b="0" i="0" u="none" strike="noStrike">
                          <a:highlight>
                            <a:srgbClr val="000000">
                              <a:alpha val="0"/>
                            </a:srgbClr>
                          </a:highlight>
                          <a:latin typeface="Calibri"/>
                        </a:rPr>
                        <a:t>Observation</a:t>
                      </a:r>
                    </a:p>
                    <a:p>
                      <a:pPr marL="285750" indent="-285750" rtl="0">
                        <a:buFont typeface="Arial" panose="020b0604020202020204" pitchFamily="34" charset="0"/>
                        <a:buChar char="•"/>
                      </a:pPr>
                      <a:r>
                        <a:rPr lang="fr" sz="1800" b="0" i="0" u="none" strike="noStrike">
                          <a:highlight>
                            <a:srgbClr val="000000">
                              <a:alpha val="0"/>
                            </a:srgbClr>
                          </a:highlight>
                          <a:latin typeface="Calibri"/>
                        </a:rPr>
                        <a:t>Entretiens en profondeur</a:t>
                      </a:r>
                      <a:endParaRPr lang="en-US"/>
                    </a:p>
                    <a:p>
                      <a:endParaRPr lang="en-US"/>
                    </a:p>
                  </a:txBody>
                  <a:tcPr>
                    <a:solidFill>
                      <a:schemeClr val="bg2">
                        <a:lumMod val="9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86348254"/>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Modèle logique de la GC pour la santé mondiale</a:t>
            </a:r>
          </a:p>
        </p:txBody>
      </p:sp>
      <p:grpSp>
        <p:nvGrpSpPr>
          <p:cNvPr id="6" name="Group 5"/>
          <p:cNvGrpSpPr>
            <a:grpSpLocks noChangeAspect="1"/>
          </p:cNvGrpSpPr>
          <p:nvPr/>
        </p:nvGrpSpPr>
        <p:grpSpPr>
          <a:xfrm>
            <a:off x="-464106" y="-1350150"/>
            <a:ext cx="9681534" cy="8686800"/>
            <a:chOff x="-464108" y="-1350150"/>
            <a:chExt cx="10191088" cy="9144000"/>
          </a:xfrm>
        </p:grpSpPr>
        <p:pic>
          <p:nvPicPr>
            <p:cNvPr id="8" name="Picture 7"/>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64108" y="-1350150"/>
              <a:ext cx="10191088" cy="9144000"/>
            </a:xfrm>
            <a:prstGeom prst="rect">
              <a:avLst/>
            </a:prstGeom>
          </p:spPr>
        </p:pic>
        <p:sp>
          <p:nvSpPr>
            <p:cNvPr id="10" name="Right Arrow 9"/>
            <p:cNvSpPr/>
            <p:nvPr/>
          </p:nvSpPr>
          <p:spPr>
            <a:xfrm>
              <a:off x="377141" y="5570620"/>
              <a:ext cx="397859" cy="37298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 name="Left Arrow 2"/>
            <p:cNvSpPr/>
            <p:nvPr/>
          </p:nvSpPr>
          <p:spPr>
            <a:xfrm>
              <a:off x="8383282" y="2377990"/>
              <a:ext cx="497305" cy="368968"/>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7" name="Left Arrow 6"/>
            <p:cNvSpPr/>
            <p:nvPr/>
          </p:nvSpPr>
          <p:spPr>
            <a:xfrm>
              <a:off x="8438147" y="3680197"/>
              <a:ext cx="497305" cy="368968"/>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grpSp>
    </p:spTree>
    <p:extLst>
      <p:ext uri="{BB962C8B-B14F-4D97-AF65-F5344CB8AC3E}">
        <p14:creationId xmlns:p14="http://schemas.microsoft.com/office/powerpoint/2010/main" val="2831630078"/>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Trois niveaux de résultats </a:t>
            </a:r>
          </a:p>
        </p:txBody>
      </p:sp>
      <p:sp>
        <p:nvSpPr>
          <p:cNvPr id="3" name="Content Placeholder 2"/>
          <p:cNvSpPr>
            <a:spLocks noGrp="1"/>
          </p:cNvSpPr>
          <p:nvPr>
            <p:ph idx="1"/>
          </p:nvPr>
        </p:nvSpPr>
        <p:spPr>
          <a:xfrm>
            <a:off x="594359" y="1536191"/>
            <a:ext cx="8160173" cy="4373541"/>
          </a:xfrm>
        </p:spPr>
        <p:txBody>
          <a:bodyPr>
            <a:noAutofit/>
          </a:bodyPr>
          <a:lstStyle/>
          <a:p>
            <a:pPr marL="457200" indent="-384048" rtl="0">
              <a:spcBef>
                <a:spcPct val="0"/>
              </a:spcBef>
              <a:buSzTx/>
              <a:buAutoNum type="arabicPeriod"/>
            </a:pPr>
            <a:r>
              <a:rPr lang="fr" sz="2800" b="1" i="0" u="none" strike="noStrike">
                <a:highlight>
                  <a:srgbClr val="000000">
                    <a:alpha val="0"/>
                  </a:srgbClr>
                </a:highlight>
                <a:latin typeface="Gill Sans MT"/>
              </a:rPr>
              <a:t>Résultats initiaux</a:t>
            </a:r>
            <a:r>
              <a:rPr lang="fr" sz="2800" b="0" i="0" u="none" strike="noStrike">
                <a:highlight>
                  <a:srgbClr val="000000">
                    <a:alpha val="0"/>
                  </a:srgbClr>
                </a:highlight>
                <a:latin typeface="Gill Sans MT"/>
              </a:rPr>
              <a:t> </a:t>
            </a:r>
          </a:p>
          <a:p>
            <a:pPr lvl="1" rtl="0">
              <a:buSzTx/>
            </a:pPr>
            <a:r>
              <a:rPr lang="fr" sz="2800" b="0" i="0" u="none" strike="noStrike">
                <a:highlight>
                  <a:srgbClr val="000000">
                    <a:alpha val="0"/>
                  </a:srgbClr>
                </a:highlight>
                <a:latin typeface="Gill Sans MT"/>
              </a:rPr>
              <a:t>Prise de conscience de l'information et des connaissances </a:t>
            </a:r>
          </a:p>
          <a:p>
            <a:pPr lvl="1" rtl="0">
              <a:buSzTx/>
            </a:pPr>
            <a:r>
              <a:rPr lang="fr" sz="2800" b="0" i="0" u="none" strike="noStrike">
                <a:highlight>
                  <a:srgbClr val="000000">
                    <a:alpha val="0"/>
                  </a:srgbClr>
                </a:highlight>
                <a:latin typeface="Gill Sans MT"/>
              </a:rPr>
              <a:t>Application confirmée et engagée de ces connaissances </a:t>
            </a:r>
            <a:r>
              <a:rPr lang="fr" sz="2400" b="0" i="0" u="none" strike="noStrike">
                <a:highlight>
                  <a:srgbClr val="000000">
                    <a:alpha val="0"/>
                  </a:srgbClr>
                </a:highlight>
                <a:latin typeface="Gill Sans MT"/>
              </a:rPr>
              <a:t> </a:t>
            </a:r>
          </a:p>
          <a:p>
            <a:pPr marL="457200" indent="-384048" rtl="0">
              <a:spcBef>
                <a:spcPct val="0"/>
              </a:spcBef>
              <a:buSzTx/>
              <a:buAutoNum type="arabicPeriod"/>
            </a:pPr>
            <a:r>
              <a:rPr lang="fr" sz="2800" b="1" i="0" u="none" strike="noStrike">
                <a:highlight>
                  <a:srgbClr val="000000">
                    <a:alpha val="0"/>
                  </a:srgbClr>
                </a:highlight>
                <a:latin typeface="Gill Sans MT"/>
              </a:rPr>
              <a:t>Résultats intermédiaires</a:t>
            </a:r>
            <a:r>
              <a:rPr lang="fr" sz="2800" b="0" i="0" u="none" strike="noStrike">
                <a:highlight>
                  <a:srgbClr val="000000">
                    <a:alpha val="0"/>
                  </a:srgbClr>
                </a:highlight>
                <a:latin typeface="Gill Sans MT"/>
              </a:rPr>
              <a:t> : Changements dans les systèmes de santé ou dans les comportements des clients/patients.</a:t>
            </a:r>
          </a:p>
          <a:p>
            <a:pPr marL="457200" indent="-384048" rtl="0">
              <a:spcBef>
                <a:spcPct val="0"/>
              </a:spcBef>
              <a:buSzTx/>
              <a:buAutoNum type="arabicPeriod"/>
            </a:pPr>
            <a:r>
              <a:rPr lang="fr" sz="2800" b="1" i="0" u="none" strike="noStrike">
                <a:highlight>
                  <a:srgbClr val="000000">
                    <a:alpha val="0"/>
                  </a:srgbClr>
                </a:highlight>
                <a:latin typeface="Gill Sans MT"/>
              </a:rPr>
              <a:t>Résultats à long terme : </a:t>
            </a:r>
            <a:r>
              <a:rPr lang="fr" sz="2800" b="0" i="0" u="none" strike="noStrike">
                <a:highlight>
                  <a:srgbClr val="000000">
                    <a:alpha val="0"/>
                  </a:srgbClr>
                </a:highlight>
                <a:latin typeface="Gill Sans MT"/>
              </a:rPr>
              <a:t>Résultats en matière de santé</a:t>
            </a:r>
          </a:p>
        </p:txBody>
      </p:sp>
    </p:spTree>
    <p:extLst>
      <p:ext uri="{BB962C8B-B14F-4D97-AF65-F5344CB8AC3E}">
        <p14:creationId xmlns:p14="http://schemas.microsoft.com/office/powerpoint/2010/main" val="4182748270"/>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Exemples de résultats </a:t>
            </a:r>
          </a:p>
        </p:txBody>
      </p:sp>
      <p:sp>
        <p:nvSpPr>
          <p:cNvPr id="3" name="Content Placeholder 2"/>
          <p:cNvSpPr>
            <a:spLocks noGrp="1"/>
          </p:cNvSpPr>
          <p:nvPr>
            <p:ph idx="1"/>
          </p:nvPr>
        </p:nvSpPr>
        <p:spPr>
          <a:xfrm>
            <a:off x="594359" y="1225640"/>
            <a:ext cx="8160173" cy="4373541"/>
          </a:xfrm>
        </p:spPr>
        <p:txBody>
          <a:bodyPr>
            <a:noAutofit/>
          </a:bodyPr>
          <a:lstStyle/>
          <a:p>
            <a:pPr marL="457200" indent="-384048" rtl="0">
              <a:spcBef>
                <a:spcPct val="0"/>
              </a:spcBef>
              <a:buSzTx/>
              <a:buAutoNum type="arabicPeriod"/>
            </a:pPr>
            <a:r>
              <a:rPr lang="fr" sz="2400" b="1" i="0" u="none" strike="noStrike">
                <a:highlight>
                  <a:srgbClr val="000000">
                    <a:alpha val="0"/>
                  </a:srgbClr>
                </a:highlight>
                <a:latin typeface="Gill Sans MT"/>
              </a:rPr>
              <a:t>Résultats initiaux </a:t>
            </a:r>
            <a:r>
              <a:rPr lang="fr" sz="2400" b="0" i="0" u="none" strike="noStrike">
                <a:highlight>
                  <a:srgbClr val="000000">
                    <a:alpha val="0"/>
                  </a:srgbClr>
                </a:highlight>
                <a:latin typeface="Gill Sans MT"/>
              </a:rPr>
              <a:t>: </a:t>
            </a:r>
          </a:p>
          <a:p>
            <a:pPr lvl="1" rtl="0">
              <a:buSzTx/>
            </a:pPr>
            <a:r>
              <a:rPr lang="fr" sz="2200" b="1" i="0" u="none" strike="noStrike">
                <a:highlight>
                  <a:srgbClr val="000000">
                    <a:alpha val="0"/>
                  </a:srgbClr>
                </a:highlight>
                <a:latin typeface="Gill Sans MT"/>
              </a:rPr>
              <a:t>Apprentissage : </a:t>
            </a:r>
            <a:r>
              <a:rPr lang="fr" sz="2200" b="0" i="0" u="none" strike="noStrike">
                <a:highlight>
                  <a:srgbClr val="000000">
                    <a:alpha val="0"/>
                  </a:srgbClr>
                </a:highlight>
                <a:latin typeface="Gill Sans MT"/>
              </a:rPr>
              <a:t>Les accoucheuses formés à l'utilisation d'une liste de contrôle pour un accouchement sans risque (outil de GC) disent avoir l'intention de l'utiliser.</a:t>
            </a:r>
          </a:p>
          <a:p>
            <a:pPr lvl="1" rtl="0">
              <a:buSzTx/>
            </a:pPr>
            <a:r>
              <a:rPr lang="fr" sz="2200" b="1" i="0" u="none" strike="noStrike">
                <a:highlight>
                  <a:srgbClr val="000000">
                    <a:alpha val="0"/>
                  </a:srgbClr>
                </a:highlight>
                <a:latin typeface="Gill Sans MT"/>
              </a:rPr>
              <a:t>Action : </a:t>
            </a:r>
            <a:r>
              <a:rPr lang="fr" sz="2200" b="0" i="0" u="none" strike="noStrike">
                <a:highlight>
                  <a:srgbClr val="000000">
                    <a:alpha val="0"/>
                  </a:srgbClr>
                </a:highlight>
                <a:latin typeface="Gill Sans MT"/>
              </a:rPr>
              <a:t>Les accoucheuses respectent les pratiques d'accouchement essentielles en utilisant la liste de contrôle.</a:t>
            </a:r>
          </a:p>
          <a:p>
            <a:pPr marL="457200" indent="-384048" rtl="0">
              <a:spcBef>
                <a:spcPct val="0"/>
              </a:spcBef>
              <a:buSzTx/>
              <a:buAutoNum type="arabicPeriod"/>
            </a:pPr>
            <a:r>
              <a:rPr lang="fr" sz="2400" b="1" i="0" u="none" strike="noStrike">
                <a:highlight>
                  <a:srgbClr val="000000">
                    <a:alpha val="0"/>
                  </a:srgbClr>
                </a:highlight>
                <a:latin typeface="Gill Sans MT"/>
              </a:rPr>
              <a:t>Résultats intermédiaires</a:t>
            </a:r>
            <a:r>
              <a:rPr lang="fr" sz="2400" b="0" i="0" u="none" strike="noStrike">
                <a:highlight>
                  <a:srgbClr val="000000">
                    <a:alpha val="0"/>
                  </a:srgbClr>
                </a:highlight>
                <a:latin typeface="Gill Sans MT"/>
              </a:rPr>
              <a:t> : Les établissements obtiennent un score supérieur de 20 % sur un indice de qualité après un projet complet d'amélioration de la qualité comprenant l'utilisation de la liste de contrôle.</a:t>
            </a:r>
          </a:p>
          <a:p>
            <a:pPr marL="457200" indent="-384048" rtl="0">
              <a:spcBef>
                <a:spcPct val="0"/>
              </a:spcBef>
              <a:buSzTx/>
              <a:buAutoNum type="arabicPeriod"/>
            </a:pPr>
            <a:r>
              <a:rPr lang="fr" sz="2400" b="1" i="0" u="none" strike="noStrike">
                <a:highlight>
                  <a:srgbClr val="000000">
                    <a:alpha val="0"/>
                  </a:srgbClr>
                </a:highlight>
                <a:latin typeface="Gill Sans MT"/>
              </a:rPr>
              <a:t>Résultats à long terme : </a:t>
            </a:r>
            <a:r>
              <a:rPr lang="fr" sz="2400" b="0" i="0" u="none" strike="noStrike">
                <a:highlight>
                  <a:srgbClr val="000000">
                    <a:alpha val="0"/>
                  </a:srgbClr>
                </a:highlight>
                <a:latin typeface="Gill Sans MT"/>
              </a:rPr>
              <a:t>Réduction des décès maternels en établissement</a:t>
            </a:r>
          </a:p>
        </p:txBody>
      </p:sp>
    </p:spTree>
    <p:extLst>
      <p:ext uri="{BB962C8B-B14F-4D97-AF65-F5344CB8AC3E}">
        <p14:creationId xmlns:p14="http://schemas.microsoft.com/office/powerpoint/2010/main" val="2131941911"/>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noAutofit/>
          </a:bodyPr>
          <a:lstStyle/>
          <a:p>
            <a:pPr rtl="0"/>
            <a:r>
              <a:rPr lang="fr" sz="3600" b="0" i="0" u="none" strike="noStrike">
                <a:highlight>
                  <a:srgbClr val="000000">
                    <a:alpha val="0"/>
                  </a:srgbClr>
                </a:highlight>
                <a:latin typeface="Gill Sans MT"/>
              </a:rPr>
              <a:t>Exemples d'indicateurs pour les résultats initiaux</a:t>
            </a:r>
          </a:p>
        </p:txBody>
      </p:sp>
      <p:sp>
        <p:nvSpPr>
          <p:cNvPr id="3" name="Content Placeholder 2"/>
          <p:cNvSpPr>
            <a:spLocks noGrp="1"/>
          </p:cNvSpPr>
          <p:nvPr>
            <p:ph idx="1"/>
          </p:nvPr>
        </p:nvSpPr>
        <p:spPr>
          <a:xfrm>
            <a:off x="594360" y="1536192"/>
            <a:ext cx="8001000" cy="4364276"/>
          </a:xfrm>
        </p:spPr>
        <p:txBody>
          <a:bodyPr>
            <a:noAutofit/>
          </a:bodyPr>
          <a:lstStyle/>
          <a:p>
            <a:pPr marL="73152" indent="0" rtl="0">
              <a:buNone/>
            </a:pPr>
            <a:r>
              <a:rPr lang="fr" sz="2400" b="1" i="0" u="none" strike="noStrike">
                <a:highlight>
                  <a:srgbClr val="000000">
                    <a:alpha val="0"/>
                  </a:srgbClr>
                </a:highlight>
                <a:latin typeface="Gill Sans MT"/>
              </a:rPr>
              <a:t>Apprentissage</a:t>
            </a:r>
          </a:p>
          <a:p>
            <a:pPr rtl="0"/>
            <a:r>
              <a:rPr lang="fr" sz="2400" b="0" i="0" u="none" strike="noStrike">
                <a:highlight>
                  <a:srgbClr val="000000">
                    <a:alpha val="0"/>
                  </a:srgbClr>
                </a:highlight>
                <a:latin typeface="Gill Sans MT"/>
              </a:rPr>
              <a:t>Pourcentage d'utilisateurs qui déclarent qu'une sortie de GC a apporté de nouvelles connaissances.</a:t>
            </a:r>
          </a:p>
          <a:p>
            <a:pPr rtl="0"/>
            <a:r>
              <a:rPr lang="fr" sz="2400" b="0" i="0" u="none" strike="noStrike">
                <a:highlight>
                  <a:srgbClr val="000000">
                    <a:alpha val="0"/>
                  </a:srgbClr>
                </a:highlight>
                <a:latin typeface="Gill Sans MT"/>
              </a:rPr>
              <a:t>Pourcentage d'utilisateurs qui peuvent se souvenir d'informations correctes sur les connaissances à partir d'un résultat de GC.</a:t>
            </a:r>
          </a:p>
          <a:p>
            <a:pPr rtl="0"/>
            <a:r>
              <a:rPr lang="fr" sz="2400" b="0" i="0" u="none" strike="noStrike">
                <a:highlight>
                  <a:srgbClr val="000000">
                    <a:alpha val="0"/>
                  </a:srgbClr>
                </a:highlight>
                <a:latin typeface="Gill Sans MT"/>
              </a:rPr>
              <a:t>Pourcentage d'utilisateurs qui déclarent que les connaissances issues d'un produit de GC ont changé leurs points de vue, leurs opinions ou leurs croyances.</a:t>
            </a:r>
          </a:p>
          <a:p>
            <a:pPr rtl="0"/>
            <a:r>
              <a:rPr lang="fr" sz="2400" b="0" i="0" u="none" strike="noStrike">
                <a:highlight>
                  <a:srgbClr val="000000">
                    <a:alpha val="0"/>
                  </a:srgbClr>
                </a:highlight>
                <a:latin typeface="Gill Sans MT"/>
              </a:rPr>
              <a:t>Pourcentage d'utilisateurs qui déclarent avoir l'intention d'utiliser les connaissances acquises grâce à un résultat de GC.</a:t>
            </a:r>
          </a:p>
        </p:txBody>
      </p:sp>
    </p:spTree>
    <p:extLst>
      <p:ext uri="{BB962C8B-B14F-4D97-AF65-F5344CB8AC3E}">
        <p14:creationId xmlns:p14="http://schemas.microsoft.com/office/powerpoint/2010/main" val="1076611611"/>
      </p:ext>
    </p:extLst>
  </p:cSld>
  <p:clrMapOvr>
    <a:masterClrMapping/>
  </p:clrMapOvr>
  <p:transition/>
  <p:timing/>
</p:sld>
</file>

<file path=ppt/tags/tag1.xml><?xml version="1.0" encoding="utf-8"?>
<p:tagLst xmlns:p="http://schemas.openxmlformats.org/presentationml/2006/main">
  <p:tag name="AS_NET" val="3.1.12"/>
  <p:tag name="AS_OS" val="Unix 5.4.117.58"/>
  <p:tag name="AS_RELEASE_DATE" val="2020.03.14"/>
  <p:tag name="AS_TITLE" val="Aspose.Slides for .NET Standard 2.0"/>
  <p:tag name="AS_VERSION" val="20.3"/>
</p:tagLst>
</file>

<file path=ppt/theme/theme1.xml><?xml version="1.0" encoding="utf-8"?>
<a:theme xmlns:r="http://schemas.openxmlformats.org/officeDocument/2006/relationships"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Template>Office Theme</Template>
  <Company/>
  <PresentationFormat>On-screen Show (4:3)</PresentationFormat>
  <Paragraphs>157</Paragraphs>
  <Slides>39</Slides>
  <Notes>38</Notes>
  <TotalTime>947</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39</vt:i4>
      </vt:variant>
    </vt:vector>
  </HeadingPairs>
  <TitlesOfParts>
    <vt:vector baseType="lpstr" size="48">
      <vt:lpstr>Arial</vt:lpstr>
      <vt:lpstr>Calibri Light</vt:lpstr>
      <vt:lpstr>Calibri</vt:lpstr>
      <vt:lpstr>Gill Sans MT</vt:lpstr>
      <vt:lpstr>Courier New</vt:lpstr>
      <vt:lpstr>Wingdings</vt:lpstr>
      <vt:lpstr>Times New Roman</vt:lpstr>
      <vt:lpstr>msgothic</vt:lpstr>
      <vt:lpstr>Office Theme</vt:lpstr>
      <vt:lpstr>Étape 5 : Évaluer et faire évoluer</vt:lpstr>
      <vt:lpstr>Tâches et résultats clés</vt:lpstr>
      <vt:lpstr>Étape 5.1.Décider des résultats du programme à mesurer.</vt:lpstr>
      <vt:lpstr>Modèle logique de la GC pour la santé mondiale</vt:lpstr>
      <vt:lpstr>Différences entre le suivi et l'évaluation</vt:lpstr>
      <vt:lpstr>Modèle logique de la GC pour la santé mondiale</vt:lpstr>
      <vt:lpstr>Trois niveaux de résultats </vt:lpstr>
      <vt:lpstr>Exemples de résultats </vt:lpstr>
      <vt:lpstr>Exemples d'indicateurs pour les résultats initiaux</vt:lpstr>
      <vt:lpstr>Exemple d'indicateur d'apprentissage en pratique</vt:lpstr>
      <vt:lpstr>Exemples d'indicateurs pour les résultats initiaux</vt:lpstr>
      <vt:lpstr>Exemple d'indicateur d'action en pratique</vt:lpstr>
      <vt:lpstr>Étape 5.2.Choisir le modèle d'évaluation.</vt:lpstr>
      <vt:lpstr>Des modèles d'évaluation solides</vt:lpstr>
      <vt:lpstr>Conceptions d'évaluation plus fortes ou plus faibles</vt:lpstr>
      <vt:lpstr>Évaluateurs externes versus internes </vt:lpstr>
      <vt:lpstr>Étape 5.3.Collecter, analyser et synthétiser les données d'évaluation.</vt:lpstr>
      <vt:lpstr>Méthodes de collecte des données</vt:lpstr>
      <vt:lpstr>Analyse des données</vt:lpstr>
      <vt:lpstr>Les tableaux et figures</vt:lpstr>
      <vt:lpstr>Meilleures pratiques pour les tableaux</vt:lpstr>
      <vt:lpstr>Tableau des échantillons</vt:lpstr>
      <vt:lpstr>Meilleures pratiques pour les chiffres</vt:lpstr>
      <vt:lpstr>Types courants de chiffres</vt:lpstr>
      <vt:lpstr>Exemple de graphique linéaire</vt:lpstr>
      <vt:lpstr>Exemple de diagramme à barres</vt:lpstr>
      <vt:lpstr>Exemple de diagramme à barres empilées</vt:lpstr>
      <vt:lpstr>Exemple de graphique à secteurs</vt:lpstr>
      <vt:lpstr>PowerPoint Presentation</vt:lpstr>
      <vt:lpstr>Étape 5.4.Partager les résultats de l'évaluation avec les principales parties prenantes.</vt:lpstr>
      <vt:lpstr>Rapport d'évaluation	</vt:lpstr>
      <vt:lpstr>Envisagez différents formats</vt:lpstr>
      <vt:lpstr>Réunion(s) de diffusion</vt:lpstr>
      <vt:lpstr>Étape 5.5.Promouvoir l'utilisation des résultats de l'évaluation dans les politiques et les pratiques.</vt:lpstr>
      <vt:lpstr>Stratégies d'utilisation de la recherche</vt:lpstr>
      <vt:lpstr>Regarder vers l'avenir.</vt:lpstr>
      <vt:lpstr>Étape 5 Résultats</vt:lpstr>
      <vt:lpstr>Résultats de l'étape 5 : évaluer et évoluer</vt:lpstr>
      <vt:lpstr>Résumé de la feuille de route de la GC</vt:lpstr>
    </vt:vector>
  </TitlesOfParts>
  <LinksUpToDate>0</LinksUpToDate>
  <SharedDoc>0</SharedDoc>
  <HyperlinksChanged>0</HyperlinksChanged>
  <Application>Aspose.Slides for .NET</Application>
  <AppVersion>20.0300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Mark Beisser</dc:creator>
  <cp:lastModifiedBy>Sean Stewart</cp:lastModifiedBy>
  <cp:revision>46</cp:revision>
  <cp:lastPrinted>2017-04-10T19:34:28.000</cp:lastPrinted>
  <dcterms:created xsi:type="dcterms:W3CDTF">2017-04-07T16:58:38Z</dcterms:created>
  <dcterms:modified xsi:type="dcterms:W3CDTF">2021-08-08T07:00:21Z</dcterms:modified>
</cp:coreProperties>
</file>