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6"/>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75"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300" r:id="rId36"/>
    <p:sldId id="299" r:id="rId37"/>
    <p:sldId id="291" r:id="rId38"/>
    <p:sldId id="292" r:id="rId39"/>
    <p:sldId id="293" r:id="rId40"/>
    <p:sldId id="294" r:id="rId41"/>
    <p:sldId id="295" r:id="rId42"/>
    <p:sldId id="298" r:id="rId43"/>
    <p:sldId id="296" r:id="rId44"/>
    <p:sldId id="297" r:id="rId45"/>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3"/>
    <p:restoredTop sz="93842" autoAdjust="0"/>
  </p:normalViewPr>
  <p:slideViewPr>
    <p:cSldViewPr snapToGrid="0" snapToObjects="1">
      <p:cViewPr>
        <p:scale>
          <a:sx n="90" d="100"/>
          <a:sy n="90" d="100"/>
        </p:scale>
        <p:origin x="6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an Stewart" userId="07670420a1da6ec3" providerId="LiveId" clId="{069759AD-E57C-49A9-AB96-55CD136F7341}"/>
    <pc:docChg chg="undo redo custSel modSld modMainMaster">
      <pc:chgData name="Sean Stewart" userId="07670420a1da6ec3" providerId="LiveId" clId="{069759AD-E57C-49A9-AB96-55CD136F7341}" dt="2021-07-30T19:04:26.284" v="35" actId="20577"/>
      <pc:docMkLst>
        <pc:docMk/>
      </pc:docMkLst>
      <pc:sldChg chg="modSp mod">
        <pc:chgData name="Sean Stewart" userId="07670420a1da6ec3" providerId="LiveId" clId="{069759AD-E57C-49A9-AB96-55CD136F7341}" dt="2021-07-30T18:49:15.796" v="22" actId="1076"/>
        <pc:sldMkLst>
          <pc:docMk/>
          <pc:sldMk cId="3800652050" sldId="260"/>
        </pc:sldMkLst>
        <pc:spChg chg="mod">
          <ac:chgData name="Sean Stewart" userId="07670420a1da6ec3" providerId="LiveId" clId="{069759AD-E57C-49A9-AB96-55CD136F7341}" dt="2021-07-30T18:49:03.925" v="20" actId="1076"/>
          <ac:spMkLst>
            <pc:docMk/>
            <pc:sldMk cId="3800652050" sldId="260"/>
            <ac:spMk id="4" creationId="{00000000-0000-0000-0000-000000000000}"/>
          </ac:spMkLst>
        </pc:spChg>
        <pc:spChg chg="mod">
          <ac:chgData name="Sean Stewart" userId="07670420a1da6ec3" providerId="LiveId" clId="{069759AD-E57C-49A9-AB96-55CD136F7341}" dt="2021-07-30T18:49:15.796" v="22" actId="1076"/>
          <ac:spMkLst>
            <pc:docMk/>
            <pc:sldMk cId="3800652050" sldId="260"/>
            <ac:spMk id="5" creationId="{00000000-0000-0000-0000-000000000000}"/>
          </ac:spMkLst>
        </pc:spChg>
      </pc:sldChg>
      <pc:sldChg chg="modSp mod">
        <pc:chgData name="Sean Stewart" userId="07670420a1da6ec3" providerId="LiveId" clId="{069759AD-E57C-49A9-AB96-55CD136F7341}" dt="2021-07-30T18:49:48.389" v="23" actId="1076"/>
        <pc:sldMkLst>
          <pc:docMk/>
          <pc:sldMk cId="2714741520" sldId="263"/>
        </pc:sldMkLst>
        <pc:spChg chg="mod">
          <ac:chgData name="Sean Stewart" userId="07670420a1da6ec3" providerId="LiveId" clId="{069759AD-E57C-49A9-AB96-55CD136F7341}" dt="2021-07-30T18:49:48.389" v="23" actId="1076"/>
          <ac:spMkLst>
            <pc:docMk/>
            <pc:sldMk cId="2714741520" sldId="263"/>
            <ac:spMk id="3" creationId="{00000000-0000-0000-0000-000000000000}"/>
          </ac:spMkLst>
        </pc:spChg>
      </pc:sldChg>
      <pc:sldChg chg="modSp mod">
        <pc:chgData name="Sean Stewart" userId="07670420a1da6ec3" providerId="LiveId" clId="{069759AD-E57C-49A9-AB96-55CD136F7341}" dt="2021-07-30T18:57:23.099" v="30" actId="14826"/>
        <pc:sldMkLst>
          <pc:docMk/>
          <pc:sldMk cId="2658368920" sldId="288"/>
        </pc:sldMkLst>
        <pc:spChg chg="mod">
          <ac:chgData name="Sean Stewart" userId="07670420a1da6ec3" providerId="LiveId" clId="{069759AD-E57C-49A9-AB96-55CD136F7341}" dt="2021-07-30T18:52:23.557" v="27" actId="1076"/>
          <ac:spMkLst>
            <pc:docMk/>
            <pc:sldMk cId="2658368920" sldId="288"/>
            <ac:spMk id="14" creationId="{00000000-0000-0000-0000-000000000000}"/>
          </ac:spMkLst>
        </pc:spChg>
        <pc:spChg chg="mod">
          <ac:chgData name="Sean Stewart" userId="07670420a1da6ec3" providerId="LiveId" clId="{069759AD-E57C-49A9-AB96-55CD136F7341}" dt="2021-07-30T18:52:31.418" v="29" actId="1076"/>
          <ac:spMkLst>
            <pc:docMk/>
            <pc:sldMk cId="2658368920" sldId="288"/>
            <ac:spMk id="15" creationId="{00000000-0000-0000-0000-000000000000}"/>
          </ac:spMkLst>
        </pc:spChg>
        <pc:picChg chg="mod">
          <ac:chgData name="Sean Stewart" userId="07670420a1da6ec3" providerId="LiveId" clId="{069759AD-E57C-49A9-AB96-55CD136F7341}" dt="2021-07-30T18:57:23.099" v="30" actId="14826"/>
          <ac:picMkLst>
            <pc:docMk/>
            <pc:sldMk cId="2658368920" sldId="288"/>
            <ac:picMk id="12" creationId="{00000000-0000-0000-0000-000000000000}"/>
          </ac:picMkLst>
        </pc:picChg>
        <pc:picChg chg="mod">
          <ac:chgData name="Sean Stewart" userId="07670420a1da6ec3" providerId="LiveId" clId="{069759AD-E57C-49A9-AB96-55CD136F7341}" dt="2021-07-30T18:52:27.453" v="28" actId="1076"/>
          <ac:picMkLst>
            <pc:docMk/>
            <pc:sldMk cId="2658368920" sldId="288"/>
            <ac:picMk id="13" creationId="{00000000-0000-0000-0000-000000000000}"/>
          </ac:picMkLst>
        </pc:picChg>
      </pc:sldChg>
      <pc:sldChg chg="modSp mod">
        <pc:chgData name="Sean Stewart" userId="07670420a1da6ec3" providerId="LiveId" clId="{069759AD-E57C-49A9-AB96-55CD136F7341}" dt="2021-07-30T19:04:26.284" v="35" actId="20577"/>
        <pc:sldMkLst>
          <pc:docMk/>
          <pc:sldMk cId="2447013792" sldId="296"/>
        </pc:sldMkLst>
        <pc:graphicFrameChg chg="mod modGraphic">
          <ac:chgData name="Sean Stewart" userId="07670420a1da6ec3" providerId="LiveId" clId="{069759AD-E57C-49A9-AB96-55CD136F7341}" dt="2021-07-30T19:04:26.284" v="35" actId="20577"/>
          <ac:graphicFrameMkLst>
            <pc:docMk/>
            <pc:sldMk cId="2447013792" sldId="296"/>
            <ac:graphicFrameMk id="4" creationId="{00000000-0000-0000-0000-000000000000}"/>
          </ac:graphicFrameMkLst>
        </pc:graphicFrameChg>
      </pc:sldChg>
      <pc:sldChg chg="modSp mod">
        <pc:chgData name="Sean Stewart" userId="07670420a1da6ec3" providerId="LiveId" clId="{069759AD-E57C-49A9-AB96-55CD136F7341}" dt="2021-07-30T18:58:58.376" v="31" actId="6549"/>
        <pc:sldMkLst>
          <pc:docMk/>
          <pc:sldMk cId="1309499102" sldId="299"/>
        </pc:sldMkLst>
        <pc:spChg chg="mod">
          <ac:chgData name="Sean Stewart" userId="07670420a1da6ec3" providerId="LiveId" clId="{069759AD-E57C-49A9-AB96-55CD136F7341}" dt="2021-07-30T18:58:58.376" v="31" actId="6549"/>
          <ac:spMkLst>
            <pc:docMk/>
            <pc:sldMk cId="1309499102" sldId="299"/>
            <ac:spMk id="3" creationId="{00000000-0000-0000-0000-000000000000}"/>
          </ac:spMkLst>
        </pc:spChg>
      </pc:sldChg>
      <pc:sldMasterChg chg="modSp mod">
        <pc:chgData name="Sean Stewart" userId="07670420a1da6ec3" providerId="LiveId" clId="{069759AD-E57C-49A9-AB96-55CD136F7341}" dt="2021-07-30T18:50:29.789" v="25" actId="1076"/>
        <pc:sldMasterMkLst>
          <pc:docMk/>
          <pc:sldMasterMk cId="106876316" sldId="2147483660"/>
        </pc:sldMasterMkLst>
        <pc:spChg chg="mod">
          <ac:chgData name="Sean Stewart" userId="07670420a1da6ec3" providerId="LiveId" clId="{069759AD-E57C-49A9-AB96-55CD136F7341}" dt="2021-07-30T18:50:29.789" v="25" actId="1076"/>
          <ac:spMkLst>
            <pc:docMk/>
            <pc:sldMasterMk cId="106876316" sldId="2147483660"/>
            <ac:spMk id="11" creationId="{00000000-0000-0000-0000-000000000000}"/>
          </ac:spMkLst>
        </pc:spChg>
      </pc:sldMasterChg>
    </pc:docChg>
  </pc:docChgLst>
</pc:chgInfo>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72771148483133"/>
          <c:y val="0.10938881057639555"/>
          <c:w val="0.73496671069989128"/>
          <c:h val="0.79372612320175606"/>
        </c:manualLayout>
      </c:layout>
      <c:pieChart>
        <c:varyColors val="1"/>
        <c:ser>
          <c:idx val="0"/>
          <c:order val="0"/>
          <c:dLbls>
            <c:dLbl>
              <c:idx val="0"/>
              <c:layout>
                <c:manualLayout>
                  <c:x val="1.1734444101052148E-2"/>
                  <c:y val="8.211612581818916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6C35-4ED8-B842-995239310F50}"/>
                </c:ext>
              </c:extLst>
            </c:dLbl>
            <c:dLbl>
              <c:idx val="1"/>
              <c:spPr>
                <a:noFill/>
                <a:ln>
                  <a:noFill/>
                </a:ln>
                <a:effectLst/>
              </c:spPr>
              <c:txPr>
                <a:bodyPr/>
                <a:lstStyle/>
                <a:p>
                  <a:pPr>
                    <a:defRPr sz="1800">
                      <a:solidFill>
                        <a:schemeClr val="bg1"/>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1-6C35-4ED8-B842-995239310F50}"/>
                </c:ext>
              </c:extLst>
            </c:dLbl>
            <c:dLbl>
              <c:idx val="2"/>
              <c:layout>
                <c:manualLayout>
                  <c:x val="-3.4037887718012298E-2"/>
                  <c:y val="-0.192039299170052"/>
                </c:manualLayout>
              </c:layout>
              <c:spPr>
                <a:noFill/>
                <a:ln>
                  <a:noFill/>
                </a:ln>
                <a:effectLst/>
              </c:spPr>
              <c:txPr>
                <a:bodyPr/>
                <a:lstStyle/>
                <a:p>
                  <a:pPr>
                    <a:defRPr sz="1800">
                      <a:solidFill>
                        <a:schemeClr val="bg1"/>
                      </a:solidFill>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6C35-4ED8-B842-995239310F50}"/>
                </c:ext>
              </c:extLst>
            </c:dLbl>
            <c:dLbl>
              <c:idx val="3"/>
              <c:spPr>
                <a:noFill/>
                <a:ln>
                  <a:noFill/>
                </a:ln>
                <a:effectLst/>
              </c:spPr>
              <c:txPr>
                <a:bodyPr/>
                <a:lstStyle/>
                <a:p>
                  <a:pPr>
                    <a:defRPr sz="1800">
                      <a:solidFill>
                        <a:schemeClr val="bg1"/>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3-6C35-4ED8-B842-995239310F50}"/>
                </c:ext>
              </c:extLst>
            </c:dLbl>
            <c:spPr>
              <a:noFill/>
              <a:ln>
                <a:noFill/>
              </a:ln>
              <a:effectLst/>
            </c:spPr>
            <c:txPr>
              <a:bodyPr/>
              <a:lstStyle/>
              <a:p>
                <a:pPr>
                  <a:defRPr sz="18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Sheet1!$A$3:$A$6</c:f>
              <c:strCache>
                <c:ptCount val="4"/>
                <c:pt idx="0">
                  <c:v>Other</c:v>
                </c:pt>
                <c:pt idx="1">
                  <c:v>Internet café</c:v>
                </c:pt>
                <c:pt idx="2">
                  <c:v>Work</c:v>
                </c:pt>
                <c:pt idx="3">
                  <c:v>Home</c:v>
                </c:pt>
              </c:strCache>
            </c:strRef>
          </c:cat>
          <c:val>
            <c:numRef>
              <c:f>Sheet1!$B$3:$B$6</c:f>
              <c:numCache>
                <c:formatCode>0%</c:formatCode>
                <c:ptCount val="4"/>
                <c:pt idx="0">
                  <c:v>6.0000000000000102E-2</c:v>
                </c:pt>
                <c:pt idx="1">
                  <c:v>0.54</c:v>
                </c:pt>
                <c:pt idx="2">
                  <c:v>0.62000000000000299</c:v>
                </c:pt>
                <c:pt idx="3">
                  <c:v>0.65000000000000402</c:v>
                </c:pt>
              </c:numCache>
            </c:numRef>
          </c:val>
          <c:extLst>
            <c:ext xmlns:c16="http://schemas.microsoft.com/office/drawing/2014/chart" uri="{C3380CC4-5D6E-409C-BE32-E72D297353CC}">
              <c16:uniqueId val="{00000004-6C35-4ED8-B842-995239310F50}"/>
            </c:ext>
          </c:extLst>
        </c:ser>
        <c:dLbls>
          <c:showLegendKey val="0"/>
          <c:showVal val="0"/>
          <c:showCatName val="1"/>
          <c:showSerName val="0"/>
          <c:showPercent val="1"/>
          <c:showBubbleSize val="0"/>
          <c:showLeaderLines val="1"/>
        </c:dLbls>
        <c:firstSliceAng val="0"/>
      </c:pieChart>
    </c:plotArea>
    <c:plotVisOnly val="1"/>
    <c:dispBlanksAs val="zero"/>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Lbls>
            <c:dLbl>
              <c:idx val="0"/>
              <c:layout>
                <c:manualLayout>
                  <c:x val="0.210062567003068"/>
                  <c:y val="6.877465921598510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780C-41FF-AA91-E615A6D83E4A}"/>
                </c:ext>
              </c:extLst>
            </c:dLbl>
            <c:dLbl>
              <c:idx val="1"/>
              <c:spPr>
                <a:noFill/>
                <a:ln>
                  <a:noFill/>
                </a:ln>
                <a:effectLst/>
              </c:spPr>
              <c:txPr>
                <a:bodyPr/>
                <a:lstStyle/>
                <a:p>
                  <a:pPr>
                    <a:defRPr sz="1800">
                      <a:solidFill>
                        <a:schemeClr val="bg1"/>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1-780C-41FF-AA91-E615A6D83E4A}"/>
                </c:ext>
              </c:extLst>
            </c:dLbl>
            <c:dLbl>
              <c:idx val="2"/>
              <c:layout>
                <c:manualLayout>
                  <c:x val="6.6048992793052097E-2"/>
                  <c:y val="-0.20409343725218801"/>
                </c:manualLayout>
              </c:layout>
              <c:spPr>
                <a:noFill/>
                <a:ln>
                  <a:noFill/>
                </a:ln>
                <a:effectLst/>
              </c:spPr>
              <c:txPr>
                <a:bodyPr/>
                <a:lstStyle/>
                <a:p>
                  <a:pPr>
                    <a:defRPr sz="1800">
                      <a:solidFill>
                        <a:schemeClr val="bg1"/>
                      </a:solidFill>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80C-41FF-AA91-E615A6D83E4A}"/>
                </c:ext>
              </c:extLst>
            </c:dLbl>
            <c:dLbl>
              <c:idx val="3"/>
              <c:layout>
                <c:manualLayout>
                  <c:x val="0.17315601690575499"/>
                  <c:y val="0.198438276456917"/>
                </c:manualLayout>
              </c:layout>
              <c:spPr>
                <a:noFill/>
                <a:ln>
                  <a:noFill/>
                </a:ln>
                <a:effectLst/>
              </c:spPr>
              <c:txPr>
                <a:bodyPr/>
                <a:lstStyle/>
                <a:p>
                  <a:pPr>
                    <a:defRPr sz="1800">
                      <a:solidFill>
                        <a:schemeClr val="bg1"/>
                      </a:solidFill>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80C-41FF-AA91-E615A6D83E4A}"/>
                </c:ext>
              </c:extLst>
            </c:dLbl>
            <c:spPr>
              <a:noFill/>
              <a:ln>
                <a:noFill/>
              </a:ln>
              <a:effectLst/>
            </c:spPr>
            <c:txPr>
              <a:bodyPr/>
              <a:lstStyle/>
              <a:p>
                <a:pPr>
                  <a:defRPr sz="18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Sheet1!$A$11:$A$14</c:f>
              <c:strCache>
                <c:ptCount val="4"/>
                <c:pt idx="0">
                  <c:v>Other</c:v>
                </c:pt>
                <c:pt idx="1">
                  <c:v>Internet café</c:v>
                </c:pt>
                <c:pt idx="2">
                  <c:v>Work</c:v>
                </c:pt>
                <c:pt idx="3">
                  <c:v>Home</c:v>
                </c:pt>
              </c:strCache>
            </c:strRef>
          </c:cat>
          <c:val>
            <c:numRef>
              <c:f>Sheet1!$B$11:$B$14</c:f>
              <c:numCache>
                <c:formatCode>0%</c:formatCode>
                <c:ptCount val="4"/>
                <c:pt idx="0">
                  <c:v>0.06</c:v>
                </c:pt>
                <c:pt idx="1">
                  <c:v>0.24</c:v>
                </c:pt>
                <c:pt idx="2">
                  <c:v>0.44</c:v>
                </c:pt>
                <c:pt idx="3">
                  <c:v>0.26</c:v>
                </c:pt>
              </c:numCache>
            </c:numRef>
          </c:val>
          <c:extLst>
            <c:ext xmlns:c16="http://schemas.microsoft.com/office/drawing/2014/chart" uri="{C3380CC4-5D6E-409C-BE32-E72D297353CC}">
              <c16:uniqueId val="{00000004-780C-41FF-AA91-E615A6D83E4A}"/>
            </c:ext>
          </c:extLst>
        </c:ser>
        <c:dLbls>
          <c:showLegendKey val="0"/>
          <c:showVal val="0"/>
          <c:showCatName val="1"/>
          <c:showSerName val="0"/>
          <c:showPercent val="1"/>
          <c:showBubbleSize val="0"/>
          <c:showLeaderLines val="1"/>
        </c:dLbls>
        <c:firstSliceAng val="0"/>
      </c:pieChart>
    </c:plotArea>
    <c:plotVisOnly val="1"/>
    <c:dispBlanksAs val="zero"/>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EECAD07C-1BA4-40D0-BE6D-8A01D82458F0}" type="datetimeFigureOut">
              <a:rPr lang="en-US" smtClean="0"/>
              <a:t>7/30/2021</a:t>
            </a:fld>
            <a:endParaRPr lang="en-US"/>
          </a:p>
        </p:txBody>
      </p:sp>
      <p:sp>
        <p:nvSpPr>
          <p:cNvPr id="4" name="Slide Image Placeholder 3"/>
          <p:cNvSpPr>
            <a:spLocks noGrp="1" noRot="1" noChangeAspect="1"/>
          </p:cNvSpPr>
          <p:nvPr>
            <p:ph type="sldImg" idx="2"/>
          </p:nvPr>
        </p:nvSpPr>
        <p:spPr>
          <a:xfrm>
            <a:off x="13509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D258FA1D-11B2-42BC-BE62-ABFE18BF355C}" type="slidenum">
              <a:rPr lang="en-US" smtClean="0"/>
              <a:t>‹#›</a:t>
            </a:fld>
            <a:endParaRPr lang="en-US"/>
          </a:p>
        </p:txBody>
      </p:sp>
    </p:spTree>
    <p:extLst>
      <p:ext uri="{BB962C8B-B14F-4D97-AF65-F5344CB8AC3E}">
        <p14:creationId xmlns:p14="http://schemas.microsoft.com/office/powerpoint/2010/main" val="671740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globalhealthlearning.org/course/improving-lives-young-vulnerable-children-and-their/quiz/using-visual-reference-guide-children-household-level?erid=node--22244--60"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www.globalhealthlearning.org/course/us-abortion-and-fp-requirements-2016/page/introduction-case-study-1?erid=node--149--6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a:t>
            </a:r>
            <a:r>
              <a:rPr lang="en-US" baseline="0"/>
              <a:t> presentation on eLearning draws from the experience of the Knowledge for Health (K4Health) Project in managing the Global Health eLearning (GHeL) Center (https://www.globalhealthlearning.org/) over many years.</a:t>
            </a:r>
            <a:endParaRPr lang="en-US"/>
          </a:p>
        </p:txBody>
      </p:sp>
      <p:sp>
        <p:nvSpPr>
          <p:cNvPr id="4" name="Slide Number Placeholder 3"/>
          <p:cNvSpPr>
            <a:spLocks noGrp="1"/>
          </p:cNvSpPr>
          <p:nvPr>
            <p:ph type="sldNum" sz="quarter" idx="10"/>
          </p:nvPr>
        </p:nvSpPr>
        <p:spPr/>
        <p:txBody>
          <a:bodyPr/>
          <a:lstStyle/>
          <a:p>
            <a:fld id="{D258FA1D-11B2-42BC-BE62-ABFE18BF355C}" type="slidenum">
              <a:rPr lang="en-US" smtClean="0"/>
              <a:t>1</a:t>
            </a:fld>
            <a:endParaRPr lang="en-US"/>
          </a:p>
        </p:txBody>
      </p:sp>
    </p:spTree>
    <p:extLst>
      <p:ext uri="{BB962C8B-B14F-4D97-AF65-F5344CB8AC3E}">
        <p14:creationId xmlns:p14="http://schemas.microsoft.com/office/powerpoint/2010/main" val="250060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sz="1200" b="0" i="0" u="none" strike="noStrike" cap="none" dirty="0">
                <a:solidFill>
                  <a:schemeClr val="dk1"/>
                </a:solidFill>
                <a:latin typeface="+mn-lt"/>
                <a:ea typeface="Calibri"/>
                <a:cs typeface="Calibri"/>
                <a:sym typeface="Calibri"/>
              </a:rPr>
              <a:t>Okay, now let’s review the purpose statement </a:t>
            </a:r>
            <a:r>
              <a:rPr lang="en-US" sz="1200" b="0" i="0" u="none" strike="noStrike" cap="none">
                <a:solidFill>
                  <a:schemeClr val="dk1"/>
                </a:solidFill>
                <a:latin typeface="+mn-lt"/>
                <a:ea typeface="Calibri"/>
                <a:cs typeface="Calibri"/>
                <a:sym typeface="Calibri"/>
              </a:rPr>
              <a:t>of the</a:t>
            </a:r>
            <a:r>
              <a:rPr lang="en-US" sz="1200" b="0" i="0" u="none" strike="noStrike" cap="none" baseline="0">
                <a:solidFill>
                  <a:schemeClr val="dk1"/>
                </a:solidFill>
                <a:latin typeface="+mn-lt"/>
                <a:ea typeface="Calibri"/>
                <a:cs typeface="Calibri"/>
                <a:sym typeface="Calibri"/>
              </a:rPr>
              <a:t> sample </a:t>
            </a:r>
            <a:r>
              <a:rPr lang="en-US" sz="1200" b="0" i="0" u="none" strike="noStrike" cap="none">
                <a:solidFill>
                  <a:schemeClr val="dk1"/>
                </a:solidFill>
                <a:latin typeface="+mn-lt"/>
                <a:ea typeface="Calibri"/>
                <a:cs typeface="Calibri"/>
                <a:sym typeface="Calibri"/>
              </a:rPr>
              <a:t>Female Genital Mutilation/Cutting course provided on this slide. </a:t>
            </a:r>
            <a:r>
              <a:rPr lang="en-US" sz="1200" b="0" i="0" u="none" strike="noStrike" cap="none" dirty="0">
                <a:solidFill>
                  <a:schemeClr val="dk1"/>
                </a:solidFill>
                <a:latin typeface="+mn-lt"/>
                <a:ea typeface="Calibri"/>
                <a:cs typeface="Calibri"/>
                <a:sym typeface="Calibri"/>
              </a:rPr>
              <a:t>What do you like about it? What don’t you like? </a:t>
            </a:r>
          </a:p>
          <a:p>
            <a:pPr marL="0" marR="0" lvl="0" indent="0" algn="l" rtl="0">
              <a:spcBef>
                <a:spcPts val="0"/>
              </a:spcBef>
              <a:buSzPct val="25000"/>
              <a:buNone/>
            </a:pPr>
            <a:endParaRPr lang="en-US" sz="1200" b="0" i="0" u="none" strike="noStrike" cap="none" dirty="0">
              <a:solidFill>
                <a:schemeClr val="dk1"/>
              </a:solidFill>
              <a:latin typeface="+mn-lt"/>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mn-lt"/>
                <a:ea typeface="Calibri"/>
                <a:cs typeface="Calibri"/>
                <a:sym typeface="Calibri"/>
              </a:rPr>
              <a:t>Let’s think about the target audience and write who they are down. Does this purpose statement meet their learning needs related to</a:t>
            </a:r>
            <a:r>
              <a:rPr lang="en-US" sz="1200" b="0" i="0" u="none" strike="noStrike" cap="none" baseline="0" dirty="0">
                <a:solidFill>
                  <a:schemeClr val="dk1"/>
                </a:solidFill>
                <a:latin typeface="+mn-lt"/>
                <a:ea typeface="Calibri"/>
                <a:cs typeface="Calibri"/>
                <a:sym typeface="Calibri"/>
              </a:rPr>
              <a:t> ___________</a:t>
            </a:r>
            <a:r>
              <a:rPr lang="en-US" sz="1200" b="0" i="0" u="none" strike="noStrike" cap="none" dirty="0">
                <a:solidFill>
                  <a:schemeClr val="dk1"/>
                </a:solidFill>
                <a:latin typeface="+mn-lt"/>
                <a:ea typeface="Calibri"/>
                <a:cs typeface="Calibri"/>
                <a:sym typeface="Calibri"/>
              </a:rPr>
              <a:t>?</a:t>
            </a:r>
          </a:p>
          <a:p>
            <a:endParaRPr lang="en-US" dirty="0"/>
          </a:p>
        </p:txBody>
      </p:sp>
      <p:sp>
        <p:nvSpPr>
          <p:cNvPr id="4" name="Slide Number Placeholder 3"/>
          <p:cNvSpPr>
            <a:spLocks noGrp="1"/>
          </p:cNvSpPr>
          <p:nvPr>
            <p:ph type="sldNum" sz="quarter" idx="10"/>
          </p:nvPr>
        </p:nvSpPr>
        <p:spPr/>
        <p:txBody>
          <a:bodyPr/>
          <a:lstStyle/>
          <a:p>
            <a:fld id="{D258FA1D-11B2-42BC-BE62-ABFE18BF355C}" type="slidenum">
              <a:rPr lang="en-US" smtClean="0"/>
              <a:t>20</a:t>
            </a:fld>
            <a:endParaRPr lang="en-US"/>
          </a:p>
        </p:txBody>
      </p:sp>
    </p:spTree>
    <p:extLst>
      <p:ext uri="{BB962C8B-B14F-4D97-AF65-F5344CB8AC3E}">
        <p14:creationId xmlns:p14="http://schemas.microsoft.com/office/powerpoint/2010/main" val="2254089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you’ve developed your purpose statement, you can move on to developing your high-level objectives.</a:t>
            </a:r>
          </a:p>
          <a:p>
            <a:endParaRPr lang="en-US"/>
          </a:p>
          <a:p>
            <a:r>
              <a:rPr lang="en-US"/>
              <a:t>GIS:</a:t>
            </a:r>
            <a:r>
              <a:rPr lang="en-US" baseline="0"/>
              <a:t> geographic information system</a:t>
            </a:r>
            <a:endParaRPr lang="en-US"/>
          </a:p>
        </p:txBody>
      </p:sp>
      <p:sp>
        <p:nvSpPr>
          <p:cNvPr id="4" name="Slide Number Placeholder 3"/>
          <p:cNvSpPr>
            <a:spLocks noGrp="1"/>
          </p:cNvSpPr>
          <p:nvPr>
            <p:ph type="sldNum" sz="quarter" idx="10"/>
          </p:nvPr>
        </p:nvSpPr>
        <p:spPr/>
        <p:txBody>
          <a:bodyPr/>
          <a:lstStyle/>
          <a:p>
            <a:fld id="{D258FA1D-11B2-42BC-BE62-ABFE18BF355C}" type="slidenum">
              <a:rPr lang="en-US" smtClean="0"/>
              <a:t>21</a:t>
            </a:fld>
            <a:endParaRPr lang="en-US"/>
          </a:p>
        </p:txBody>
      </p:sp>
    </p:spTree>
    <p:extLst>
      <p:ext uri="{BB962C8B-B14F-4D97-AF65-F5344CB8AC3E}">
        <p14:creationId xmlns:p14="http://schemas.microsoft.com/office/powerpoint/2010/main" val="1953097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you have your high-level objectives, it is now time to brainstorm the key concepts you want to cover in the eLearning course.</a:t>
            </a:r>
          </a:p>
        </p:txBody>
      </p:sp>
      <p:sp>
        <p:nvSpPr>
          <p:cNvPr id="4" name="Slide Number Placeholder 3"/>
          <p:cNvSpPr>
            <a:spLocks noGrp="1"/>
          </p:cNvSpPr>
          <p:nvPr>
            <p:ph type="sldNum" sz="quarter" idx="10"/>
          </p:nvPr>
        </p:nvSpPr>
        <p:spPr/>
        <p:txBody>
          <a:bodyPr/>
          <a:lstStyle/>
          <a:p>
            <a:fld id="{D258FA1D-11B2-42BC-BE62-ABFE18BF355C}" type="slidenum">
              <a:rPr lang="en-US" smtClean="0"/>
              <a:t>22</a:t>
            </a:fld>
            <a:endParaRPr lang="en-US"/>
          </a:p>
        </p:txBody>
      </p:sp>
    </p:spTree>
    <p:extLst>
      <p:ext uri="{BB962C8B-B14F-4D97-AF65-F5344CB8AC3E}">
        <p14:creationId xmlns:p14="http://schemas.microsoft.com/office/powerpoint/2010/main" val="1692364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key concepts will become</a:t>
            </a:r>
            <a:r>
              <a:rPr lang="en-US" baseline="0"/>
              <a:t> the main topics of your course sessions. You can think of them as chapter headings. </a:t>
            </a:r>
            <a:endParaRPr lang="en-US"/>
          </a:p>
        </p:txBody>
      </p:sp>
      <p:sp>
        <p:nvSpPr>
          <p:cNvPr id="4" name="Slide Number Placeholder 3"/>
          <p:cNvSpPr>
            <a:spLocks noGrp="1"/>
          </p:cNvSpPr>
          <p:nvPr>
            <p:ph type="sldNum" sz="quarter" idx="10"/>
          </p:nvPr>
        </p:nvSpPr>
        <p:spPr/>
        <p:txBody>
          <a:bodyPr/>
          <a:lstStyle/>
          <a:p>
            <a:fld id="{D258FA1D-11B2-42BC-BE62-ABFE18BF355C}" type="slidenum">
              <a:rPr lang="en-US" smtClean="0"/>
              <a:t>23</a:t>
            </a:fld>
            <a:endParaRPr lang="en-US"/>
          </a:p>
        </p:txBody>
      </p:sp>
    </p:spTree>
    <p:extLst>
      <p:ext uri="{BB962C8B-B14F-4D97-AF65-F5344CB8AC3E}">
        <p14:creationId xmlns:p14="http://schemas.microsoft.com/office/powerpoint/2010/main" val="3285799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dk1"/>
                </a:solidFill>
                <a:latin typeface="+mn-lt"/>
                <a:ea typeface="Calibri"/>
                <a:cs typeface="Calibri"/>
                <a:sym typeface="Calibri"/>
              </a:rPr>
              <a:t>Okay, let’s take some time to jot down the key concepts that you’d like to cover. This ties in directly with thinking </a:t>
            </a:r>
            <a:r>
              <a:rPr lang="en-US" sz="1200" b="0" i="0" u="none" strike="noStrike" cap="none">
                <a:solidFill>
                  <a:schemeClr val="dk1"/>
                </a:solidFill>
                <a:latin typeface="+mn-lt"/>
                <a:ea typeface="Calibri"/>
                <a:cs typeface="Calibri"/>
                <a:sym typeface="Calibri"/>
              </a:rPr>
              <a:t>about high-level </a:t>
            </a:r>
            <a:r>
              <a:rPr lang="en-US" sz="1200" b="0" i="0" u="none" strike="noStrike" cap="none" dirty="0">
                <a:solidFill>
                  <a:schemeClr val="dk1"/>
                </a:solidFill>
                <a:latin typeface="+mn-lt"/>
                <a:ea typeface="Calibri"/>
                <a:cs typeface="Calibri"/>
                <a:sym typeface="Calibri"/>
              </a:rPr>
              <a:t>learning objectives since each session should address at least </a:t>
            </a:r>
            <a:r>
              <a:rPr lang="en-US" sz="1200" b="0" i="0" u="none" strike="noStrike" cap="none">
                <a:solidFill>
                  <a:schemeClr val="dk1"/>
                </a:solidFill>
                <a:latin typeface="+mn-lt"/>
                <a:ea typeface="Calibri"/>
                <a:cs typeface="Calibri"/>
                <a:sym typeface="Calibri"/>
              </a:rPr>
              <a:t>1-2 high-level </a:t>
            </a:r>
            <a:r>
              <a:rPr lang="en-US" sz="1200" b="0" i="0" u="none" strike="noStrike" cap="none" dirty="0">
                <a:solidFill>
                  <a:schemeClr val="dk1"/>
                </a:solidFill>
                <a:latin typeface="+mn-lt"/>
                <a:ea typeface="Calibri"/>
                <a:cs typeface="Calibri"/>
                <a:sym typeface="Calibri"/>
              </a:rPr>
              <a:t>learning objectives. You should also be able to craft quiz questions specifically to test whether or not these learning objectives are being met.</a:t>
            </a:r>
          </a:p>
          <a:p>
            <a:endParaRPr lang="en-US" dirty="0"/>
          </a:p>
        </p:txBody>
      </p:sp>
      <p:sp>
        <p:nvSpPr>
          <p:cNvPr id="4" name="Slide Number Placeholder 3"/>
          <p:cNvSpPr>
            <a:spLocks noGrp="1"/>
          </p:cNvSpPr>
          <p:nvPr>
            <p:ph type="sldNum" sz="quarter" idx="10"/>
          </p:nvPr>
        </p:nvSpPr>
        <p:spPr/>
        <p:txBody>
          <a:bodyPr/>
          <a:lstStyle/>
          <a:p>
            <a:fld id="{D258FA1D-11B2-42BC-BE62-ABFE18BF355C}" type="slidenum">
              <a:rPr lang="en-US" smtClean="0"/>
              <a:t>24</a:t>
            </a:fld>
            <a:endParaRPr lang="en-US"/>
          </a:p>
        </p:txBody>
      </p:sp>
    </p:spTree>
    <p:extLst>
      <p:ext uri="{BB962C8B-B14F-4D97-AF65-F5344CB8AC3E}">
        <p14:creationId xmlns:p14="http://schemas.microsoft.com/office/powerpoint/2010/main" val="42348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you have</a:t>
            </a:r>
            <a:r>
              <a:rPr lang="en-US" baseline="0"/>
              <a:t> identified your course session topics, you should then develop detailed objectives for each session. </a:t>
            </a:r>
            <a:endParaRPr lang="en-US"/>
          </a:p>
        </p:txBody>
      </p:sp>
      <p:sp>
        <p:nvSpPr>
          <p:cNvPr id="4" name="Slide Number Placeholder 3"/>
          <p:cNvSpPr>
            <a:spLocks noGrp="1"/>
          </p:cNvSpPr>
          <p:nvPr>
            <p:ph type="sldNum" sz="quarter" idx="10"/>
          </p:nvPr>
        </p:nvSpPr>
        <p:spPr/>
        <p:txBody>
          <a:bodyPr/>
          <a:lstStyle/>
          <a:p>
            <a:fld id="{D258FA1D-11B2-42BC-BE62-ABFE18BF355C}" type="slidenum">
              <a:rPr lang="en-US" smtClean="0"/>
              <a:t>25</a:t>
            </a:fld>
            <a:endParaRPr lang="en-US"/>
          </a:p>
        </p:txBody>
      </p:sp>
    </p:spTree>
    <p:extLst>
      <p:ext uri="{BB962C8B-B14F-4D97-AF65-F5344CB8AC3E}">
        <p14:creationId xmlns:p14="http://schemas.microsoft.com/office/powerpoint/2010/main" val="3174838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dk1"/>
                </a:solidFill>
                <a:latin typeface="+mn-lt"/>
                <a:ea typeface="Calibri"/>
                <a:cs typeface="Calibri"/>
                <a:sym typeface="Calibri"/>
              </a:rPr>
              <a:t>For our purposes, it’s most important that we finalize the course purpose statement, course sessions, </a:t>
            </a:r>
            <a:r>
              <a:rPr lang="en-US" sz="1200" b="0" i="0" u="none" strike="noStrike" cap="none">
                <a:solidFill>
                  <a:schemeClr val="dk1"/>
                </a:solidFill>
                <a:latin typeface="+mn-lt"/>
                <a:ea typeface="Calibri"/>
                <a:cs typeface="Calibri"/>
                <a:sym typeface="Calibri"/>
              </a:rPr>
              <a:t>and high-level </a:t>
            </a:r>
            <a:r>
              <a:rPr lang="en-US" sz="1200" b="0" i="0" u="none" strike="noStrike" cap="none" dirty="0">
                <a:solidFill>
                  <a:schemeClr val="dk1"/>
                </a:solidFill>
                <a:latin typeface="+mn-lt"/>
                <a:ea typeface="Calibri"/>
                <a:cs typeface="Calibri"/>
                <a:sym typeface="Calibri"/>
              </a:rPr>
              <a:t>learning objectives.</a:t>
            </a:r>
          </a:p>
          <a:p>
            <a:endParaRPr lang="en-US" dirty="0"/>
          </a:p>
        </p:txBody>
      </p:sp>
      <p:sp>
        <p:nvSpPr>
          <p:cNvPr id="4" name="Slide Number Placeholder 3"/>
          <p:cNvSpPr>
            <a:spLocks noGrp="1"/>
          </p:cNvSpPr>
          <p:nvPr>
            <p:ph type="sldNum" sz="quarter" idx="10"/>
          </p:nvPr>
        </p:nvSpPr>
        <p:spPr/>
        <p:txBody>
          <a:bodyPr/>
          <a:lstStyle/>
          <a:p>
            <a:fld id="{D258FA1D-11B2-42BC-BE62-ABFE18BF355C}" type="slidenum">
              <a:rPr lang="en-US" smtClean="0"/>
              <a:t>27</a:t>
            </a:fld>
            <a:endParaRPr lang="en-US"/>
          </a:p>
        </p:txBody>
      </p:sp>
    </p:spTree>
    <p:extLst>
      <p:ext uri="{BB962C8B-B14F-4D97-AF65-F5344CB8AC3E}">
        <p14:creationId xmlns:p14="http://schemas.microsoft.com/office/powerpoint/2010/main" val="3202716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it means to write course content. Here’s where I’d like to share with you some good approaches to use when developing/writing </a:t>
            </a:r>
            <a:r>
              <a:rPr lang="en-US"/>
              <a:t>content. We’ll go into more detail</a:t>
            </a:r>
            <a:r>
              <a:rPr lang="en-US" baseline="0"/>
              <a:t> about each of these items on the following slides.</a:t>
            </a:r>
            <a:endParaRPr lang="en-US" dirty="0"/>
          </a:p>
          <a:p>
            <a:endParaRPr lang="en-US" dirty="0"/>
          </a:p>
        </p:txBody>
      </p:sp>
      <p:sp>
        <p:nvSpPr>
          <p:cNvPr id="4" name="Slide Number Placeholder 3"/>
          <p:cNvSpPr>
            <a:spLocks noGrp="1"/>
          </p:cNvSpPr>
          <p:nvPr>
            <p:ph type="sldNum" sz="quarter" idx="10"/>
          </p:nvPr>
        </p:nvSpPr>
        <p:spPr/>
        <p:txBody>
          <a:bodyPr/>
          <a:lstStyle/>
          <a:p>
            <a:fld id="{D258FA1D-11B2-42BC-BE62-ABFE18BF355C}" type="slidenum">
              <a:rPr lang="en-US" smtClean="0"/>
              <a:t>29</a:t>
            </a:fld>
            <a:endParaRPr lang="en-US"/>
          </a:p>
        </p:txBody>
      </p:sp>
    </p:spTree>
    <p:extLst>
      <p:ext uri="{BB962C8B-B14F-4D97-AF65-F5344CB8AC3E}">
        <p14:creationId xmlns:p14="http://schemas.microsoft.com/office/powerpoint/2010/main" val="1061731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t>Remember you do not have a lot of space, so</a:t>
            </a:r>
            <a:r>
              <a:rPr lang="en-US" baseline="0"/>
              <a:t> always </a:t>
            </a:r>
            <a:r>
              <a:rPr lang="en-US" sz="1200" b="0" i="0" u="none" strike="noStrike" cap="none">
                <a:solidFill>
                  <a:schemeClr val="dk1"/>
                </a:solidFill>
                <a:latin typeface="+mn-lt"/>
                <a:ea typeface="Calibri"/>
                <a:cs typeface="Calibri"/>
                <a:sym typeface="Calibri"/>
              </a:rPr>
              <a:t>ask </a:t>
            </a:r>
            <a:r>
              <a:rPr lang="en-US" sz="1200" b="0" i="0" u="none" strike="noStrike" cap="none" dirty="0">
                <a:solidFill>
                  <a:schemeClr val="dk1"/>
                </a:solidFill>
                <a:latin typeface="+mn-lt"/>
                <a:ea typeface="Calibri"/>
                <a:cs typeface="Calibri"/>
                <a:sym typeface="Calibri"/>
              </a:rPr>
              <a:t>yourself: Is it vital to the course and the key concepts that you are trying to portray or simply good to know? It is our job as the Course Manager to remind you of this and make recommendations to synthesize or eliminate content that doesn’t meet this criteria.</a:t>
            </a:r>
          </a:p>
          <a:p>
            <a:pPr marL="0" marR="0" lvl="0" indent="0" algn="l" rtl="0">
              <a:spcBef>
                <a:spcPts val="0"/>
              </a:spcBef>
              <a:buSzPct val="25000"/>
              <a:buNone/>
            </a:pPr>
            <a:endParaRPr lang="en-US" sz="12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D258FA1D-11B2-42BC-BE62-ABFE18BF355C}" type="slidenum">
              <a:rPr lang="en-US" smtClean="0"/>
              <a:t>30</a:t>
            </a:fld>
            <a:endParaRPr lang="en-US"/>
          </a:p>
        </p:txBody>
      </p:sp>
    </p:spTree>
    <p:extLst>
      <p:ext uri="{BB962C8B-B14F-4D97-AF65-F5344CB8AC3E}">
        <p14:creationId xmlns:p14="http://schemas.microsoft.com/office/powerpoint/2010/main" val="1148982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mn-lt"/>
                <a:ea typeface="Calibri"/>
                <a:cs typeface="Calibri"/>
                <a:sym typeface="Calibri"/>
              </a:rPr>
              <a:t>Good Governance in the Management of </a:t>
            </a:r>
            <a:r>
              <a:rPr lang="en-US" sz="1200" b="0" i="0" u="none" strike="noStrike" cap="none">
                <a:solidFill>
                  <a:schemeClr val="dk1"/>
                </a:solidFill>
                <a:latin typeface="+mn-lt"/>
                <a:ea typeface="Calibri"/>
                <a:cs typeface="Calibri"/>
                <a:sym typeface="Calibri"/>
              </a:rPr>
              <a:t>Medicines course</a:t>
            </a:r>
            <a:r>
              <a:rPr lang="en-US" sz="1200" b="0" i="0" u="none" strike="noStrike" cap="none" baseline="0">
                <a:solidFill>
                  <a:schemeClr val="dk1"/>
                </a:solidFill>
                <a:latin typeface="+mn-lt"/>
                <a:ea typeface="Calibri"/>
                <a:cs typeface="Calibri"/>
                <a:sym typeface="Calibri"/>
              </a:rPr>
              <a:t> on the Global Health eLearning Center </a:t>
            </a:r>
            <a:r>
              <a:rPr lang="en-US" sz="1200" b="0" i="0" u="none" strike="noStrike" cap="none">
                <a:solidFill>
                  <a:schemeClr val="dk1"/>
                </a:solidFill>
                <a:latin typeface="+mn-lt"/>
                <a:ea typeface="Calibri"/>
                <a:cs typeface="Calibri"/>
                <a:sym typeface="Calibri"/>
              </a:rPr>
              <a:t>presents </a:t>
            </a:r>
            <a:r>
              <a:rPr lang="en-US" sz="1200" b="0" i="0" u="none" strike="noStrike" cap="none" dirty="0">
                <a:solidFill>
                  <a:schemeClr val="dk1"/>
                </a:solidFill>
                <a:latin typeface="+mn-lt"/>
                <a:ea typeface="Calibri"/>
                <a:cs typeface="Calibri"/>
                <a:sym typeface="Calibri"/>
              </a:rPr>
              <a:t>a case study throughout the course; one in every session that covers each essential session topic</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mn-lt"/>
                <a:ea typeface="Calibri"/>
                <a:cs typeface="Calibri"/>
                <a:sym typeface="Calibri"/>
              </a:rPr>
              <a:t>The Introduction to Early Childhood </a:t>
            </a:r>
            <a:r>
              <a:rPr lang="en-US" sz="1200" b="0" i="0" u="none" strike="noStrike" cap="none">
                <a:solidFill>
                  <a:schemeClr val="dk1"/>
                </a:solidFill>
                <a:latin typeface="+mn-lt"/>
                <a:ea typeface="Calibri"/>
                <a:cs typeface="Calibri"/>
                <a:sym typeface="Calibri"/>
              </a:rPr>
              <a:t>Development course,</a:t>
            </a:r>
            <a:r>
              <a:rPr lang="en-US" sz="1200" b="0" i="0" u="none" strike="noStrike" cap="none" baseline="0">
                <a:solidFill>
                  <a:schemeClr val="dk1"/>
                </a:solidFill>
                <a:latin typeface="+mn-lt"/>
                <a:ea typeface="Calibri"/>
                <a:cs typeface="Calibri"/>
                <a:sym typeface="Calibri"/>
              </a:rPr>
              <a:t> also on the Global Health eLearning Center, </a:t>
            </a:r>
            <a:r>
              <a:rPr lang="en-US" sz="1200" b="0" i="0" u="none" strike="noStrike" cap="none">
                <a:solidFill>
                  <a:schemeClr val="dk1"/>
                </a:solidFill>
                <a:latin typeface="+mn-lt"/>
                <a:ea typeface="Calibri"/>
                <a:cs typeface="Calibri"/>
                <a:sym typeface="Calibri"/>
              </a:rPr>
              <a:t>presents </a:t>
            </a:r>
            <a:r>
              <a:rPr lang="en-US" sz="1200" b="0" i="0" u="none" strike="noStrike" cap="none" dirty="0">
                <a:solidFill>
                  <a:schemeClr val="dk1"/>
                </a:solidFill>
                <a:latin typeface="+mn-lt"/>
                <a:ea typeface="Calibri"/>
                <a:cs typeface="Calibri"/>
                <a:sym typeface="Calibri"/>
              </a:rPr>
              <a:t>a longer case study as its closing session, where users apply their understanding throughout the course. </a:t>
            </a:r>
          </a:p>
          <a:p>
            <a:pPr marL="171450" marR="0" lvl="0" indent="-171450" algn="l" rtl="0">
              <a:spcBef>
                <a:spcPts val="0"/>
              </a:spcBef>
              <a:spcAft>
                <a:spcPts val="0"/>
              </a:spcAft>
              <a:buClr>
                <a:schemeClr val="dk1"/>
              </a:buClr>
              <a:buSzPct val="100000"/>
              <a:buFont typeface="Arial"/>
              <a:buChar char="•"/>
            </a:pPr>
            <a:r>
              <a:rPr lang="en-US" sz="1200" b="0" i="0" u="none" strike="noStrike" cap="none" dirty="0">
                <a:solidFill>
                  <a:schemeClr val="dk1"/>
                </a:solidFill>
                <a:latin typeface="+mn-lt"/>
                <a:ea typeface="Calibri"/>
                <a:cs typeface="Calibri"/>
                <a:sym typeface="Calibri"/>
              </a:rPr>
              <a:t>There are also other variations: </a:t>
            </a:r>
          </a:p>
          <a:p>
            <a:pPr marL="628650" marR="0" lvl="1"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mn-lt"/>
                <a:ea typeface="Calibri"/>
                <a:cs typeface="Calibri"/>
                <a:sym typeface="Calibri"/>
              </a:rPr>
              <a:t>Improving Lives of Young Vulnerable Children and Caregivers applies case study in the middle: </a:t>
            </a:r>
            <a:r>
              <a:rPr lang="en-US" sz="1200" b="0" i="0" u="sng" strike="noStrike" cap="none" dirty="0">
                <a:solidFill>
                  <a:schemeClr val="hlink"/>
                </a:solidFill>
                <a:latin typeface="+mn-lt"/>
                <a:ea typeface="Calibri"/>
                <a:cs typeface="Calibri"/>
                <a:sym typeface="Calibri"/>
                <a:hlinkClick r:id="rId3"/>
              </a:rPr>
              <a:t>http://www.globalhealthlearning.org/course/improving-lives-young-vulnerable-children-and-their/quiz/using-visual-reference-guide-children-household-level?erid=node--22244--60</a:t>
            </a:r>
          </a:p>
          <a:p>
            <a:pPr marL="628650" marR="0" lvl="1" indent="-171450" algn="l" rtl="0">
              <a:lnSpc>
                <a:spcPct val="100000"/>
              </a:lnSpc>
              <a:spcBef>
                <a:spcPts val="0"/>
              </a:spcBef>
              <a:spcAft>
                <a:spcPts val="0"/>
              </a:spcAft>
              <a:buClr>
                <a:schemeClr val="dk1"/>
              </a:buClr>
              <a:buSzPct val="100000"/>
              <a:buFont typeface="Arial"/>
              <a:buChar char="•"/>
            </a:pPr>
            <a:r>
              <a:rPr lang="en-US" sz="1200" b="0" i="0" u="none" strike="noStrike" cap="none" dirty="0">
                <a:solidFill>
                  <a:schemeClr val="dk1"/>
                </a:solidFill>
                <a:latin typeface="+mn-lt"/>
                <a:ea typeface="Calibri"/>
                <a:cs typeface="Calibri"/>
                <a:sym typeface="Calibri"/>
              </a:rPr>
              <a:t>US Abortion and FP </a:t>
            </a:r>
            <a:r>
              <a:rPr lang="en-US" sz="1200" b="0" i="0" u="none" strike="noStrike" cap="none" dirty="0" err="1">
                <a:solidFill>
                  <a:schemeClr val="dk1"/>
                </a:solidFill>
                <a:latin typeface="+mn-lt"/>
                <a:ea typeface="Calibri"/>
                <a:cs typeface="Calibri"/>
                <a:sym typeface="Calibri"/>
              </a:rPr>
              <a:t>Req</a:t>
            </a:r>
            <a:r>
              <a:rPr lang="en-US" sz="1200" b="0" i="0" u="none" strike="noStrike" cap="none" dirty="0">
                <a:solidFill>
                  <a:schemeClr val="dk1"/>
                </a:solidFill>
                <a:latin typeface="+mn-lt"/>
                <a:ea typeface="Calibri"/>
                <a:cs typeface="Calibri"/>
                <a:sym typeface="Calibri"/>
              </a:rPr>
              <a:t> presents two case studies at the end: </a:t>
            </a:r>
            <a:r>
              <a:rPr lang="en-US" sz="1200" b="0" i="0" u="sng" strike="noStrike" cap="none" dirty="0">
                <a:solidFill>
                  <a:schemeClr val="hlink"/>
                </a:solidFill>
                <a:latin typeface="+mn-lt"/>
                <a:ea typeface="Calibri"/>
                <a:cs typeface="Calibri"/>
                <a:sym typeface="Calibri"/>
                <a:hlinkClick r:id="rId4"/>
              </a:rPr>
              <a:t>http://www.globalhealthlearning.org/course/us-abortion-and-fp-requirements-2016/page/introduction-case-study-1?erid=node--149--60</a:t>
            </a:r>
            <a:r>
              <a:rPr lang="en-US" sz="1200" b="0" i="0" u="none" strike="noStrike" cap="none" dirty="0">
                <a:solidFill>
                  <a:schemeClr val="dk1"/>
                </a:solidFill>
                <a:latin typeface="+mn-lt"/>
                <a:ea typeface="Calibri"/>
                <a:cs typeface="Calibri"/>
                <a:sym typeface="Calibri"/>
              </a:rPr>
              <a:t> </a:t>
            </a:r>
          </a:p>
          <a:p>
            <a:endParaRPr lang="en-US" dirty="0"/>
          </a:p>
        </p:txBody>
      </p:sp>
      <p:sp>
        <p:nvSpPr>
          <p:cNvPr id="4" name="Slide Number Placeholder 3"/>
          <p:cNvSpPr>
            <a:spLocks noGrp="1"/>
          </p:cNvSpPr>
          <p:nvPr>
            <p:ph type="sldNum" sz="quarter" idx="10"/>
          </p:nvPr>
        </p:nvSpPr>
        <p:spPr/>
        <p:txBody>
          <a:bodyPr/>
          <a:lstStyle/>
          <a:p>
            <a:fld id="{D258FA1D-11B2-42BC-BE62-ABFE18BF355C}" type="slidenum">
              <a:rPr lang="en-US" smtClean="0"/>
              <a:t>31</a:t>
            </a:fld>
            <a:endParaRPr lang="en-US"/>
          </a:p>
        </p:txBody>
      </p:sp>
    </p:spTree>
    <p:extLst>
      <p:ext uri="{BB962C8B-B14F-4D97-AF65-F5344CB8AC3E}">
        <p14:creationId xmlns:p14="http://schemas.microsoft.com/office/powerpoint/2010/main" val="2022905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With all that in mind, we’d like to learn more </a:t>
            </a:r>
            <a:r>
              <a:rPr lang="en-US" altLang="en-US"/>
              <a:t>about you.</a:t>
            </a:r>
            <a:r>
              <a:rPr lang="en-US" altLang="en-US" baseline="0"/>
              <a:t> (Ask the questions listed on the slide.)</a:t>
            </a:r>
            <a:endParaRPr lang="en-US" altLang="en-US" dirty="0"/>
          </a:p>
          <a:p>
            <a:endParaRPr lang="en-US" dirty="0"/>
          </a:p>
        </p:txBody>
      </p:sp>
      <p:sp>
        <p:nvSpPr>
          <p:cNvPr id="4" name="Slide Number Placeholder 3"/>
          <p:cNvSpPr>
            <a:spLocks noGrp="1"/>
          </p:cNvSpPr>
          <p:nvPr>
            <p:ph type="sldNum" sz="quarter" idx="10"/>
          </p:nvPr>
        </p:nvSpPr>
        <p:spPr/>
        <p:txBody>
          <a:bodyPr/>
          <a:lstStyle/>
          <a:p>
            <a:fld id="{D258FA1D-11B2-42BC-BE62-ABFE18BF355C}" type="slidenum">
              <a:rPr lang="en-US" smtClean="0"/>
              <a:t>5</a:t>
            </a:fld>
            <a:endParaRPr lang="en-US"/>
          </a:p>
        </p:txBody>
      </p:sp>
    </p:spTree>
    <p:extLst>
      <p:ext uri="{BB962C8B-B14F-4D97-AF65-F5344CB8AC3E}">
        <p14:creationId xmlns:p14="http://schemas.microsoft.com/office/powerpoint/2010/main" val="3270901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sz="1200" b="0" i="0" u="none" strike="noStrike" cap="none" dirty="0">
                <a:solidFill>
                  <a:schemeClr val="dk1"/>
                </a:solidFill>
                <a:latin typeface="+mn-lt"/>
                <a:ea typeface="Calibri"/>
                <a:cs typeface="Calibri"/>
                <a:sym typeface="Calibri"/>
              </a:rPr>
              <a:t>Many examples, including:</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mn-lt"/>
                <a:ea typeface="Calibri"/>
                <a:cs typeface="Calibri"/>
                <a:sym typeface="Calibri"/>
              </a:rPr>
              <a:t>Embedded video (from existing sources)</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mn-lt"/>
                <a:ea typeface="Calibri"/>
                <a:cs typeface="Calibri"/>
                <a:sym typeface="Calibri"/>
              </a:rPr>
              <a:t>Animated video</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mn-lt"/>
                <a:ea typeface="Calibri"/>
                <a:cs typeface="Calibri"/>
                <a:sym typeface="Calibri"/>
              </a:rPr>
              <a:t>Interactive graphics: Health Communication for Managers</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mn-lt"/>
                <a:ea typeface="Calibri"/>
                <a:cs typeface="Calibri"/>
                <a:sym typeface="Calibri"/>
              </a:rPr>
              <a:t>Static images are also extremely effective</a:t>
            </a:r>
          </a:p>
          <a:p>
            <a:pPr marL="171450" marR="0" lvl="0" indent="-171450" algn="l" rtl="0">
              <a:spcBef>
                <a:spcPts val="0"/>
              </a:spcBef>
              <a:buClr>
                <a:schemeClr val="dk1"/>
              </a:buClr>
              <a:buSzPct val="100000"/>
              <a:buFont typeface="Arial"/>
              <a:buChar char="•"/>
            </a:pPr>
            <a:endParaRPr lang="en-US" sz="1200" b="0" i="0" u="none" strike="noStrike" cap="none" dirty="0">
              <a:solidFill>
                <a:schemeClr val="dk1"/>
              </a:solidFill>
              <a:latin typeface="+mn-lt"/>
              <a:ea typeface="Calibri"/>
              <a:cs typeface="Calibri"/>
              <a:sym typeface="Calibri"/>
            </a:endParaRPr>
          </a:p>
          <a:p>
            <a:pPr marL="0" marR="0" lvl="0" indent="0" algn="l" rtl="0">
              <a:spcBef>
                <a:spcPts val="0"/>
              </a:spcBef>
              <a:buClr>
                <a:schemeClr val="dk1"/>
              </a:buClr>
              <a:buSzPct val="100000"/>
              <a:buFont typeface="Arial"/>
              <a:buNone/>
            </a:pPr>
            <a:r>
              <a:rPr lang="en-US" sz="1200" b="0" i="0" u="none" strike="noStrike" cap="none" dirty="0">
                <a:solidFill>
                  <a:schemeClr val="dk1"/>
                </a:solidFill>
                <a:latin typeface="+mn-lt"/>
                <a:ea typeface="Calibri"/>
                <a:cs typeface="Calibri"/>
                <a:sym typeface="Calibri"/>
              </a:rPr>
              <a:t>Creating</a:t>
            </a:r>
            <a:r>
              <a:rPr lang="en-US" sz="1200" b="0" i="0" u="none" strike="noStrike" cap="none" baseline="0" dirty="0">
                <a:solidFill>
                  <a:schemeClr val="dk1"/>
                </a:solidFill>
                <a:latin typeface="+mn-lt"/>
                <a:ea typeface="Calibri"/>
                <a:cs typeface="Calibri"/>
                <a:sym typeface="Calibri"/>
              </a:rPr>
              <a:t> your own animated videos and interactive graphics are often costly</a:t>
            </a:r>
            <a:endParaRPr lang="en-US" sz="1200" b="0" i="0" u="none" strike="noStrike" cap="none" dirty="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D258FA1D-11B2-42BC-BE62-ABFE18BF355C}" type="slidenum">
              <a:rPr lang="en-US" smtClean="0"/>
              <a:t>32</a:t>
            </a:fld>
            <a:endParaRPr lang="en-US"/>
          </a:p>
        </p:txBody>
      </p:sp>
    </p:spTree>
    <p:extLst>
      <p:ext uri="{BB962C8B-B14F-4D97-AF65-F5344CB8AC3E}">
        <p14:creationId xmlns:p14="http://schemas.microsoft.com/office/powerpoint/2010/main" val="3917160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Static images are also extremely effective at adding greater clarity to a point you’re trying to make. </a:t>
            </a:r>
          </a:p>
          <a:p>
            <a:r>
              <a:rPr lang="en-US" dirty="0"/>
              <a:t>We can have graphics recreated from existing item, or devise something from scratch. </a:t>
            </a:r>
          </a:p>
          <a:p>
            <a:r>
              <a:rPr lang="en-US" dirty="0"/>
              <a:t>Photos are also very effective: Photoshare.org offers a great selection</a:t>
            </a:r>
          </a:p>
          <a:p>
            <a:r>
              <a:rPr lang="en-US" dirty="0"/>
              <a:t>Need to look for Creative Commons license (able to redistribute); and also need to provide credit and description</a:t>
            </a:r>
          </a:p>
          <a:p>
            <a:endParaRPr lang="en-US" dirty="0"/>
          </a:p>
        </p:txBody>
      </p:sp>
      <p:sp>
        <p:nvSpPr>
          <p:cNvPr id="4" name="Slide Number Placeholder 3"/>
          <p:cNvSpPr>
            <a:spLocks noGrp="1"/>
          </p:cNvSpPr>
          <p:nvPr>
            <p:ph type="sldNum" sz="quarter" idx="10"/>
          </p:nvPr>
        </p:nvSpPr>
        <p:spPr/>
        <p:txBody>
          <a:bodyPr/>
          <a:lstStyle/>
          <a:p>
            <a:fld id="{D258FA1D-11B2-42BC-BE62-ABFE18BF355C}" type="slidenum">
              <a:rPr lang="en-US" smtClean="0"/>
              <a:t>33</a:t>
            </a:fld>
            <a:endParaRPr lang="en-US"/>
          </a:p>
        </p:txBody>
      </p:sp>
    </p:spTree>
    <p:extLst>
      <p:ext uri="{BB962C8B-B14F-4D97-AF65-F5344CB8AC3E}">
        <p14:creationId xmlns:p14="http://schemas.microsoft.com/office/powerpoint/2010/main" val="2990345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mn-lt"/>
                <a:ea typeface="Calibri"/>
                <a:cs typeface="Calibri"/>
                <a:sym typeface="Calibri"/>
              </a:rPr>
              <a:t>Quiz questions are most</a:t>
            </a:r>
            <a:r>
              <a:rPr lang="en-US" sz="1200" b="0" i="0" u="none" strike="noStrike" cap="none" baseline="0" dirty="0">
                <a:solidFill>
                  <a:schemeClr val="dk1"/>
                </a:solidFill>
                <a:latin typeface="+mn-lt"/>
                <a:ea typeface="Calibri"/>
                <a:cs typeface="Calibri"/>
                <a:sym typeface="Calibri"/>
              </a:rPr>
              <a:t> typically in the following formats: </a:t>
            </a:r>
            <a:r>
              <a:rPr lang="en-US" sz="1200" b="0" i="0" u="none" strike="noStrike" cap="none" dirty="0">
                <a:solidFill>
                  <a:schemeClr val="dk1"/>
                </a:solidFill>
                <a:latin typeface="+mn-lt"/>
                <a:ea typeface="Calibri"/>
                <a:cs typeface="Calibri"/>
                <a:sym typeface="Calibri"/>
              </a:rPr>
              <a:t>true/false, multiple choice, scenario-based, and matching questions. We recommend that come</a:t>
            </a:r>
            <a:r>
              <a:rPr lang="en-US" sz="1200" b="0" i="0" u="none" strike="noStrike" cap="none" baseline="0" dirty="0">
                <a:solidFill>
                  <a:schemeClr val="dk1"/>
                </a:solidFill>
                <a:latin typeface="+mn-lt"/>
                <a:ea typeface="Calibri"/>
                <a:cs typeface="Calibri"/>
                <a:sym typeface="Calibri"/>
              </a:rPr>
              <a:t> up with </a:t>
            </a:r>
            <a:r>
              <a:rPr lang="en-US" sz="1200" b="0" i="0" u="none" strike="noStrike" cap="none" dirty="0">
                <a:solidFill>
                  <a:schemeClr val="dk1"/>
                </a:solidFill>
                <a:latin typeface="+mn-lt"/>
                <a:ea typeface="Calibri"/>
                <a:cs typeface="Calibri"/>
                <a:sym typeface="Calibri"/>
              </a:rPr>
              <a:t>questions that relate to the key concepts or detailed learning objectives. </a:t>
            </a: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mn-lt"/>
                <a:ea typeface="Calibri"/>
                <a:cs typeface="Calibri"/>
                <a:sym typeface="Calibri"/>
              </a:rPr>
              <a:t>You can decide whether or not you would like pre-tests post-test</a:t>
            </a:r>
            <a:r>
              <a:rPr lang="en-US" sz="1200" b="0" i="0" u="none" strike="noStrike" cap="none" baseline="0" dirty="0">
                <a:solidFill>
                  <a:schemeClr val="dk1"/>
                </a:solidFill>
                <a:latin typeface="+mn-lt"/>
                <a:ea typeface="Calibri"/>
                <a:cs typeface="Calibri"/>
                <a:sym typeface="Calibri"/>
              </a:rPr>
              <a:t>s questions (for each session)</a:t>
            </a:r>
            <a:r>
              <a:rPr lang="en-US" sz="1200" b="0" i="0" u="none" strike="noStrike" cap="none" dirty="0">
                <a:solidFill>
                  <a:schemeClr val="dk1"/>
                </a:solidFill>
                <a:latin typeface="+mn-lt"/>
                <a:ea typeface="Calibri"/>
                <a:cs typeface="Calibri"/>
                <a:sym typeface="Calibri"/>
              </a:rPr>
              <a:t>. Having</a:t>
            </a:r>
            <a:r>
              <a:rPr lang="en-US" sz="1200" b="0" i="0" u="none" strike="noStrike" cap="none" baseline="0" dirty="0">
                <a:solidFill>
                  <a:schemeClr val="dk1"/>
                </a:solidFill>
                <a:latin typeface="+mn-lt"/>
                <a:ea typeface="Calibri"/>
                <a:cs typeface="Calibri"/>
                <a:sym typeface="Calibri"/>
              </a:rPr>
              <a:t> both can serve as an added </a:t>
            </a:r>
            <a:r>
              <a:rPr lang="en-US" sz="1200" b="0" i="0" u="none" strike="noStrike" cap="none" dirty="0">
                <a:solidFill>
                  <a:schemeClr val="dk1"/>
                </a:solidFill>
                <a:latin typeface="+mn-lt"/>
                <a:ea typeface="Calibri"/>
                <a:cs typeface="Calibri"/>
                <a:sym typeface="Calibri"/>
              </a:rPr>
              <a:t>knowledge reinforcement.</a:t>
            </a:r>
            <a:r>
              <a:rPr lang="en-US" sz="1200" b="0" i="0" u="none" strike="noStrike" cap="none" baseline="0" dirty="0">
                <a:solidFill>
                  <a:schemeClr val="dk1"/>
                </a:solidFill>
                <a:latin typeface="+mn-lt"/>
                <a:ea typeface="Calibri"/>
                <a:cs typeface="Calibri"/>
                <a:sym typeface="Calibri"/>
              </a:rPr>
              <a:t> </a:t>
            </a:r>
            <a:endParaRPr lang="en-US" sz="1200" b="0" i="0" u="none" strike="noStrike" cap="none" dirty="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D258FA1D-11B2-42BC-BE62-ABFE18BF355C}" type="slidenum">
              <a:rPr lang="en-US" smtClean="0"/>
              <a:t>34</a:t>
            </a:fld>
            <a:endParaRPr lang="en-US"/>
          </a:p>
        </p:txBody>
      </p:sp>
    </p:spTree>
    <p:extLst>
      <p:ext uri="{BB962C8B-B14F-4D97-AF65-F5344CB8AC3E}">
        <p14:creationId xmlns:p14="http://schemas.microsoft.com/office/powerpoint/2010/main" val="3841259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Proper citation is important to maintain the integrity of these courses, especially since they are open to the scrutiny of other health professionals.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Note that plagiarism includes not only using other people’s words without giving due credit but also their </a:t>
            </a:r>
            <a:r>
              <a:rPr lang="en-US" sz="1200" i="1" kern="1200">
                <a:solidFill>
                  <a:schemeClr val="tx1"/>
                </a:solidFill>
                <a:latin typeface="+mn-lt"/>
                <a:ea typeface="+mn-ea"/>
                <a:cs typeface="+mn-cs"/>
              </a:rPr>
              <a:t>ideas</a:t>
            </a:r>
            <a:r>
              <a:rPr lang="en-US" sz="1200" kern="1200">
                <a:solidFill>
                  <a:schemeClr val="tx1"/>
                </a:solidFill>
                <a:latin typeface="+mn-lt"/>
                <a:ea typeface="+mn-ea"/>
                <a:cs typeface="+mn-cs"/>
              </a:rPr>
              <a:t>. Also includes tables, figures, images,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You</a:t>
            </a:r>
            <a:r>
              <a:rPr lang="en-US" baseline="0"/>
              <a:t> can even be accused of self-plagiarism!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How best to avoid plagiarism then?</a:t>
            </a:r>
            <a:r>
              <a:rPr lang="en-US" sz="1200" kern="1200" baseline="0">
                <a:solidFill>
                  <a:schemeClr val="tx1"/>
                </a:solidFill>
                <a:latin typeface="+mn-lt"/>
                <a:ea typeface="+mn-ea"/>
                <a:cs typeface="+mn-cs"/>
              </a:rPr>
              <a:t> G</a:t>
            </a:r>
            <a:r>
              <a:rPr lang="en-US" sz="1200" kern="1200">
                <a:solidFill>
                  <a:schemeClr val="tx1"/>
                </a:solidFill>
                <a:latin typeface="+mn-lt"/>
                <a:ea typeface="+mn-ea"/>
                <a:cs typeface="+mn-cs"/>
              </a:rPr>
              <a:t>enerally, paraphrase </a:t>
            </a:r>
            <a:r>
              <a:rPr lang="en-US" sz="1200" b="1" u="sng" kern="1200">
                <a:solidFill>
                  <a:schemeClr val="tx1"/>
                </a:solidFill>
                <a:latin typeface="+mn-lt"/>
                <a:ea typeface="+mn-ea"/>
                <a:cs typeface="+mn-cs"/>
              </a:rPr>
              <a:t>AND</a:t>
            </a:r>
            <a:r>
              <a:rPr lang="en-US" sz="1200" kern="1200">
                <a:solidFill>
                  <a:schemeClr val="tx1"/>
                </a:solidFill>
                <a:latin typeface="+mn-lt"/>
                <a:ea typeface="+mn-ea"/>
                <a:cs typeface="+mn-cs"/>
              </a:rPr>
              <a:t> cite.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endParaRPr lang="en-US"/>
          </a:p>
        </p:txBody>
      </p:sp>
      <p:sp>
        <p:nvSpPr>
          <p:cNvPr id="4" name="Slide Number Placeholder 3"/>
          <p:cNvSpPr>
            <a:spLocks noGrp="1"/>
          </p:cNvSpPr>
          <p:nvPr>
            <p:ph type="sldNum" sz="quarter" idx="10"/>
          </p:nvPr>
        </p:nvSpPr>
        <p:spPr/>
        <p:txBody>
          <a:bodyPr/>
          <a:lstStyle/>
          <a:p>
            <a:fld id="{D258FA1D-11B2-42BC-BE62-ABFE18BF355C}" type="slidenum">
              <a:rPr lang="en-US" smtClean="0"/>
              <a:t>35</a:t>
            </a:fld>
            <a:endParaRPr lang="en-US"/>
          </a:p>
        </p:txBody>
      </p:sp>
    </p:spTree>
    <p:extLst>
      <p:ext uri="{BB962C8B-B14F-4D97-AF65-F5344CB8AC3E}">
        <p14:creationId xmlns:p14="http://schemas.microsoft.com/office/powerpoint/2010/main" val="1582762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r>
              <a:rPr lang="en-US"/>
              <a:t>Photos,</a:t>
            </a:r>
            <a:r>
              <a:rPr lang="en-US" baseline="0"/>
              <a:t> graphics, images: </a:t>
            </a:r>
            <a:r>
              <a:rPr lang="en-US" sz="1200"/>
              <a:t>Many images, photos, and graphics are copyrighted, including those of the WHO (http://www.who.int/about/licensing/en/). Please make sure that you have permission, in writing, to use those that are copyrighted. Alternatively, you can use publicly available images.  A few sites that allow free use of images, with citation, are</a:t>
            </a:r>
            <a:r>
              <a:rPr lang="en-US" sz="1200" baseline="0"/>
              <a:t> </a:t>
            </a:r>
            <a:r>
              <a:rPr lang="en-US" sz="1200"/>
              <a:t>Wikimedia Commons,</a:t>
            </a:r>
            <a:r>
              <a:rPr lang="en-US" sz="1200" baseline="0"/>
              <a:t> </a:t>
            </a:r>
            <a:r>
              <a:rPr lang="en-US" sz="1200"/>
              <a:t>Flickr Commons,</a:t>
            </a:r>
            <a:r>
              <a:rPr lang="en-US" sz="1200" baseline="0"/>
              <a:t> </a:t>
            </a:r>
            <a:r>
              <a:rPr lang="en-US" sz="1200"/>
              <a:t>K4Health’s Photoshare.</a:t>
            </a:r>
          </a:p>
          <a:p>
            <a:pPr marL="0" indent="0">
              <a:spcBef>
                <a:spcPts val="0"/>
              </a:spcBef>
              <a:buNone/>
            </a:pPr>
            <a:endParaRPr lang="en-US"/>
          </a:p>
        </p:txBody>
      </p:sp>
      <p:sp>
        <p:nvSpPr>
          <p:cNvPr id="4" name="Slide Number Placeholder 3"/>
          <p:cNvSpPr>
            <a:spLocks noGrp="1"/>
          </p:cNvSpPr>
          <p:nvPr>
            <p:ph type="sldNum" sz="quarter" idx="10"/>
          </p:nvPr>
        </p:nvSpPr>
        <p:spPr/>
        <p:txBody>
          <a:bodyPr/>
          <a:lstStyle/>
          <a:p>
            <a:fld id="{D258FA1D-11B2-42BC-BE62-ABFE18BF355C}" type="slidenum">
              <a:rPr lang="en-US" smtClean="0"/>
              <a:t>36</a:t>
            </a:fld>
            <a:endParaRPr lang="en-US"/>
          </a:p>
        </p:txBody>
      </p:sp>
    </p:spTree>
    <p:extLst>
      <p:ext uri="{BB962C8B-B14F-4D97-AF65-F5344CB8AC3E}">
        <p14:creationId xmlns:p14="http://schemas.microsoft.com/office/powerpoint/2010/main" val="1165358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spcBef>
                <a:spcPts val="640"/>
              </a:spcBef>
              <a:spcAft>
                <a:spcPts val="0"/>
              </a:spcAft>
              <a:buClr>
                <a:schemeClr val="lt1"/>
              </a:buClr>
              <a:buSzPct val="100000"/>
              <a:buFont typeface="Noto Sans Symbols"/>
              <a:buChar char="➢"/>
            </a:pPr>
            <a:r>
              <a:rPr lang="en-US" sz="1200" dirty="0">
                <a:solidFill>
                  <a:srgbClr val="92D050"/>
                </a:solidFill>
                <a:latin typeface="Cabin"/>
                <a:ea typeface="Cabin"/>
                <a:cs typeface="Cabin"/>
                <a:sym typeface="Cabin"/>
              </a:rPr>
              <a:t>Conduct technical review and QAT of course</a:t>
            </a:r>
          </a:p>
          <a:p>
            <a:pPr marL="342900" marR="0" lvl="0" indent="-342900" algn="l" rtl="0">
              <a:spcBef>
                <a:spcPts val="640"/>
              </a:spcBef>
              <a:spcAft>
                <a:spcPts val="0"/>
              </a:spcAft>
              <a:buClr>
                <a:schemeClr val="lt1"/>
              </a:buClr>
              <a:buSzPct val="100000"/>
              <a:buFont typeface="Noto Sans Symbols"/>
              <a:buChar char="➢"/>
            </a:pPr>
            <a:r>
              <a:rPr lang="en-US" sz="1200" dirty="0">
                <a:solidFill>
                  <a:srgbClr val="92D050"/>
                </a:solidFill>
                <a:latin typeface="Cabin"/>
                <a:ea typeface="Cabin"/>
                <a:cs typeface="Cabin"/>
                <a:sym typeface="Cabin"/>
              </a:rPr>
              <a:t>Approve course content </a:t>
            </a:r>
          </a:p>
          <a:p>
            <a:endParaRPr lang="en-US" dirty="0"/>
          </a:p>
        </p:txBody>
      </p:sp>
      <p:sp>
        <p:nvSpPr>
          <p:cNvPr id="4" name="Slide Number Placeholder 3"/>
          <p:cNvSpPr>
            <a:spLocks noGrp="1"/>
          </p:cNvSpPr>
          <p:nvPr>
            <p:ph type="sldNum" sz="quarter" idx="10"/>
          </p:nvPr>
        </p:nvSpPr>
        <p:spPr/>
        <p:txBody>
          <a:bodyPr/>
          <a:lstStyle/>
          <a:p>
            <a:fld id="{D258FA1D-11B2-42BC-BE62-ABFE18BF355C}" type="slidenum">
              <a:rPr lang="en-US" smtClean="0"/>
              <a:t>37</a:t>
            </a:fld>
            <a:endParaRPr lang="en-US"/>
          </a:p>
        </p:txBody>
      </p:sp>
    </p:spTree>
    <p:extLst>
      <p:ext uri="{BB962C8B-B14F-4D97-AF65-F5344CB8AC3E}">
        <p14:creationId xmlns:p14="http://schemas.microsoft.com/office/powerpoint/2010/main" val="4130260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Things to consider as we discuss the course development process…</a:t>
            </a:r>
          </a:p>
          <a:p>
            <a:endParaRPr lang="en-US" dirty="0"/>
          </a:p>
        </p:txBody>
      </p:sp>
      <p:sp>
        <p:nvSpPr>
          <p:cNvPr id="4" name="Slide Number Placeholder 3"/>
          <p:cNvSpPr>
            <a:spLocks noGrp="1"/>
          </p:cNvSpPr>
          <p:nvPr>
            <p:ph type="sldNum" sz="quarter" idx="10"/>
          </p:nvPr>
        </p:nvSpPr>
        <p:spPr/>
        <p:txBody>
          <a:bodyPr/>
          <a:lstStyle/>
          <a:p>
            <a:fld id="{D258FA1D-11B2-42BC-BE62-ABFE18BF355C}" type="slidenum">
              <a:rPr lang="en-US" smtClean="0"/>
              <a:t>40</a:t>
            </a:fld>
            <a:endParaRPr lang="en-US"/>
          </a:p>
        </p:txBody>
      </p:sp>
    </p:spTree>
    <p:extLst>
      <p:ext uri="{BB962C8B-B14F-4D97-AF65-F5344CB8AC3E}">
        <p14:creationId xmlns:p14="http://schemas.microsoft.com/office/powerpoint/2010/main" val="19126101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58FA1D-11B2-42BC-BE62-ABFE18BF355C}" type="slidenum">
              <a:rPr lang="en-US" smtClean="0"/>
              <a:t>41</a:t>
            </a:fld>
            <a:endParaRPr lang="en-US"/>
          </a:p>
        </p:txBody>
      </p:sp>
    </p:spTree>
    <p:extLst>
      <p:ext uri="{BB962C8B-B14F-4D97-AF65-F5344CB8AC3E}">
        <p14:creationId xmlns:p14="http://schemas.microsoft.com/office/powerpoint/2010/main" val="36594116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58FA1D-11B2-42BC-BE62-ABFE18BF355C}" type="slidenum">
              <a:rPr lang="en-US" smtClean="0"/>
              <a:t>42</a:t>
            </a:fld>
            <a:endParaRPr lang="en-US"/>
          </a:p>
        </p:txBody>
      </p:sp>
    </p:spTree>
    <p:extLst>
      <p:ext uri="{BB962C8B-B14F-4D97-AF65-F5344CB8AC3E}">
        <p14:creationId xmlns:p14="http://schemas.microsoft.com/office/powerpoint/2010/main" val="729636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There is a need to think about the learner as well as the content and try to focus more on what's really relevant and needed information for the learner to know.</a:t>
            </a:r>
          </a:p>
          <a:p>
            <a:endParaRPr lang="en-US" dirty="0"/>
          </a:p>
        </p:txBody>
      </p:sp>
      <p:sp>
        <p:nvSpPr>
          <p:cNvPr id="4" name="Slide Number Placeholder 3"/>
          <p:cNvSpPr>
            <a:spLocks noGrp="1"/>
          </p:cNvSpPr>
          <p:nvPr>
            <p:ph type="sldNum" sz="quarter" idx="10"/>
          </p:nvPr>
        </p:nvSpPr>
        <p:spPr/>
        <p:txBody>
          <a:bodyPr/>
          <a:lstStyle/>
          <a:p>
            <a:fld id="{D258FA1D-11B2-42BC-BE62-ABFE18BF355C}" type="slidenum">
              <a:rPr lang="en-US" smtClean="0"/>
              <a:t>7</a:t>
            </a:fld>
            <a:endParaRPr lang="en-US"/>
          </a:p>
        </p:txBody>
      </p:sp>
    </p:spTree>
    <p:extLst>
      <p:ext uri="{BB962C8B-B14F-4D97-AF65-F5344CB8AC3E}">
        <p14:creationId xmlns:p14="http://schemas.microsoft.com/office/powerpoint/2010/main" val="398096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58FA1D-11B2-42BC-BE62-ABFE18BF355C}" type="slidenum">
              <a:rPr lang="en-US" smtClean="0"/>
              <a:t>8</a:t>
            </a:fld>
            <a:endParaRPr lang="en-US"/>
          </a:p>
        </p:txBody>
      </p:sp>
    </p:spTree>
    <p:extLst>
      <p:ext uri="{BB962C8B-B14F-4D97-AF65-F5344CB8AC3E}">
        <p14:creationId xmlns:p14="http://schemas.microsoft.com/office/powerpoint/2010/main" val="981507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sz="1200" b="0" i="0" u="none" strike="noStrike" cap="none" dirty="0">
                <a:solidFill>
                  <a:schemeClr val="dk1"/>
                </a:solidFill>
                <a:latin typeface="+mn-lt"/>
                <a:ea typeface="Calibri"/>
                <a:cs typeface="Calibri"/>
                <a:sym typeface="Calibri"/>
              </a:rPr>
              <a:t>Bloom’s Taxonomy is an important educational framework. It helps authors in designing content that maps to specific cognitive skills through the development of performance tasks, quiz questions, and feedback.</a:t>
            </a:r>
          </a:p>
          <a:p>
            <a:pPr marL="0" marR="0" lvl="0" indent="0" algn="l" rtl="0">
              <a:spcBef>
                <a:spcPts val="0"/>
              </a:spcBef>
              <a:buSzPct val="25000"/>
              <a:buNone/>
            </a:pPr>
            <a:endParaRPr lang="en-US" sz="1200" b="0" i="0" u="none" strike="noStrike" cap="none" dirty="0">
              <a:solidFill>
                <a:schemeClr val="dk1"/>
              </a:solidFill>
              <a:latin typeface="+mn-lt"/>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mn-lt"/>
                <a:ea typeface="Calibri"/>
                <a:cs typeface="Calibri"/>
                <a:sym typeface="Calibri"/>
              </a:rPr>
              <a:t>The majority of courses generally develop/assess lower levels of Bloom’s Taxonomy </a:t>
            </a:r>
            <a:r>
              <a:rPr lang="en-US" sz="1200" b="0" i="0" u="none" strike="noStrike" cap="none" baseline="0" dirty="0">
                <a:solidFill>
                  <a:schemeClr val="dk1"/>
                </a:solidFill>
                <a:latin typeface="+mn-lt"/>
                <a:ea typeface="Calibri"/>
                <a:cs typeface="Calibri"/>
                <a:sym typeface="Calibri"/>
              </a:rPr>
              <a:t>that are </a:t>
            </a:r>
            <a:r>
              <a:rPr lang="en-US" sz="1200" b="0" i="0" u="none" strike="noStrike" cap="none" baseline="0">
                <a:solidFill>
                  <a:schemeClr val="dk1"/>
                </a:solidFill>
                <a:latin typeface="+mn-lt"/>
                <a:ea typeface="Calibri"/>
                <a:cs typeface="Calibri"/>
                <a:sym typeface="Calibri"/>
              </a:rPr>
              <a:t>more </a:t>
            </a:r>
            <a:r>
              <a:rPr lang="en-US" sz="1200" b="0" i="0" u="none" strike="noStrike" cap="none">
                <a:solidFill>
                  <a:schemeClr val="dk1"/>
                </a:solidFill>
                <a:latin typeface="+mn-lt"/>
                <a:ea typeface="Calibri"/>
                <a:cs typeface="Calibri"/>
                <a:sym typeface="Calibri"/>
              </a:rPr>
              <a:t>Knowledge</a:t>
            </a:r>
            <a:r>
              <a:rPr lang="en-US" sz="1200" b="0" i="0" u="none" strike="noStrike" cap="none" baseline="0">
                <a:solidFill>
                  <a:schemeClr val="dk1"/>
                </a:solidFill>
                <a:latin typeface="+mn-lt"/>
                <a:ea typeface="Calibri"/>
                <a:cs typeface="Calibri"/>
                <a:sym typeface="Calibri"/>
              </a:rPr>
              <a:t> </a:t>
            </a:r>
            <a:r>
              <a:rPr lang="en-US" sz="1200" b="0" i="0" u="none" strike="noStrike" cap="none" baseline="0" dirty="0">
                <a:solidFill>
                  <a:schemeClr val="dk1"/>
                </a:solidFill>
                <a:latin typeface="+mn-lt"/>
                <a:ea typeface="Calibri"/>
                <a:cs typeface="Calibri"/>
                <a:sym typeface="Calibri"/>
              </a:rPr>
              <a:t>and </a:t>
            </a:r>
            <a:r>
              <a:rPr lang="en-US" sz="1200" b="0" i="0" u="none" strike="noStrike" cap="none" dirty="0">
                <a:solidFill>
                  <a:schemeClr val="dk1"/>
                </a:solidFill>
                <a:latin typeface="+mn-lt"/>
                <a:ea typeface="Calibri"/>
                <a:cs typeface="Calibri"/>
                <a:sym typeface="Calibri"/>
              </a:rPr>
              <a:t>Comprehension-based. However, you can include a variety of examples and case studies so that they are more grounded in the learners’ reality and provide them with examples as to how concepts have been applied in similar settings</a:t>
            </a:r>
            <a:r>
              <a:rPr lang="en-US" sz="1200" b="0" i="0" u="none" strike="noStrike" cap="none" baseline="0" dirty="0">
                <a:solidFill>
                  <a:schemeClr val="dk1"/>
                </a:solidFill>
                <a:latin typeface="+mn-lt"/>
                <a:ea typeface="Calibri"/>
                <a:cs typeface="Calibri"/>
                <a:sym typeface="Calibri"/>
              </a:rPr>
              <a:t> to assess the higher-level cognitive skills.</a:t>
            </a:r>
            <a:r>
              <a:rPr lang="en-US" sz="1200" b="0" i="0" u="none" strike="noStrike" cap="none" dirty="0">
                <a:solidFill>
                  <a:schemeClr val="dk1"/>
                </a:solidFill>
                <a:latin typeface="+mn-lt"/>
                <a:ea typeface="Calibri"/>
                <a:cs typeface="Calibri"/>
                <a:sym typeface="Calibri"/>
              </a:rPr>
              <a:t> </a:t>
            </a:r>
          </a:p>
          <a:p>
            <a:endParaRPr lang="en-US" dirty="0"/>
          </a:p>
        </p:txBody>
      </p:sp>
      <p:sp>
        <p:nvSpPr>
          <p:cNvPr id="4" name="Slide Number Placeholder 3"/>
          <p:cNvSpPr>
            <a:spLocks noGrp="1"/>
          </p:cNvSpPr>
          <p:nvPr>
            <p:ph type="sldNum" sz="quarter" idx="10"/>
          </p:nvPr>
        </p:nvSpPr>
        <p:spPr/>
        <p:txBody>
          <a:bodyPr/>
          <a:lstStyle/>
          <a:p>
            <a:fld id="{D258FA1D-11B2-42BC-BE62-ABFE18BF355C}" type="slidenum">
              <a:rPr lang="en-US" smtClean="0"/>
              <a:t>9</a:t>
            </a:fld>
            <a:endParaRPr lang="en-US"/>
          </a:p>
        </p:txBody>
      </p:sp>
    </p:spTree>
    <p:extLst>
      <p:ext uri="{BB962C8B-B14F-4D97-AF65-F5344CB8AC3E}">
        <p14:creationId xmlns:p14="http://schemas.microsoft.com/office/powerpoint/2010/main" val="967382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0" i="0" u="none" strike="noStrike" cap="none" dirty="0">
                <a:solidFill>
                  <a:schemeClr val="dk1"/>
                </a:solidFill>
                <a:latin typeface="+mn-lt"/>
                <a:ea typeface="Calibri"/>
                <a:cs typeface="Calibri"/>
                <a:sym typeface="Calibri"/>
              </a:rPr>
              <a:t>Courses are designed specifically to ensure the learner’s knowledge, comprehension, and critical thinking about a particular topic.</a:t>
            </a:r>
          </a:p>
          <a:p>
            <a:endParaRPr lang="en-US" dirty="0"/>
          </a:p>
        </p:txBody>
      </p:sp>
      <p:sp>
        <p:nvSpPr>
          <p:cNvPr id="4" name="Slide Number Placeholder 3"/>
          <p:cNvSpPr>
            <a:spLocks noGrp="1"/>
          </p:cNvSpPr>
          <p:nvPr>
            <p:ph type="sldNum" sz="quarter" idx="10"/>
          </p:nvPr>
        </p:nvSpPr>
        <p:spPr/>
        <p:txBody>
          <a:bodyPr/>
          <a:lstStyle/>
          <a:p>
            <a:fld id="{D258FA1D-11B2-42BC-BE62-ABFE18BF355C}" type="slidenum">
              <a:rPr lang="en-US" smtClean="0"/>
              <a:t>10</a:t>
            </a:fld>
            <a:endParaRPr lang="en-US"/>
          </a:p>
        </p:txBody>
      </p:sp>
    </p:spTree>
    <p:extLst>
      <p:ext uri="{BB962C8B-B14F-4D97-AF65-F5344CB8AC3E}">
        <p14:creationId xmlns:p14="http://schemas.microsoft.com/office/powerpoint/2010/main" val="2465047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mn-lt"/>
                <a:ea typeface="Calibri"/>
                <a:cs typeface="Calibri"/>
                <a:sym typeface="Calibri"/>
              </a:rPr>
              <a:t>One way to find out information about your audience is to conduct a survey and ask key questions like what kind of access they have to computers, where they usually access computers, etc. </a:t>
            </a:r>
            <a:r>
              <a:rPr lang="en-US" altLang="en-US" dirty="0"/>
              <a:t>In this example, a questionnaire</a:t>
            </a:r>
            <a:r>
              <a:rPr lang="en-US" altLang="en-US" baseline="0" dirty="0"/>
              <a:t> was sent to </a:t>
            </a:r>
            <a:r>
              <a:rPr lang="en-US" altLang="en-US" dirty="0"/>
              <a:t>Medical </a:t>
            </a:r>
            <a:r>
              <a:rPr lang="en-US" altLang="en-US"/>
              <a:t>Laboratory Scientists in a</a:t>
            </a:r>
            <a:r>
              <a:rPr lang="en-US" altLang="en-US" baseline="0"/>
              <a:t> particular country</a:t>
            </a:r>
            <a:r>
              <a:rPr lang="en-US" altLang="en-US"/>
              <a:t> </a:t>
            </a:r>
            <a:r>
              <a:rPr lang="en-US" altLang="en-US" dirty="0"/>
              <a:t>to answer some of these questions/provide insights. </a:t>
            </a:r>
            <a:r>
              <a:rPr lang="en-US" sz="1200" b="0" i="0" u="none" strike="noStrike" kern="1200" cap="none" dirty="0">
                <a:solidFill>
                  <a:schemeClr val="dk1"/>
                </a:solidFill>
                <a:effectLst/>
                <a:latin typeface="+mn-lt"/>
                <a:ea typeface="Calibri"/>
                <a:cs typeface="Calibri"/>
                <a:sym typeface="Calibri"/>
              </a:rPr>
              <a:t>K4Health conducted such a survey among this group and found that the majority (90%) had access to computers with Internet connection</a:t>
            </a:r>
            <a:r>
              <a:rPr lang="en-US" sz="1200" b="0" i="0" u="none" strike="noStrike" kern="1200" cap="none" baseline="0" dirty="0">
                <a:solidFill>
                  <a:schemeClr val="dk1"/>
                </a:solidFill>
                <a:effectLst/>
                <a:latin typeface="+mn-lt"/>
                <a:ea typeface="Calibri"/>
                <a:cs typeface="Calibri"/>
                <a:sym typeface="Calibri"/>
              </a:rPr>
              <a:t> and were somewhat to very comfortable in using computers (90%) </a:t>
            </a:r>
            <a:r>
              <a:rPr lang="en-US" sz="1200" b="0" i="0" u="none" strike="noStrike" kern="1200" cap="none" dirty="0">
                <a:solidFill>
                  <a:schemeClr val="dk1"/>
                </a:solidFill>
                <a:effectLst/>
                <a:latin typeface="+mn-lt"/>
                <a:ea typeface="Calibri"/>
                <a:cs typeface="Calibri"/>
                <a:sym typeface="Calibri"/>
              </a:rPr>
              <a:t>and so we decided that eLearning was a feasible approach.</a:t>
            </a:r>
            <a:endParaRPr lang="en-US" altLang="en-US" dirty="0"/>
          </a:p>
          <a:p>
            <a:endParaRPr lang="en-US" dirty="0"/>
          </a:p>
        </p:txBody>
      </p:sp>
      <p:sp>
        <p:nvSpPr>
          <p:cNvPr id="4" name="Slide Number Placeholder 3"/>
          <p:cNvSpPr>
            <a:spLocks noGrp="1"/>
          </p:cNvSpPr>
          <p:nvPr>
            <p:ph type="sldNum" sz="quarter" idx="10"/>
          </p:nvPr>
        </p:nvSpPr>
        <p:spPr/>
        <p:txBody>
          <a:bodyPr/>
          <a:lstStyle/>
          <a:p>
            <a:fld id="{D258FA1D-11B2-42BC-BE62-ABFE18BF355C}" type="slidenum">
              <a:rPr lang="en-US" smtClean="0"/>
              <a:t>13</a:t>
            </a:fld>
            <a:endParaRPr lang="en-US"/>
          </a:p>
        </p:txBody>
      </p:sp>
    </p:spTree>
    <p:extLst>
      <p:ext uri="{BB962C8B-B14F-4D97-AF65-F5344CB8AC3E}">
        <p14:creationId xmlns:p14="http://schemas.microsoft.com/office/powerpoint/2010/main" val="209829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QAT: quality assurance testing</a:t>
            </a:r>
          </a:p>
        </p:txBody>
      </p:sp>
      <p:sp>
        <p:nvSpPr>
          <p:cNvPr id="4" name="Slide Number Placeholder 3"/>
          <p:cNvSpPr>
            <a:spLocks noGrp="1"/>
          </p:cNvSpPr>
          <p:nvPr>
            <p:ph type="sldNum" sz="quarter" idx="10"/>
          </p:nvPr>
        </p:nvSpPr>
        <p:spPr/>
        <p:txBody>
          <a:bodyPr/>
          <a:lstStyle/>
          <a:p>
            <a:fld id="{D258FA1D-11B2-42BC-BE62-ABFE18BF355C}" type="slidenum">
              <a:rPr lang="en-US" smtClean="0"/>
              <a:t>15</a:t>
            </a:fld>
            <a:endParaRPr lang="en-US"/>
          </a:p>
        </p:txBody>
      </p:sp>
    </p:spTree>
    <p:extLst>
      <p:ext uri="{BB962C8B-B14F-4D97-AF65-F5344CB8AC3E}">
        <p14:creationId xmlns:p14="http://schemas.microsoft.com/office/powerpoint/2010/main" val="257694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We’ll focus on the last two items. </a:t>
            </a:r>
          </a:p>
          <a:p>
            <a:endParaRPr lang="en-US" dirty="0"/>
          </a:p>
        </p:txBody>
      </p:sp>
      <p:sp>
        <p:nvSpPr>
          <p:cNvPr id="4" name="Slide Number Placeholder 3"/>
          <p:cNvSpPr>
            <a:spLocks noGrp="1"/>
          </p:cNvSpPr>
          <p:nvPr>
            <p:ph type="sldNum" sz="quarter" idx="10"/>
          </p:nvPr>
        </p:nvSpPr>
        <p:spPr/>
        <p:txBody>
          <a:bodyPr/>
          <a:lstStyle/>
          <a:p>
            <a:fld id="{D258FA1D-11B2-42BC-BE62-ABFE18BF355C}" type="slidenum">
              <a:rPr lang="en-US" smtClean="0"/>
              <a:t>17</a:t>
            </a:fld>
            <a:endParaRPr lang="en-US"/>
          </a:p>
        </p:txBody>
      </p:sp>
    </p:spTree>
    <p:extLst>
      <p:ext uri="{BB962C8B-B14F-4D97-AF65-F5344CB8AC3E}">
        <p14:creationId xmlns:p14="http://schemas.microsoft.com/office/powerpoint/2010/main" val="3129832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94360" y="1536192"/>
            <a:ext cx="8001000" cy="914400"/>
          </a:xfrm>
        </p:spPr>
        <p:txBody>
          <a:bodyPr anchor="t"/>
          <a:lstStyle>
            <a:lvl1pPr marL="457200" indent="-384048" algn="ctr">
              <a:lnSpc>
                <a:spcPct val="100000"/>
              </a:lnSpc>
              <a:spcAft>
                <a:spcPts val="400"/>
              </a:spcAft>
              <a:defRPr sz="6000">
                <a:solidFill>
                  <a:srgbClr val="007EA5"/>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C668FCF9-A24B-FA41-8F99-CB904FA2263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594360" y="1536192"/>
            <a:ext cx="8001000" cy="914400"/>
          </a:xfrm>
        </p:spPr>
        <p:txBody>
          <a:bodyPr/>
          <a:lstStyle>
            <a:lvl1pPr marL="416052" indent="-342900">
              <a:lnSpc>
                <a:spcPct val="114000"/>
              </a:lnSpc>
              <a:spcAft>
                <a:spcPts val="400"/>
              </a:spcAft>
              <a:buFont typeface="Arial" panose="020B0604020202020204" pitchFamily="34" charset="0"/>
              <a:buChar char="•"/>
              <a:defRPr/>
            </a:lvl1pPr>
            <a:lvl2pPr marL="914400" indent="-384048">
              <a:lnSpc>
                <a:spcPct val="114000"/>
              </a:lnSpc>
              <a:spcBef>
                <a:spcPts val="0"/>
              </a:spcBef>
              <a:spcAft>
                <a:spcPts val="400"/>
              </a:spcAft>
              <a:defRPr/>
            </a:lvl2pPr>
            <a:lvl3pPr marL="457200" indent="-384048">
              <a:lnSpc>
                <a:spcPct val="114000"/>
              </a:lnSpc>
              <a:spcAft>
                <a:spcPts val="400"/>
              </a:spcAft>
              <a:defRPr/>
            </a:lvl3pPr>
            <a:lvl4pPr marL="73152" indent="0">
              <a:lnSpc>
                <a:spcPct val="114000"/>
              </a:lnSpc>
              <a:spcAft>
                <a:spcPts val="400"/>
              </a:spcAft>
              <a:buNone/>
              <a:defRPr/>
            </a:lvl4pPr>
            <a:lvl5pPr marL="457200" indent="-384048">
              <a:lnSpc>
                <a:spcPct val="114000"/>
              </a:lnSpc>
              <a:spcAft>
                <a:spcPts val="400"/>
              </a:spcAft>
              <a:defRPr/>
            </a:lvl5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a:xfrm>
            <a:off x="6457950" y="6347386"/>
            <a:ext cx="2057400" cy="365125"/>
          </a:xfrm>
        </p:spPr>
        <p:txBody>
          <a:bodyPr/>
          <a:lstStyle/>
          <a:p>
            <a:fld id="{C668FCF9-A24B-FA41-8F99-CB904FA2263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C668FCF9-A24B-FA41-8F99-CB904FA2263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576072" y="1825625"/>
            <a:ext cx="3886200" cy="914400"/>
          </a:xfrm>
        </p:spPr>
        <p:txBody>
          <a:body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29150" y="1825625"/>
            <a:ext cx="3886200" cy="914400"/>
          </a:xfrm>
        </p:spPr>
        <p:txBody>
          <a:bodyPr/>
          <a:lstStyle/>
          <a:p>
            <a:pPr lvl="0"/>
            <a:r>
              <a:rPr lang="en-US" dirty="0"/>
              <a:t>Click to edit Master text styles</a:t>
            </a:r>
          </a:p>
          <a:p>
            <a:pPr lvl="1"/>
            <a:r>
              <a:rPr lang="en-US" dirty="0"/>
              <a:t>Second level</a:t>
            </a:r>
          </a:p>
        </p:txBody>
      </p:sp>
      <p:sp>
        <p:nvSpPr>
          <p:cNvPr id="7" name="Slide Number Placeholder 6"/>
          <p:cNvSpPr>
            <a:spLocks noGrp="1"/>
          </p:cNvSpPr>
          <p:nvPr>
            <p:ph type="sldNum" sz="quarter" idx="12"/>
          </p:nvPr>
        </p:nvSpPr>
        <p:spPr/>
        <p:txBody>
          <a:bodyPr/>
          <a:lstStyle/>
          <a:p>
            <a:fld id="{C668FCF9-A24B-FA41-8F99-CB904FA2263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68FCF9-A24B-FA41-8F99-CB904FA2263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072" y="530352"/>
            <a:ext cx="80010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4360" y="1536192"/>
            <a:ext cx="8001000" cy="914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8FCF9-A24B-FA41-8F99-CB904FA2263F}" type="slidenum">
              <a:rPr lang="en-US" smtClean="0"/>
              <a:t>‹#›</a:t>
            </a:fld>
            <a:endParaRPr lang="en-US"/>
          </a:p>
        </p:txBody>
      </p:sp>
      <p:pic>
        <p:nvPicPr>
          <p:cNvPr id="7" name="Picture 6"/>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137167" y="6028567"/>
            <a:ext cx="2748572" cy="648038"/>
          </a:xfrm>
          <a:prstGeom prst="rect">
            <a:avLst/>
          </a:prstGeom>
        </p:spPr>
      </p:pic>
      <p:sp>
        <p:nvSpPr>
          <p:cNvPr id="11" name="Rectangle 10"/>
          <p:cNvSpPr/>
          <p:nvPr userDrawn="1"/>
        </p:nvSpPr>
        <p:spPr>
          <a:xfrm>
            <a:off x="576072" y="5850594"/>
            <a:ext cx="5697896"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mj-lt"/>
                <a:ea typeface="+mn-ea"/>
                <a:cs typeface="Arial" panose="020B0604020202020204" pitchFamily="34" charset="0"/>
              </a:rPr>
              <a:t>This resource is made possible by the support of the American People through the United States Agency for International Development (USAID) under the Knowledge SUCCESS (Strengthening Use, Capacity, Collaboration, Exchange, Synthesis, and Sharing) Project Cooperative Agreement No. 7200AA19CA00001 with the Johns Hopkins University. Knowledge SUCCESS is supported by USAID’s Bureau for Global Health, Office of Population and Reproductive Health and led by the Johns Hopkins Center for Communication Programs (CCP) in partnership with </a:t>
            </a:r>
            <a:r>
              <a:rPr kumimoji="0" lang="en-US" sz="800" b="0" i="1"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Amref</a:t>
            </a:r>
            <a:r>
              <a:rPr kumimoji="0" lang="en-US" sz="800" b="0" i="1" u="none" strike="noStrike" kern="1200" cap="none" spc="0" normalizeH="0" baseline="0" noProof="0" dirty="0">
                <a:ln>
                  <a:noFill/>
                </a:ln>
                <a:solidFill>
                  <a:prstClr val="black"/>
                </a:solidFill>
                <a:effectLst/>
                <a:uLnTx/>
                <a:uFillTx/>
                <a:latin typeface="+mj-lt"/>
                <a:ea typeface="+mn-ea"/>
                <a:cs typeface="Arial" panose="020B0604020202020204" pitchFamily="34" charset="0"/>
              </a:rPr>
              <a:t> Health Africa, </a:t>
            </a:r>
            <a:r>
              <a:rPr kumimoji="0" lang="en-US" sz="800" b="0" i="1"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Busara</a:t>
            </a:r>
            <a:r>
              <a:rPr kumimoji="0" lang="en-US" sz="800" b="0" i="1" u="none" strike="noStrike" kern="1200" cap="none" spc="0" normalizeH="0" baseline="0" noProof="0" dirty="0">
                <a:ln>
                  <a:noFill/>
                </a:ln>
                <a:solidFill>
                  <a:prstClr val="black"/>
                </a:solidFill>
                <a:effectLst/>
                <a:uLnTx/>
                <a:uFillTx/>
                <a:latin typeface="+mj-lt"/>
                <a:ea typeface="+mn-ea"/>
                <a:cs typeface="Arial" panose="020B0604020202020204" pitchFamily="34" charset="0"/>
              </a:rPr>
              <a:t> Center for Behavioral Economics (</a:t>
            </a:r>
            <a:r>
              <a:rPr kumimoji="0" lang="en-US" sz="800" b="0" i="1"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Busara</a:t>
            </a:r>
            <a:r>
              <a:rPr kumimoji="0" lang="en-US" sz="800" b="0" i="1" u="none" strike="noStrike" kern="1200" cap="none" spc="0" normalizeH="0" baseline="0" noProof="0" dirty="0">
                <a:ln>
                  <a:noFill/>
                </a:ln>
                <a:solidFill>
                  <a:prstClr val="black"/>
                </a:solidFill>
                <a:effectLst/>
                <a:uLnTx/>
                <a:uFillTx/>
                <a:latin typeface="+mj-lt"/>
                <a:ea typeface="+mn-ea"/>
                <a:cs typeface="Arial" panose="020B0604020202020204" pitchFamily="34" charset="0"/>
              </a:rPr>
              <a:t>), and FHI 360. The information provided in this resource is the sole responsibility of Knowledge SUCCESS and does not necessarily reflect the views of USAID, the U.S. Government, or the Johns Hopkins University. The resource may be adapted as needed; the original material can be found on www.kmtraining.org.</a:t>
            </a:r>
            <a:endParaRPr kumimoji="0" lang="en-US" sz="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p:txBody>
      </p:sp>
    </p:spTree>
    <p:extLst>
      <p:ext uri="{BB962C8B-B14F-4D97-AF65-F5344CB8AC3E}">
        <p14:creationId xmlns:p14="http://schemas.microsoft.com/office/powerpoint/2010/main" val="106876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Lst>
  <p:txStyles>
    <p:titleStyle>
      <a:lvl1pPr marL="457200" indent="-384048" algn="l" defTabSz="914400" rtl="0" eaLnBrk="1" latinLnBrk="0" hangingPunct="1">
        <a:lnSpc>
          <a:spcPct val="100000"/>
        </a:lnSpc>
        <a:spcBef>
          <a:spcPct val="0"/>
        </a:spcBef>
        <a:spcAft>
          <a:spcPts val="400"/>
        </a:spcAft>
        <a:buNone/>
        <a:defRPr sz="3600" kern="1200">
          <a:solidFill>
            <a:srgbClr val="007EA5"/>
          </a:solidFill>
          <a:latin typeface="Gill Sans MT" panose="020B0502020104020203" pitchFamily="34" charset="0"/>
          <a:ea typeface="+mj-ea"/>
          <a:cs typeface="+mj-cs"/>
        </a:defRPr>
      </a:lvl1pPr>
    </p:titleStyle>
    <p:bodyStyle>
      <a:lvl1pPr marL="457200" indent="-384048" algn="l" defTabSz="914400" rtl="0" eaLnBrk="1" latinLnBrk="0" hangingPunct="1">
        <a:lnSpc>
          <a:spcPct val="114000"/>
        </a:lnSpc>
        <a:spcBef>
          <a:spcPts val="1000"/>
        </a:spcBef>
        <a:spcAft>
          <a:spcPts val="400"/>
        </a:spcAft>
        <a:buFont typeface="Arial" panose="020B0604020202020204" pitchFamily="34" charset="0"/>
        <a:buChar char="•"/>
        <a:defRPr sz="2400" kern="1200">
          <a:solidFill>
            <a:srgbClr val="007EA5"/>
          </a:solidFill>
          <a:latin typeface="Gill Sans MT" panose="020B0502020104020203" pitchFamily="34" charset="0"/>
          <a:ea typeface="+mn-ea"/>
          <a:cs typeface="Arial" panose="020B0604020202020204" pitchFamily="34" charset="0"/>
        </a:defRPr>
      </a:lvl1pPr>
      <a:lvl2pPr marL="457200" indent="-384048" algn="l" defTabSz="914400" rtl="0" eaLnBrk="1" latinLnBrk="0" hangingPunct="1">
        <a:lnSpc>
          <a:spcPct val="114000"/>
        </a:lnSpc>
        <a:spcBef>
          <a:spcPts val="500"/>
        </a:spcBef>
        <a:spcAft>
          <a:spcPts val="400"/>
        </a:spcAft>
        <a:buFont typeface="Courier New" panose="02070309020205020404" pitchFamily="49" charset="0"/>
        <a:buChar char="o"/>
        <a:defRPr sz="2200" kern="1200">
          <a:solidFill>
            <a:srgbClr val="007EA5"/>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7EA5"/>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7EA5"/>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7EA5"/>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globalhealthlearning.org/course/good-governance-management-medicines/page/challenge-ethical-personnel-practices-ossarano?erid=node--23280--60"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www.globalhealthlearning.org/course/introduction-early-childhood-development/page/story-laila?erid=node--15872--60"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s://www.globalhealthlearning.org/course/health-communication-managers/page/what-does-health-communication-look-practice?erid=node--23685%E2%80%9460" TargetMode="External"/><Relationship Id="rId5" Type="http://schemas.openxmlformats.org/officeDocument/2006/relationships/image" Target="../media/image11.png"/><Relationship Id="rId4" Type="http://schemas.openxmlformats.org/officeDocument/2006/relationships/hyperlink" Target="https://www.globalhealthlearning.org/course/good-governance-management-medicines/page/challenge-ethical-personnel-practices-ossarano?erid=node--23280--60"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globalhealthlearning.org/course/improving-health-care-quality/quiz/final-exam?erid=node--151546--60" TargetMode="External"/><Relationship Id="rId4" Type="http://schemas.openxmlformats.org/officeDocument/2006/relationships/hyperlink" Target="https://www.globalhealthlearning.org/node/74174/take"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s://www.train.org/cdctrain/welcome" TargetMode="External"/><Relationship Id="rId13" Type="http://schemas.openxmlformats.org/officeDocument/2006/relationships/hyperlink" Target="http://www.learnitlive.com/classes-events/Public-Health/343.html" TargetMode="External"/><Relationship Id="rId3" Type="http://schemas.openxmlformats.org/officeDocument/2006/relationships/hyperlink" Target="http://www.hrhresourcecenter.org/elearning/index.php" TargetMode="External"/><Relationship Id="rId7" Type="http://schemas.openxmlformats.org/officeDocument/2006/relationships/hyperlink" Target="http://ocw.jhsph.edu/index.cfm" TargetMode="External"/><Relationship Id="rId12" Type="http://schemas.openxmlformats.org/officeDocument/2006/relationships/hyperlink" Target="https://www.measureevaluation.org/resources/training/online-courses-and-resources.html" TargetMode="External"/><Relationship Id="rId2" Type="http://schemas.openxmlformats.org/officeDocument/2006/relationships/hyperlink" Target="http://www.globalhealthlearning.org/" TargetMode="External"/><Relationship Id="rId1" Type="http://schemas.openxmlformats.org/officeDocument/2006/relationships/slideLayout" Target="../slideLayouts/slideLayout2.xml"/><Relationship Id="rId6" Type="http://schemas.openxmlformats.org/officeDocument/2006/relationships/hyperlink" Target="https://moodle.ccghe.net/" TargetMode="External"/><Relationship Id="rId11" Type="http://schemas.openxmlformats.org/officeDocument/2006/relationships/hyperlink" Target="http://www.uniteforsight.org/global-health-university/enroll" TargetMode="External"/><Relationship Id="rId5" Type="http://schemas.openxmlformats.org/officeDocument/2006/relationships/hyperlink" Target="http://www.ifbls.org/index.php/about-ifbls/e-learning" TargetMode="External"/><Relationship Id="rId10" Type="http://schemas.openxmlformats.org/officeDocument/2006/relationships/hyperlink" Target="http://elearning.jsi.com/index.php" TargetMode="External"/><Relationship Id="rId4" Type="http://schemas.openxmlformats.org/officeDocument/2006/relationships/hyperlink" Target="https://www.cdc.gov/training/development/design/online/index.html" TargetMode="External"/><Relationship Id="rId9" Type="http://schemas.openxmlformats.org/officeDocument/2006/relationships/hyperlink" Target="https://www.ghdonline.org/accounts/signin/?email=jcassani@jhuccp.org&amp;firstlogin=1"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71500" y="2450592"/>
            <a:ext cx="8001000" cy="2807208"/>
          </a:xfrm>
        </p:spPr>
        <p:txBody>
          <a:bodyPr>
            <a:normAutofit/>
          </a:bodyPr>
          <a:lstStyle/>
          <a:p>
            <a:pPr marL="0" indent="0"/>
            <a:r>
              <a:rPr lang="en-US" dirty="0"/>
              <a:t>eLearning</a:t>
            </a:r>
          </a:p>
        </p:txBody>
      </p:sp>
      <p:sp>
        <p:nvSpPr>
          <p:cNvPr id="8" name="Subtitle 7"/>
          <p:cNvSpPr>
            <a:spLocks noGrp="1"/>
          </p:cNvSpPr>
          <p:nvPr>
            <p:ph type="subTitle" idx="1"/>
          </p:nvPr>
        </p:nvSpPr>
        <p:spPr/>
        <p:txBody>
          <a:bodyPr/>
          <a:lstStyle/>
          <a:p>
            <a:pPr>
              <a:spcBef>
                <a:spcPts val="0"/>
              </a:spcBef>
            </a:pPr>
            <a:r>
              <a:rPr lang="en-US" dirty="0"/>
              <a:t>Instructional </a:t>
            </a:r>
            <a:r>
              <a:rPr lang="en-US"/>
              <a:t>Design and </a:t>
            </a:r>
            <a:br>
              <a:rPr lang="en-US" dirty="0"/>
            </a:br>
            <a:r>
              <a:rPr lang="en-US" dirty="0"/>
              <a:t>Course Development Process</a:t>
            </a:r>
          </a:p>
        </p:txBody>
      </p:sp>
    </p:spTree>
    <p:extLst>
      <p:ext uri="{BB962C8B-B14F-4D97-AF65-F5344CB8AC3E}">
        <p14:creationId xmlns:p14="http://schemas.microsoft.com/office/powerpoint/2010/main" val="573196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marL="0" indent="0"/>
            <a:r>
              <a:rPr lang="en-US" dirty="0"/>
              <a:t>What Does This Mean for Content Development?</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6072" y="2019655"/>
            <a:ext cx="8001000" cy="3725094"/>
          </a:xfrm>
          <a:prstGeom prst="rect">
            <a:avLst/>
          </a:prstGeom>
        </p:spPr>
      </p:pic>
    </p:spTree>
    <p:extLst>
      <p:ext uri="{BB962C8B-B14F-4D97-AF65-F5344CB8AC3E}">
        <p14:creationId xmlns:p14="http://schemas.microsoft.com/office/powerpoint/2010/main" val="1402112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marL="0" indent="0"/>
            <a:r>
              <a:rPr lang="en-US" dirty="0"/>
              <a:t>Determine Your Audience</a:t>
            </a:r>
          </a:p>
        </p:txBody>
      </p:sp>
      <p:sp>
        <p:nvSpPr>
          <p:cNvPr id="4" name="Content Placeholder 3"/>
          <p:cNvSpPr>
            <a:spLocks noGrp="1"/>
          </p:cNvSpPr>
          <p:nvPr>
            <p:ph sz="half" idx="1"/>
          </p:nvPr>
        </p:nvSpPr>
        <p:spPr>
          <a:xfrm>
            <a:off x="594360" y="1536192"/>
            <a:ext cx="3886200" cy="914400"/>
          </a:xfrm>
        </p:spPr>
        <p:txBody>
          <a:bodyPr>
            <a:noAutofit/>
          </a:bodyPr>
          <a:lstStyle/>
          <a:p>
            <a:pPr>
              <a:spcBef>
                <a:spcPts val="0"/>
              </a:spcBef>
              <a:buSzPct val="125000"/>
            </a:pPr>
            <a:r>
              <a:rPr lang="en-US" dirty="0"/>
              <a:t>Who is your target audience?</a:t>
            </a:r>
          </a:p>
          <a:p>
            <a:pPr>
              <a:spcBef>
                <a:spcPts val="0"/>
              </a:spcBef>
              <a:buSzPct val="125000"/>
            </a:pPr>
            <a:r>
              <a:rPr lang="en-US" dirty="0"/>
              <a:t>What are their main </a:t>
            </a:r>
            <a:br>
              <a:rPr lang="en-US" dirty="0"/>
            </a:br>
            <a:r>
              <a:rPr lang="en-US" dirty="0"/>
              <a:t>job responsibilities?</a:t>
            </a:r>
          </a:p>
        </p:txBody>
      </p:sp>
      <p:pic>
        <p:nvPicPr>
          <p:cNvPr id="6" name="Picture 3" descr="20101019-NigeriaLabWebStoryApril_1.jpg"/>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4045548" y="1749425"/>
            <a:ext cx="4185299" cy="326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6983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marL="0" indent="0"/>
            <a:r>
              <a:rPr lang="en-US" dirty="0"/>
              <a:t>Determine the Audience’s Capabilities</a:t>
            </a:r>
          </a:p>
        </p:txBody>
      </p:sp>
      <p:sp>
        <p:nvSpPr>
          <p:cNvPr id="5" name="Content Placeholder 4"/>
          <p:cNvSpPr>
            <a:spLocks noGrp="1"/>
          </p:cNvSpPr>
          <p:nvPr>
            <p:ph idx="1"/>
          </p:nvPr>
        </p:nvSpPr>
        <p:spPr/>
        <p:txBody>
          <a:bodyPr>
            <a:noAutofit/>
          </a:bodyPr>
          <a:lstStyle/>
          <a:p>
            <a:pPr marL="457200" indent="-384048">
              <a:spcBef>
                <a:spcPts val="0"/>
              </a:spcBef>
              <a:buSzPct val="125000"/>
            </a:pPr>
            <a:r>
              <a:rPr lang="en-US" dirty="0"/>
              <a:t>How are they going to access this course?</a:t>
            </a:r>
          </a:p>
          <a:p>
            <a:pPr lvl="1"/>
            <a:r>
              <a:rPr lang="en-US" sz="2400" dirty="0"/>
              <a:t>Internet</a:t>
            </a:r>
            <a:r>
              <a:rPr lang="en-US" sz="2400"/>
              <a:t>, CD-ROM, </a:t>
            </a:r>
            <a:r>
              <a:rPr lang="en-US" sz="2400" dirty="0"/>
              <a:t>personal/work computer, resource center</a:t>
            </a:r>
          </a:p>
          <a:p>
            <a:pPr marL="457200" indent="-384048">
              <a:buSzPct val="125000"/>
            </a:pPr>
            <a:r>
              <a:rPr lang="en-US" dirty="0"/>
              <a:t>How comfortable are </a:t>
            </a:r>
            <a:r>
              <a:rPr lang="en-US"/>
              <a:t>they with working </a:t>
            </a:r>
            <a:r>
              <a:rPr lang="en-US" dirty="0"/>
              <a:t>on computers?</a:t>
            </a:r>
          </a:p>
          <a:p>
            <a:pPr marL="457200" indent="-384048">
              <a:buSzPct val="125000"/>
            </a:pPr>
            <a:r>
              <a:rPr lang="en-US" dirty="0"/>
              <a:t>What is their connectivity right now?</a:t>
            </a:r>
          </a:p>
          <a:p>
            <a:pPr marL="457200" indent="-384048">
              <a:buSzPct val="125000"/>
            </a:pPr>
            <a:r>
              <a:rPr lang="en-US" dirty="0"/>
              <a:t>What is the connectivity trend?</a:t>
            </a:r>
          </a:p>
          <a:p>
            <a:pPr lvl="1"/>
            <a:r>
              <a:rPr lang="en-US" sz="2400" dirty="0"/>
              <a:t>Are they moving forward quickly?</a:t>
            </a:r>
          </a:p>
        </p:txBody>
      </p:sp>
    </p:spTree>
    <p:extLst>
      <p:ext uri="{BB962C8B-B14F-4D97-AF65-F5344CB8AC3E}">
        <p14:creationId xmlns:p14="http://schemas.microsoft.com/office/powerpoint/2010/main" val="1962178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marL="0" indent="0"/>
            <a:r>
              <a:rPr lang="en-US" dirty="0"/>
              <a:t>Issues of Access – </a:t>
            </a:r>
            <a:r>
              <a:rPr lang="en-US"/>
              <a:t>Example From </a:t>
            </a:r>
            <a:r>
              <a:rPr lang="en-US" dirty="0"/>
              <a:t>Survey</a:t>
            </a:r>
          </a:p>
        </p:txBody>
      </p:sp>
      <p:graphicFrame>
        <p:nvGraphicFramePr>
          <p:cNvPr id="4" name="Content Placeholder 3"/>
          <p:cNvGraphicFramePr>
            <a:graphicFrameLocks/>
          </p:cNvGraphicFramePr>
          <p:nvPr>
            <p:extLst>
              <p:ext uri="{D42A27DB-BD31-4B8C-83A1-F6EECF244321}">
                <p14:modId xmlns:p14="http://schemas.microsoft.com/office/powerpoint/2010/main" val="2826087508"/>
              </p:ext>
            </p:extLst>
          </p:nvPr>
        </p:nvGraphicFramePr>
        <p:xfrm>
          <a:off x="152400" y="2103319"/>
          <a:ext cx="4387596" cy="40627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990673120"/>
              </p:ext>
            </p:extLst>
          </p:nvPr>
        </p:nvGraphicFramePr>
        <p:xfrm>
          <a:off x="4191001" y="2134434"/>
          <a:ext cx="4649541" cy="401261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594360" y="1536192"/>
            <a:ext cx="2804160" cy="646331"/>
          </a:xfrm>
          <a:prstGeom prst="rect">
            <a:avLst/>
          </a:prstGeom>
          <a:noFill/>
        </p:spPr>
        <p:txBody>
          <a:bodyPr wrap="square" rtlCol="0">
            <a:spAutoFit/>
          </a:bodyPr>
          <a:lstStyle/>
          <a:p>
            <a:r>
              <a:rPr lang="en-US" b="1" dirty="0">
                <a:solidFill>
                  <a:srgbClr val="007EA5"/>
                </a:solidFill>
                <a:latin typeface="Gill Sans MT" charset="0"/>
                <a:ea typeface="Gill Sans MT" charset="0"/>
                <a:cs typeface="Gill Sans MT" charset="0"/>
              </a:rPr>
              <a:t>Do you have access to a computer at:</a:t>
            </a:r>
          </a:p>
        </p:txBody>
      </p:sp>
      <p:sp>
        <p:nvSpPr>
          <p:cNvPr id="6" name="TextBox 5"/>
          <p:cNvSpPr txBox="1"/>
          <p:nvPr/>
        </p:nvSpPr>
        <p:spPr>
          <a:xfrm>
            <a:off x="4890516" y="1536192"/>
            <a:ext cx="3230880" cy="646331"/>
          </a:xfrm>
          <a:prstGeom prst="rect">
            <a:avLst/>
          </a:prstGeom>
          <a:noFill/>
        </p:spPr>
        <p:txBody>
          <a:bodyPr wrap="square" rtlCol="0">
            <a:spAutoFit/>
          </a:bodyPr>
          <a:lstStyle/>
          <a:p>
            <a:pPr>
              <a:defRPr sz="1800" b="1" i="0" u="none" strike="noStrike" kern="1200" baseline="0">
                <a:solidFill>
                  <a:prstClr val="black"/>
                </a:solidFill>
                <a:latin typeface="+mn-lt"/>
                <a:ea typeface="+mn-ea"/>
                <a:cs typeface="+mn-cs"/>
              </a:defRPr>
            </a:pPr>
            <a:r>
              <a:rPr lang="en-US" dirty="0">
                <a:solidFill>
                  <a:srgbClr val="007EA5"/>
                </a:solidFill>
                <a:latin typeface="Gill Sans MT" charset="0"/>
                <a:ea typeface="Gill Sans MT" charset="0"/>
                <a:cs typeface="Gill Sans MT" charset="0"/>
              </a:rPr>
              <a:t>Where do you access the computer most frequently?</a:t>
            </a:r>
          </a:p>
        </p:txBody>
      </p:sp>
    </p:spTree>
    <p:extLst>
      <p:ext uri="{BB962C8B-B14F-4D97-AF65-F5344CB8AC3E}">
        <p14:creationId xmlns:p14="http://schemas.microsoft.com/office/powerpoint/2010/main" val="4080220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94360" y="2023872"/>
            <a:ext cx="8001000" cy="914400"/>
          </a:xfrm>
        </p:spPr>
        <p:txBody>
          <a:bodyPr>
            <a:normAutofit fontScale="90000"/>
          </a:bodyPr>
          <a:lstStyle/>
          <a:p>
            <a:pPr marL="0" indent="0"/>
            <a:r>
              <a:rPr lang="en-US" dirty="0"/>
              <a:t>Course Development Process</a:t>
            </a:r>
          </a:p>
        </p:txBody>
      </p:sp>
    </p:spTree>
    <p:extLst>
      <p:ext uri="{BB962C8B-B14F-4D97-AF65-F5344CB8AC3E}">
        <p14:creationId xmlns:p14="http://schemas.microsoft.com/office/powerpoint/2010/main" val="722377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marL="0" indent="0"/>
            <a:r>
              <a:rPr lang="en-US" dirty="0"/>
              <a:t>Roles and Responsibilities</a:t>
            </a:r>
          </a:p>
        </p:txBody>
      </p:sp>
      <p:sp>
        <p:nvSpPr>
          <p:cNvPr id="3" name="Content Placeholder 2"/>
          <p:cNvSpPr>
            <a:spLocks noGrp="1"/>
          </p:cNvSpPr>
          <p:nvPr>
            <p:ph idx="1"/>
          </p:nvPr>
        </p:nvSpPr>
        <p:spPr>
          <a:xfrm>
            <a:off x="594360" y="1536192"/>
            <a:ext cx="8001000" cy="4712208"/>
          </a:xfrm>
        </p:spPr>
        <p:txBody>
          <a:bodyPr>
            <a:noAutofit/>
          </a:bodyPr>
          <a:lstStyle/>
          <a:p>
            <a:pPr marL="457200" indent="-384048">
              <a:spcBef>
                <a:spcPts val="0"/>
              </a:spcBef>
            </a:pPr>
            <a:r>
              <a:rPr lang="en-US" sz="2000" dirty="0"/>
              <a:t>Course authors </a:t>
            </a:r>
          </a:p>
          <a:p>
            <a:pPr lvl="1"/>
            <a:r>
              <a:rPr lang="en-US" sz="1800" dirty="0"/>
              <a:t>Person(s) responsible for writing all course content</a:t>
            </a:r>
          </a:p>
          <a:p>
            <a:pPr marL="457200" indent="-384048">
              <a:spcBef>
                <a:spcPts val="0"/>
              </a:spcBef>
            </a:pPr>
            <a:r>
              <a:rPr lang="en-US" sz="2000" dirty="0"/>
              <a:t>Course manager </a:t>
            </a:r>
          </a:p>
          <a:p>
            <a:pPr lvl="1"/>
            <a:r>
              <a:rPr lang="en-US" sz="1800" dirty="0"/>
              <a:t>Person responsible for managing and monitoring the course development process</a:t>
            </a:r>
          </a:p>
          <a:p>
            <a:pPr lvl="1"/>
            <a:r>
              <a:rPr lang="en-US" sz="1800" dirty="0"/>
              <a:t>Person responsible for conducting the QAT, reviewing the spelling, grammar, and formatting of the course</a:t>
            </a:r>
          </a:p>
          <a:p>
            <a:pPr marL="457200" indent="-384048">
              <a:spcBef>
                <a:spcPts val="0"/>
              </a:spcBef>
            </a:pPr>
            <a:r>
              <a:rPr lang="en-US" sz="2000" dirty="0"/>
              <a:t>Technical reviewer/approver</a:t>
            </a:r>
          </a:p>
          <a:p>
            <a:pPr lvl="1"/>
            <a:r>
              <a:rPr lang="en-US" sz="1800" dirty="0"/>
              <a:t>Person(s) responsible for reviewing the accuracy of the technical content of the course </a:t>
            </a:r>
          </a:p>
          <a:p>
            <a:pPr lvl="1"/>
            <a:r>
              <a:rPr lang="en-US" sz="1800" dirty="0"/>
              <a:t>Person responsible for providing final “signing off” on course so that it can be published online</a:t>
            </a:r>
          </a:p>
        </p:txBody>
      </p:sp>
    </p:spTree>
    <p:extLst>
      <p:ext uri="{BB962C8B-B14F-4D97-AF65-F5344CB8AC3E}">
        <p14:creationId xmlns:p14="http://schemas.microsoft.com/office/powerpoint/2010/main" val="553573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marL="0" indent="0"/>
            <a:r>
              <a:rPr lang="en-US" dirty="0"/>
              <a:t>Phases in the Course Development Process</a:t>
            </a:r>
          </a:p>
        </p:txBody>
      </p:sp>
      <p:cxnSp>
        <p:nvCxnSpPr>
          <p:cNvPr id="4" name="Shape 177"/>
          <p:cNvCxnSpPr/>
          <p:nvPr/>
        </p:nvCxnSpPr>
        <p:spPr>
          <a:xfrm>
            <a:off x="2578549" y="3171184"/>
            <a:ext cx="0" cy="203199"/>
          </a:xfrm>
          <a:prstGeom prst="straightConnector1">
            <a:avLst/>
          </a:prstGeom>
          <a:noFill/>
          <a:ln w="25400" cap="flat" cmpd="sng">
            <a:solidFill>
              <a:schemeClr val="lt1">
                <a:alpha val="29803"/>
              </a:schemeClr>
            </a:solidFill>
            <a:prstDash val="solid"/>
            <a:round/>
            <a:headEnd type="none" w="med" len="med"/>
            <a:tailEnd type="none" w="med" len="med"/>
          </a:ln>
        </p:spPr>
      </p:cxnSp>
      <p:cxnSp>
        <p:nvCxnSpPr>
          <p:cNvPr id="6" name="Shape 179"/>
          <p:cNvCxnSpPr/>
          <p:nvPr/>
        </p:nvCxnSpPr>
        <p:spPr>
          <a:xfrm>
            <a:off x="4034004" y="3171184"/>
            <a:ext cx="0" cy="203199"/>
          </a:xfrm>
          <a:prstGeom prst="straightConnector1">
            <a:avLst/>
          </a:prstGeom>
          <a:noFill/>
          <a:ln w="25400" cap="flat" cmpd="sng">
            <a:solidFill>
              <a:schemeClr val="lt1">
                <a:alpha val="29803"/>
              </a:schemeClr>
            </a:solidFill>
            <a:prstDash val="solid"/>
            <a:round/>
            <a:headEnd type="none" w="med" len="med"/>
            <a:tailEnd type="none" w="med" len="med"/>
          </a:ln>
        </p:spPr>
      </p:cxnSp>
      <p:sp>
        <p:nvSpPr>
          <p:cNvPr id="7" name="Shape 180"/>
          <p:cNvSpPr txBox="1"/>
          <p:nvPr/>
        </p:nvSpPr>
        <p:spPr>
          <a:xfrm>
            <a:off x="4097506" y="3179757"/>
            <a:ext cx="75470" cy="186055"/>
          </a:xfrm>
          <a:prstGeom prst="rect">
            <a:avLst/>
          </a:prstGeom>
          <a:noFill/>
          <a:ln>
            <a:noFill/>
          </a:ln>
        </p:spPr>
        <p:txBody>
          <a:bodyPr lIns="0" tIns="0" rIns="0" bIns="0" anchor="ctr" anchorCtr="0">
            <a:noAutofit/>
          </a:bodyPr>
          <a:lstStyle/>
          <a:p>
            <a:pPr marL="0" marR="0" lvl="0" indent="0" algn="l" rtl="0">
              <a:spcBef>
                <a:spcPts val="0"/>
              </a:spcBef>
              <a:buSzPct val="25000"/>
              <a:buNone/>
            </a:pPr>
            <a:endParaRPr lang="en-US" sz="2800" dirty="0">
              <a:solidFill>
                <a:srgbClr val="007EA5"/>
              </a:solidFill>
              <a:latin typeface="Calibri"/>
              <a:ea typeface="Calibri"/>
              <a:cs typeface="Calibri"/>
              <a:sym typeface="Calibri"/>
            </a:endParaRPr>
          </a:p>
        </p:txBody>
      </p:sp>
      <p:cxnSp>
        <p:nvCxnSpPr>
          <p:cNvPr id="8" name="Shape 181"/>
          <p:cNvCxnSpPr/>
          <p:nvPr/>
        </p:nvCxnSpPr>
        <p:spPr>
          <a:xfrm>
            <a:off x="5489459" y="3171184"/>
            <a:ext cx="0" cy="203199"/>
          </a:xfrm>
          <a:prstGeom prst="straightConnector1">
            <a:avLst/>
          </a:prstGeom>
          <a:noFill/>
          <a:ln w="25400" cap="flat" cmpd="sng">
            <a:solidFill>
              <a:schemeClr val="lt1">
                <a:alpha val="29803"/>
              </a:schemeClr>
            </a:solidFill>
            <a:prstDash val="solid"/>
            <a:round/>
            <a:headEnd type="none" w="med" len="med"/>
            <a:tailEnd type="none" w="med" len="med"/>
          </a:ln>
        </p:spPr>
      </p:cxnSp>
      <p:cxnSp>
        <p:nvCxnSpPr>
          <p:cNvPr id="10" name="Shape 183"/>
          <p:cNvCxnSpPr/>
          <p:nvPr/>
        </p:nvCxnSpPr>
        <p:spPr>
          <a:xfrm>
            <a:off x="6944914" y="3171184"/>
            <a:ext cx="0" cy="203199"/>
          </a:xfrm>
          <a:prstGeom prst="straightConnector1">
            <a:avLst/>
          </a:prstGeom>
          <a:noFill/>
          <a:ln w="25400" cap="flat" cmpd="sng">
            <a:solidFill>
              <a:schemeClr val="lt1">
                <a:alpha val="29803"/>
              </a:schemeClr>
            </a:solidFill>
            <a:prstDash val="solid"/>
            <a:round/>
            <a:headEnd type="none" w="med" len="med"/>
            <a:tailEnd type="none" w="med" len="med"/>
          </a:ln>
        </p:spPr>
      </p:cxnSp>
      <p:sp>
        <p:nvSpPr>
          <p:cNvPr id="12" name="Shape 186"/>
          <p:cNvSpPr txBox="1"/>
          <p:nvPr/>
        </p:nvSpPr>
        <p:spPr>
          <a:xfrm>
            <a:off x="1127578" y="2243800"/>
            <a:ext cx="1658889" cy="555736"/>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Arial"/>
              <a:buNone/>
            </a:pPr>
            <a:r>
              <a:rPr lang="en-US" sz="2000" b="0" u="none" dirty="0">
                <a:solidFill>
                  <a:srgbClr val="007EA5"/>
                </a:solidFill>
                <a:latin typeface="Gill Sans MT" charset="0"/>
                <a:ea typeface="Gill Sans MT" charset="0"/>
                <a:cs typeface="Gill Sans MT" charset="0"/>
                <a:sym typeface="Cabin"/>
              </a:rPr>
              <a:t>Planning and start-up  </a:t>
            </a:r>
          </a:p>
        </p:txBody>
      </p:sp>
      <p:sp>
        <p:nvSpPr>
          <p:cNvPr id="13" name="Shape 189"/>
          <p:cNvSpPr txBox="1"/>
          <p:nvPr/>
        </p:nvSpPr>
        <p:spPr>
          <a:xfrm>
            <a:off x="5580899" y="3713336"/>
            <a:ext cx="1658889" cy="555736"/>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Arial"/>
              <a:buNone/>
            </a:pPr>
            <a:r>
              <a:rPr lang="en-US" sz="2000" b="0" u="none" dirty="0">
                <a:solidFill>
                  <a:srgbClr val="007EA5"/>
                </a:solidFill>
                <a:latin typeface="Gill Sans MT" charset="0"/>
                <a:ea typeface="Gill Sans MT" charset="0"/>
                <a:cs typeface="Gill Sans MT" charset="0"/>
                <a:sym typeface="Cabin"/>
              </a:rPr>
              <a:t>Course delivery</a:t>
            </a:r>
          </a:p>
        </p:txBody>
      </p:sp>
      <p:sp>
        <p:nvSpPr>
          <p:cNvPr id="14" name="Shape 190"/>
          <p:cNvSpPr txBox="1"/>
          <p:nvPr/>
        </p:nvSpPr>
        <p:spPr>
          <a:xfrm>
            <a:off x="6994383" y="2243800"/>
            <a:ext cx="1658889" cy="555736"/>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Arial"/>
              <a:buNone/>
            </a:pPr>
            <a:r>
              <a:rPr lang="en-US" sz="2000" b="0" u="none" dirty="0">
                <a:solidFill>
                  <a:srgbClr val="007EA5"/>
                </a:solidFill>
                <a:latin typeface="Gill Sans MT" charset="0"/>
                <a:ea typeface="Gill Sans MT" charset="0"/>
                <a:cs typeface="Gill Sans MT" charset="0"/>
                <a:sym typeface="Cabin"/>
              </a:rPr>
              <a:t>Monitoring &amp; Evaluation</a:t>
            </a:r>
          </a:p>
        </p:txBody>
      </p:sp>
      <p:sp>
        <p:nvSpPr>
          <p:cNvPr id="15" name="Shape 176"/>
          <p:cNvSpPr txBox="1"/>
          <p:nvPr/>
        </p:nvSpPr>
        <p:spPr>
          <a:xfrm>
            <a:off x="421175" y="3147621"/>
            <a:ext cx="1239000" cy="186000"/>
          </a:xfrm>
          <a:prstGeom prst="rect">
            <a:avLst/>
          </a:prstGeom>
          <a:noFill/>
          <a:ln>
            <a:noFill/>
          </a:ln>
        </p:spPr>
        <p:txBody>
          <a:bodyPr lIns="0" tIns="0" rIns="0" bIns="0" anchor="ctr" anchorCtr="0">
            <a:noAutofit/>
          </a:bodyPr>
          <a:lstStyle/>
          <a:p>
            <a:pPr marL="0" marR="0" lvl="0" indent="0" algn="l" rtl="0">
              <a:spcBef>
                <a:spcPts val="0"/>
              </a:spcBef>
              <a:buSzPct val="25000"/>
              <a:buNone/>
            </a:pPr>
            <a:r>
              <a:rPr lang="en-US" sz="2800" b="1" i="0" u="none" strike="noStrike" cap="none" dirty="0">
                <a:solidFill>
                  <a:schemeClr val="lt1"/>
                </a:solidFill>
                <a:latin typeface="Calibri"/>
                <a:ea typeface="Calibri"/>
                <a:cs typeface="Calibri"/>
                <a:sym typeface="Calibri"/>
              </a:rPr>
              <a:t>Phase 1</a:t>
            </a:r>
          </a:p>
        </p:txBody>
      </p:sp>
      <p:sp>
        <p:nvSpPr>
          <p:cNvPr id="16" name="Shape 187"/>
          <p:cNvSpPr txBox="1"/>
          <p:nvPr/>
        </p:nvSpPr>
        <p:spPr>
          <a:xfrm>
            <a:off x="2655113" y="3713336"/>
            <a:ext cx="1531291" cy="555736"/>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Arial"/>
              <a:buNone/>
            </a:pPr>
            <a:r>
              <a:rPr lang="en-US" sz="2000" b="0" u="none" dirty="0">
                <a:solidFill>
                  <a:srgbClr val="007EA5"/>
                </a:solidFill>
                <a:latin typeface="Gill Sans MT" charset="0"/>
                <a:ea typeface="Gill Sans MT" charset="0"/>
                <a:cs typeface="Gill Sans MT" charset="0"/>
                <a:sym typeface="Cabin"/>
              </a:rPr>
              <a:t>Course design</a:t>
            </a:r>
          </a:p>
        </p:txBody>
      </p:sp>
      <p:sp>
        <p:nvSpPr>
          <p:cNvPr id="17" name="Shape 188"/>
          <p:cNvSpPr txBox="1"/>
          <p:nvPr/>
        </p:nvSpPr>
        <p:spPr>
          <a:xfrm>
            <a:off x="4106700" y="2243800"/>
            <a:ext cx="1658889" cy="555736"/>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Arial"/>
              <a:buNone/>
            </a:pPr>
            <a:r>
              <a:rPr lang="en-US" sz="2000" b="0" u="none" dirty="0">
                <a:solidFill>
                  <a:srgbClr val="007EA5"/>
                </a:solidFill>
                <a:latin typeface="Gill Sans MT" charset="0"/>
                <a:ea typeface="Gill Sans MT" charset="0"/>
                <a:cs typeface="Gill Sans MT" charset="0"/>
                <a:sym typeface="Cabin"/>
              </a:rPr>
              <a:t>Course development</a:t>
            </a:r>
          </a:p>
        </p:txBody>
      </p:sp>
      <p:sp>
        <p:nvSpPr>
          <p:cNvPr id="18" name="Shape 175"/>
          <p:cNvSpPr/>
          <p:nvPr/>
        </p:nvSpPr>
        <p:spPr>
          <a:xfrm>
            <a:off x="1174600" y="3120193"/>
            <a:ext cx="7289799" cy="381000"/>
          </a:xfrm>
          <a:prstGeom prst="rect">
            <a:avLst/>
          </a:prstGeom>
          <a:solidFill>
            <a:schemeClr val="accent3"/>
          </a:solidFill>
          <a:ln>
            <a:noFill/>
          </a:ln>
          <a:effectLst>
            <a:reflection stA="50000" endA="300" endPos="55500" dist="50800" dir="5400000" sy="-100000" algn="bl" rotWithShape="0"/>
          </a:effectLst>
        </p:spPr>
        <p:txBody>
          <a:bodyPr lIns="91425" tIns="45700" rIns="91425" bIns="45700" anchor="ctr" anchorCtr="0">
            <a:noAutofit/>
          </a:bodyPr>
          <a:lstStyle/>
          <a:p>
            <a:pPr marL="0" marR="0" lvl="0" indent="0" algn="ctr" rtl="0">
              <a:spcBef>
                <a:spcPts val="0"/>
              </a:spcBef>
              <a:buNone/>
            </a:pPr>
            <a:endParaRPr sz="1800" b="0" i="0" u="none" strike="noStrike" cap="none">
              <a:solidFill>
                <a:srgbClr val="007EA5"/>
              </a:solidFill>
              <a:latin typeface="Calibri"/>
              <a:ea typeface="Calibri"/>
              <a:cs typeface="Calibri"/>
              <a:sym typeface="Calibri"/>
            </a:endParaRPr>
          </a:p>
        </p:txBody>
      </p:sp>
      <p:cxnSp>
        <p:nvCxnSpPr>
          <p:cNvPr id="19" name="Shape 177"/>
          <p:cNvCxnSpPr/>
          <p:nvPr/>
        </p:nvCxnSpPr>
        <p:spPr>
          <a:xfrm>
            <a:off x="2730949" y="3186424"/>
            <a:ext cx="0" cy="203199"/>
          </a:xfrm>
          <a:prstGeom prst="straightConnector1">
            <a:avLst/>
          </a:prstGeom>
          <a:noFill/>
          <a:ln w="25400" cap="flat" cmpd="sng">
            <a:solidFill>
              <a:schemeClr val="lt1">
                <a:alpha val="29803"/>
              </a:schemeClr>
            </a:solidFill>
            <a:prstDash val="solid"/>
            <a:round/>
            <a:headEnd type="none" w="med" len="med"/>
            <a:tailEnd type="none" w="med" len="med"/>
          </a:ln>
        </p:spPr>
      </p:cxnSp>
      <p:sp>
        <p:nvSpPr>
          <p:cNvPr id="20" name="Shape 178"/>
          <p:cNvSpPr txBox="1"/>
          <p:nvPr/>
        </p:nvSpPr>
        <p:spPr>
          <a:xfrm>
            <a:off x="2794452" y="3217666"/>
            <a:ext cx="75470" cy="186055"/>
          </a:xfrm>
          <a:prstGeom prst="rect">
            <a:avLst/>
          </a:prstGeom>
          <a:noFill/>
          <a:ln>
            <a:noFill/>
          </a:ln>
        </p:spPr>
        <p:txBody>
          <a:bodyPr lIns="0" tIns="0" rIns="0" bIns="0" anchor="ctr" anchorCtr="0">
            <a:noAutofit/>
          </a:bodyPr>
          <a:lstStyle/>
          <a:p>
            <a:pPr marL="0" marR="0" lvl="0" indent="0" algn="l" rtl="0">
              <a:spcBef>
                <a:spcPts val="0"/>
              </a:spcBef>
              <a:buSzPct val="25000"/>
              <a:buNone/>
            </a:pPr>
            <a:r>
              <a:rPr lang="en-US" sz="2800">
                <a:solidFill>
                  <a:srgbClr val="007EA5"/>
                </a:solidFill>
                <a:latin typeface="Calibri"/>
                <a:ea typeface="Calibri"/>
                <a:cs typeface="Calibri"/>
                <a:sym typeface="Calibri"/>
              </a:rPr>
              <a:t>2</a:t>
            </a:r>
          </a:p>
        </p:txBody>
      </p:sp>
      <p:cxnSp>
        <p:nvCxnSpPr>
          <p:cNvPr id="21" name="Shape 179"/>
          <p:cNvCxnSpPr/>
          <p:nvPr/>
        </p:nvCxnSpPr>
        <p:spPr>
          <a:xfrm>
            <a:off x="4186404" y="3186424"/>
            <a:ext cx="0" cy="203199"/>
          </a:xfrm>
          <a:prstGeom prst="straightConnector1">
            <a:avLst/>
          </a:prstGeom>
          <a:noFill/>
          <a:ln w="25400" cap="flat" cmpd="sng">
            <a:solidFill>
              <a:schemeClr val="lt1">
                <a:alpha val="29803"/>
              </a:schemeClr>
            </a:solidFill>
            <a:prstDash val="solid"/>
            <a:round/>
            <a:headEnd type="none" w="med" len="med"/>
            <a:tailEnd type="none" w="med" len="med"/>
          </a:ln>
        </p:spPr>
      </p:cxnSp>
      <p:sp>
        <p:nvSpPr>
          <p:cNvPr id="22" name="Shape 180"/>
          <p:cNvSpPr txBox="1"/>
          <p:nvPr/>
        </p:nvSpPr>
        <p:spPr>
          <a:xfrm>
            <a:off x="4249906" y="3217666"/>
            <a:ext cx="75470" cy="186055"/>
          </a:xfrm>
          <a:prstGeom prst="rect">
            <a:avLst/>
          </a:prstGeom>
          <a:noFill/>
          <a:ln>
            <a:noFill/>
          </a:ln>
        </p:spPr>
        <p:txBody>
          <a:bodyPr lIns="0" tIns="0" rIns="0" bIns="0" anchor="ctr" anchorCtr="0">
            <a:noAutofit/>
          </a:bodyPr>
          <a:lstStyle/>
          <a:p>
            <a:pPr marL="0" marR="0" lvl="0" indent="0" algn="l" rtl="0">
              <a:spcBef>
                <a:spcPts val="0"/>
              </a:spcBef>
              <a:buSzPct val="25000"/>
              <a:buNone/>
            </a:pPr>
            <a:r>
              <a:rPr lang="en-US" sz="2800">
                <a:solidFill>
                  <a:srgbClr val="007EA5"/>
                </a:solidFill>
                <a:latin typeface="Calibri"/>
                <a:ea typeface="Calibri"/>
                <a:cs typeface="Calibri"/>
                <a:sym typeface="Calibri"/>
              </a:rPr>
              <a:t>3</a:t>
            </a:r>
          </a:p>
        </p:txBody>
      </p:sp>
      <p:cxnSp>
        <p:nvCxnSpPr>
          <p:cNvPr id="23" name="Shape 181"/>
          <p:cNvCxnSpPr/>
          <p:nvPr/>
        </p:nvCxnSpPr>
        <p:spPr>
          <a:xfrm>
            <a:off x="5641859" y="3186424"/>
            <a:ext cx="0" cy="203199"/>
          </a:xfrm>
          <a:prstGeom prst="straightConnector1">
            <a:avLst/>
          </a:prstGeom>
          <a:noFill/>
          <a:ln w="25400" cap="flat" cmpd="sng">
            <a:solidFill>
              <a:schemeClr val="lt1">
                <a:alpha val="29803"/>
              </a:schemeClr>
            </a:solidFill>
            <a:prstDash val="solid"/>
            <a:round/>
            <a:headEnd type="none" w="med" len="med"/>
            <a:tailEnd type="none" w="med" len="med"/>
          </a:ln>
        </p:spPr>
      </p:cxnSp>
      <p:sp>
        <p:nvSpPr>
          <p:cNvPr id="24" name="Shape 182"/>
          <p:cNvSpPr txBox="1"/>
          <p:nvPr/>
        </p:nvSpPr>
        <p:spPr>
          <a:xfrm>
            <a:off x="5705361" y="3217666"/>
            <a:ext cx="75470" cy="186055"/>
          </a:xfrm>
          <a:prstGeom prst="rect">
            <a:avLst/>
          </a:prstGeom>
          <a:noFill/>
          <a:ln>
            <a:noFill/>
          </a:ln>
        </p:spPr>
        <p:txBody>
          <a:bodyPr lIns="0" tIns="0" rIns="0" bIns="0" anchor="ctr" anchorCtr="0">
            <a:noAutofit/>
          </a:bodyPr>
          <a:lstStyle/>
          <a:p>
            <a:pPr marL="0" marR="0" lvl="0" indent="0" algn="l" rtl="0">
              <a:spcBef>
                <a:spcPts val="0"/>
              </a:spcBef>
              <a:buSzPct val="25000"/>
              <a:buNone/>
            </a:pPr>
            <a:r>
              <a:rPr lang="en-US" sz="2800" dirty="0">
                <a:solidFill>
                  <a:srgbClr val="007EA5"/>
                </a:solidFill>
                <a:latin typeface="Calibri"/>
                <a:ea typeface="Calibri"/>
                <a:cs typeface="Calibri"/>
                <a:sym typeface="Calibri"/>
              </a:rPr>
              <a:t>4</a:t>
            </a:r>
          </a:p>
        </p:txBody>
      </p:sp>
      <p:cxnSp>
        <p:nvCxnSpPr>
          <p:cNvPr id="25" name="Shape 183"/>
          <p:cNvCxnSpPr/>
          <p:nvPr/>
        </p:nvCxnSpPr>
        <p:spPr>
          <a:xfrm>
            <a:off x="7097314" y="3186424"/>
            <a:ext cx="0" cy="203199"/>
          </a:xfrm>
          <a:prstGeom prst="straightConnector1">
            <a:avLst/>
          </a:prstGeom>
          <a:noFill/>
          <a:ln w="25400" cap="flat" cmpd="sng">
            <a:solidFill>
              <a:schemeClr val="lt1">
                <a:alpha val="29803"/>
              </a:schemeClr>
            </a:solidFill>
            <a:prstDash val="solid"/>
            <a:round/>
            <a:headEnd type="none" w="med" len="med"/>
            <a:tailEnd type="none" w="med" len="med"/>
          </a:ln>
        </p:spPr>
      </p:cxnSp>
      <p:sp>
        <p:nvSpPr>
          <p:cNvPr id="26" name="Shape 184"/>
          <p:cNvSpPr txBox="1"/>
          <p:nvPr/>
        </p:nvSpPr>
        <p:spPr>
          <a:xfrm>
            <a:off x="7160815" y="3217666"/>
            <a:ext cx="75470" cy="186055"/>
          </a:xfrm>
          <a:prstGeom prst="rect">
            <a:avLst/>
          </a:prstGeom>
          <a:noFill/>
          <a:ln>
            <a:noFill/>
          </a:ln>
        </p:spPr>
        <p:txBody>
          <a:bodyPr lIns="0" tIns="0" rIns="0" bIns="0" anchor="ctr" anchorCtr="0">
            <a:noAutofit/>
          </a:bodyPr>
          <a:lstStyle/>
          <a:p>
            <a:pPr marL="0" marR="0" lvl="0" indent="0" algn="l" rtl="0">
              <a:spcBef>
                <a:spcPts val="0"/>
              </a:spcBef>
              <a:buSzPct val="25000"/>
              <a:buNone/>
            </a:pPr>
            <a:r>
              <a:rPr lang="en-US" sz="2800">
                <a:solidFill>
                  <a:srgbClr val="007EA5"/>
                </a:solidFill>
                <a:latin typeface="Calibri"/>
                <a:ea typeface="Calibri"/>
                <a:cs typeface="Calibri"/>
                <a:sym typeface="Calibri"/>
              </a:rPr>
              <a:t>5</a:t>
            </a:r>
          </a:p>
        </p:txBody>
      </p:sp>
      <p:sp>
        <p:nvSpPr>
          <p:cNvPr id="27" name="Shape 176"/>
          <p:cNvSpPr txBox="1"/>
          <p:nvPr/>
        </p:nvSpPr>
        <p:spPr>
          <a:xfrm>
            <a:off x="182880" y="3209487"/>
            <a:ext cx="1609949" cy="194234"/>
          </a:xfrm>
          <a:prstGeom prst="rect">
            <a:avLst/>
          </a:prstGeom>
          <a:noFill/>
          <a:ln>
            <a:noFill/>
          </a:ln>
        </p:spPr>
        <p:txBody>
          <a:bodyPr lIns="0" tIns="0" rIns="0" bIns="0" anchor="ctr" anchorCtr="0">
            <a:noAutofit/>
          </a:bodyPr>
          <a:lstStyle/>
          <a:p>
            <a:pPr marL="0" marR="0" lvl="0" indent="0" algn="l" rtl="0">
              <a:spcBef>
                <a:spcPts val="0"/>
              </a:spcBef>
              <a:buSzPct val="25000"/>
              <a:buNone/>
            </a:pPr>
            <a:r>
              <a:rPr lang="en-US" sz="2800" b="1" i="0" u="none" strike="noStrike" cap="none">
                <a:solidFill>
                  <a:srgbClr val="007EA5"/>
                </a:solidFill>
                <a:latin typeface="Calibri"/>
                <a:ea typeface="Calibri"/>
                <a:cs typeface="Calibri"/>
                <a:sym typeface="Calibri"/>
              </a:rPr>
              <a:t>Phase   </a:t>
            </a:r>
            <a:r>
              <a:rPr lang="en-US" sz="2800" b="1" i="0" u="none" strike="noStrike" cap="none" dirty="0">
                <a:solidFill>
                  <a:srgbClr val="007EA5"/>
                </a:solidFill>
                <a:latin typeface="Calibri"/>
                <a:ea typeface="Calibri"/>
                <a:cs typeface="Calibri"/>
                <a:sym typeface="Calibri"/>
              </a:rPr>
              <a:t>1</a:t>
            </a:r>
          </a:p>
        </p:txBody>
      </p:sp>
    </p:spTree>
    <p:extLst>
      <p:ext uri="{BB962C8B-B14F-4D97-AF65-F5344CB8AC3E}">
        <p14:creationId xmlns:p14="http://schemas.microsoft.com/office/powerpoint/2010/main" val="2230841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marL="0" indent="0"/>
            <a:r>
              <a:rPr lang="en-US" dirty="0"/>
              <a:t>Phase 1: Planning </a:t>
            </a:r>
            <a:r>
              <a:rPr lang="en-US"/>
              <a:t>and Start-Up</a:t>
            </a:r>
            <a:endParaRPr lang="en-US" dirty="0"/>
          </a:p>
        </p:txBody>
      </p:sp>
      <p:sp>
        <p:nvSpPr>
          <p:cNvPr id="3" name="Content Placeholder 2"/>
          <p:cNvSpPr>
            <a:spLocks noGrp="1"/>
          </p:cNvSpPr>
          <p:nvPr>
            <p:ph idx="1"/>
          </p:nvPr>
        </p:nvSpPr>
        <p:spPr/>
        <p:txBody>
          <a:bodyPr>
            <a:noAutofit/>
          </a:bodyPr>
          <a:lstStyle/>
          <a:p>
            <a:pPr marL="457200" indent="-384048">
              <a:spcBef>
                <a:spcPts val="0"/>
              </a:spcBef>
              <a:buSzPct val="125000"/>
            </a:pPr>
            <a:r>
              <a:rPr lang="en-US" dirty="0"/>
              <a:t>Hold course kick-off meeting</a:t>
            </a:r>
          </a:p>
          <a:p>
            <a:pPr marL="457200" indent="-384048">
              <a:spcBef>
                <a:spcPts val="0"/>
              </a:spcBef>
              <a:buSzPct val="125000"/>
            </a:pPr>
            <a:r>
              <a:rPr lang="en-US" dirty="0"/>
              <a:t>Assign and/or confirm the eLearning course team</a:t>
            </a:r>
          </a:p>
          <a:p>
            <a:pPr marL="457200" indent="-384048">
              <a:spcBef>
                <a:spcPts val="0"/>
              </a:spcBef>
              <a:buSzPct val="125000"/>
            </a:pPr>
            <a:r>
              <a:rPr lang="en-US" dirty="0"/>
              <a:t>Identify course audience(s)</a:t>
            </a:r>
          </a:p>
          <a:p>
            <a:pPr marL="457200" indent="-384048">
              <a:spcBef>
                <a:spcPts val="0"/>
              </a:spcBef>
              <a:buSzPct val="125000"/>
            </a:pPr>
            <a:r>
              <a:rPr lang="en-US" dirty="0"/>
              <a:t>Develop course purpose statement and learning objectives</a:t>
            </a:r>
          </a:p>
          <a:p>
            <a:pPr marL="457200" indent="-384048">
              <a:spcBef>
                <a:spcPts val="0"/>
              </a:spcBef>
              <a:buSzPct val="125000"/>
            </a:pPr>
            <a:r>
              <a:rPr lang="en-US" dirty="0"/>
              <a:t>Develop course outlines based on key concepts</a:t>
            </a:r>
          </a:p>
        </p:txBody>
      </p:sp>
    </p:spTree>
    <p:extLst>
      <p:ext uri="{BB962C8B-B14F-4D97-AF65-F5344CB8AC3E}">
        <p14:creationId xmlns:p14="http://schemas.microsoft.com/office/powerpoint/2010/main" val="1649100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marL="0" indent="0"/>
            <a:r>
              <a:rPr lang="en-US" dirty="0"/>
              <a:t>Purpose Statement</a:t>
            </a:r>
          </a:p>
        </p:txBody>
      </p:sp>
      <p:sp>
        <p:nvSpPr>
          <p:cNvPr id="3" name="Content Placeholder 2"/>
          <p:cNvSpPr>
            <a:spLocks noGrp="1"/>
          </p:cNvSpPr>
          <p:nvPr>
            <p:ph idx="1"/>
          </p:nvPr>
        </p:nvSpPr>
        <p:spPr/>
        <p:txBody>
          <a:bodyPr>
            <a:noAutofit/>
          </a:bodyPr>
          <a:lstStyle/>
          <a:p>
            <a:pPr marL="457200" indent="-384048">
              <a:spcBef>
                <a:spcPts val="0"/>
              </a:spcBef>
              <a:buSzPct val="125000"/>
            </a:pPr>
            <a:r>
              <a:rPr lang="en-US" dirty="0"/>
              <a:t>Briefly introduces the importance of the topic </a:t>
            </a:r>
          </a:p>
          <a:p>
            <a:pPr marL="457200" indent="-384048">
              <a:spcBef>
                <a:spcPts val="0"/>
              </a:spcBef>
              <a:buSzPct val="125000"/>
            </a:pPr>
            <a:r>
              <a:rPr lang="en-US" dirty="0"/>
              <a:t>States the overarching rationale for the course (the “so what?”), followed by the main learning objective of the course.</a:t>
            </a:r>
          </a:p>
        </p:txBody>
      </p:sp>
    </p:spTree>
    <p:extLst>
      <p:ext uri="{BB962C8B-B14F-4D97-AF65-F5344CB8AC3E}">
        <p14:creationId xmlns:p14="http://schemas.microsoft.com/office/powerpoint/2010/main" val="2256390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marL="0" indent="0"/>
            <a:r>
              <a:rPr lang="en-US" dirty="0"/>
              <a:t>Purpose Statement Example</a:t>
            </a:r>
            <a:br>
              <a:rPr lang="en-US" dirty="0"/>
            </a:br>
            <a:r>
              <a:rPr lang="en-US" sz="3200" dirty="0"/>
              <a:t>Geographic Approaches to Global Health </a:t>
            </a:r>
          </a:p>
        </p:txBody>
      </p:sp>
      <p:sp>
        <p:nvSpPr>
          <p:cNvPr id="3" name="Content Placeholder 2"/>
          <p:cNvSpPr>
            <a:spLocks noGrp="1"/>
          </p:cNvSpPr>
          <p:nvPr>
            <p:ph idx="1"/>
          </p:nvPr>
        </p:nvSpPr>
        <p:spPr>
          <a:xfrm>
            <a:off x="594360" y="1847088"/>
            <a:ext cx="8001000" cy="914400"/>
          </a:xfrm>
        </p:spPr>
        <p:txBody>
          <a:bodyPr>
            <a:noAutofit/>
          </a:bodyPr>
          <a:lstStyle/>
          <a:p>
            <a:pPr marL="0" indent="0">
              <a:spcBef>
                <a:spcPts val="0"/>
              </a:spcBef>
              <a:buNone/>
            </a:pPr>
            <a:r>
              <a:rPr lang="en-US"/>
              <a:t>It </a:t>
            </a:r>
            <a:r>
              <a:rPr lang="en-US" dirty="0"/>
              <a:t>is important to harness geography to manage, analyze, and leverage spatial data effectively when planning, monitoring, and evaluating health sector programs. </a:t>
            </a:r>
          </a:p>
          <a:p>
            <a:pPr marL="0" indent="0">
              <a:spcBef>
                <a:spcPts val="0"/>
              </a:spcBef>
              <a:buNone/>
            </a:pPr>
            <a:endParaRPr lang="en-US" dirty="0"/>
          </a:p>
          <a:p>
            <a:pPr marL="0" indent="0">
              <a:spcBef>
                <a:spcPts val="0"/>
              </a:spcBef>
              <a:buNone/>
            </a:pPr>
            <a:r>
              <a:rPr lang="en-US" dirty="0"/>
              <a:t>Through this course, learners will gain an understanding of how to use spatial data to enhance the decision-making process for health program implementation in limited resource settings.</a:t>
            </a:r>
          </a:p>
          <a:p>
            <a:pPr marL="457200" indent="-384048">
              <a:spcBef>
                <a:spcPts val="0"/>
              </a:spcBef>
              <a:buNone/>
            </a:pPr>
            <a:endParaRPr lang="en-US" dirty="0"/>
          </a:p>
        </p:txBody>
      </p:sp>
    </p:spTree>
    <p:extLst>
      <p:ext uri="{BB962C8B-B14F-4D97-AF65-F5344CB8AC3E}">
        <p14:creationId xmlns:p14="http://schemas.microsoft.com/office/powerpoint/2010/main" val="3327649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Learning Objectives</a:t>
            </a:r>
          </a:p>
        </p:txBody>
      </p:sp>
      <p:sp>
        <p:nvSpPr>
          <p:cNvPr id="3" name="Content Placeholder 2"/>
          <p:cNvSpPr>
            <a:spLocks noGrp="1"/>
          </p:cNvSpPr>
          <p:nvPr>
            <p:ph idx="1"/>
          </p:nvPr>
        </p:nvSpPr>
        <p:spPr/>
        <p:txBody>
          <a:bodyPr>
            <a:noAutofit/>
          </a:bodyPr>
          <a:lstStyle/>
          <a:p>
            <a:pPr marL="457200" indent="-384048">
              <a:spcBef>
                <a:spcPts val="0"/>
              </a:spcBef>
              <a:buSzPct val="125000"/>
            </a:pPr>
            <a:r>
              <a:rPr lang="en-US" dirty="0"/>
              <a:t>Recall instructional design approach and examples for effectively writing eLearning content</a:t>
            </a:r>
          </a:p>
          <a:p>
            <a:pPr marL="457200" indent="-384048">
              <a:spcBef>
                <a:spcPts val="0"/>
              </a:spcBef>
              <a:buSzPct val="125000"/>
            </a:pPr>
            <a:r>
              <a:rPr lang="en-US" dirty="0"/>
              <a:t>List key components of an eLearning course</a:t>
            </a:r>
          </a:p>
          <a:p>
            <a:pPr marL="457200" indent="-384048">
              <a:spcBef>
                <a:spcPts val="0"/>
              </a:spcBef>
              <a:buSzPct val="125000"/>
            </a:pPr>
            <a:r>
              <a:rPr lang="en-US" dirty="0"/>
              <a:t>Recall how to draft a purpose statements</a:t>
            </a:r>
            <a:r>
              <a:rPr lang="en-US"/>
              <a:t>, high-level </a:t>
            </a:r>
            <a:r>
              <a:rPr lang="en-US" dirty="0"/>
              <a:t>learning objectives, and a course outline</a:t>
            </a:r>
          </a:p>
          <a:p>
            <a:pPr marL="457200" indent="-384048">
              <a:spcBef>
                <a:spcPts val="0"/>
              </a:spcBef>
              <a:buSzPct val="125000"/>
            </a:pPr>
            <a:r>
              <a:rPr lang="en-US" dirty="0"/>
              <a:t>List key roles, responsibilities of an eLearning team</a:t>
            </a:r>
          </a:p>
          <a:p>
            <a:pPr marL="457200" indent="-384048">
              <a:spcBef>
                <a:spcPts val="0"/>
              </a:spcBef>
              <a:buSzPct val="125000"/>
            </a:pPr>
            <a:r>
              <a:rPr lang="en-US" dirty="0"/>
              <a:t>Recall important aspects in developing a timeline </a:t>
            </a:r>
          </a:p>
        </p:txBody>
      </p:sp>
    </p:spTree>
    <p:extLst>
      <p:ext uri="{BB962C8B-B14F-4D97-AF65-F5344CB8AC3E}">
        <p14:creationId xmlns:p14="http://schemas.microsoft.com/office/powerpoint/2010/main" val="247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marL="0" indent="0"/>
            <a:r>
              <a:rPr lang="en-US" sz="4000" dirty="0"/>
              <a:t>Purpose Statement Example</a:t>
            </a:r>
            <a:br>
              <a:rPr lang="en-US" dirty="0"/>
            </a:br>
            <a:r>
              <a:rPr lang="en-US" dirty="0"/>
              <a:t>Female Genital Mutilation/Cutting </a:t>
            </a:r>
          </a:p>
        </p:txBody>
      </p:sp>
      <p:pic>
        <p:nvPicPr>
          <p:cNvPr id="4" name="Shape 221"/>
          <p:cNvPicPr preferRelativeResize="0">
            <a:picLocks noGrp="1"/>
          </p:cNvPicPr>
          <p:nvPr>
            <p:ph idx="1"/>
          </p:nvPr>
        </p:nvPicPr>
        <p:blipFill rotWithShape="1">
          <a:blip r:embed="rId3" cstate="email">
            <a:alphaModFix/>
            <a:extLst>
              <a:ext uri="{28A0092B-C50C-407E-A947-70E740481C1C}">
                <a14:useLocalDpi xmlns:a14="http://schemas.microsoft.com/office/drawing/2010/main"/>
              </a:ext>
            </a:extLst>
          </a:blip>
          <a:srcRect/>
          <a:stretch/>
        </p:blipFill>
        <p:spPr>
          <a:xfrm>
            <a:off x="0" y="2361236"/>
            <a:ext cx="9144000" cy="2553520"/>
          </a:xfrm>
          <a:prstGeom prst="rect">
            <a:avLst/>
          </a:prstGeom>
          <a:noFill/>
          <a:ln>
            <a:noFill/>
          </a:ln>
        </p:spPr>
      </p:pic>
    </p:spTree>
    <p:extLst>
      <p:ext uri="{BB962C8B-B14F-4D97-AF65-F5344CB8AC3E}">
        <p14:creationId xmlns:p14="http://schemas.microsoft.com/office/powerpoint/2010/main" val="1042082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marL="0" indent="0"/>
            <a:r>
              <a:rPr lang="en-US" dirty="0"/>
              <a:t>High-Level Objectives</a:t>
            </a:r>
          </a:p>
        </p:txBody>
      </p:sp>
      <p:sp>
        <p:nvSpPr>
          <p:cNvPr id="3" name="Content Placeholder 2"/>
          <p:cNvSpPr>
            <a:spLocks noGrp="1"/>
          </p:cNvSpPr>
          <p:nvPr>
            <p:ph idx="1"/>
          </p:nvPr>
        </p:nvSpPr>
        <p:spPr>
          <a:xfrm>
            <a:off x="594360" y="1456944"/>
            <a:ext cx="8001000" cy="914400"/>
          </a:xfrm>
        </p:spPr>
        <p:txBody>
          <a:bodyPr>
            <a:noAutofit/>
          </a:bodyPr>
          <a:lstStyle/>
          <a:p>
            <a:pPr marL="457200" indent="-384048">
              <a:spcBef>
                <a:spcPts val="0"/>
              </a:spcBef>
              <a:buSzPct val="125000"/>
            </a:pPr>
            <a:r>
              <a:rPr lang="en-US" dirty="0"/>
              <a:t> Communicate the instructional goals of the entire course</a:t>
            </a:r>
          </a:p>
          <a:p>
            <a:pPr marL="73152" indent="0">
              <a:spcBef>
                <a:spcPts val="0"/>
              </a:spcBef>
              <a:buNone/>
            </a:pPr>
            <a:endParaRPr lang="en-US" dirty="0"/>
          </a:p>
          <a:p>
            <a:pPr marL="0" indent="0">
              <a:spcBef>
                <a:spcPts val="0"/>
              </a:spcBef>
              <a:buNone/>
            </a:pPr>
            <a:r>
              <a:rPr lang="en-US" b="1" dirty="0"/>
              <a:t>Example: </a:t>
            </a:r>
            <a:r>
              <a:rPr lang="en-US" dirty="0"/>
              <a:t>By the end of this course, the </a:t>
            </a:r>
            <a:r>
              <a:rPr lang="en-US"/>
              <a:t>learner will be </a:t>
            </a:r>
            <a:r>
              <a:rPr lang="en-US" dirty="0"/>
              <a:t>able to understand geography as a unifying framework and GIS as a tool to collect, link, analyze, visualize, manage, and share data </a:t>
            </a:r>
            <a:r>
              <a:rPr lang="en-US"/>
              <a:t>and information, within a public health context.</a:t>
            </a:r>
            <a:endParaRPr lang="en-US" dirty="0"/>
          </a:p>
        </p:txBody>
      </p:sp>
    </p:spTree>
    <p:extLst>
      <p:ext uri="{BB962C8B-B14F-4D97-AF65-F5344CB8AC3E}">
        <p14:creationId xmlns:p14="http://schemas.microsoft.com/office/powerpoint/2010/main" val="517131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marL="0" indent="0"/>
            <a:r>
              <a:rPr lang="en-US" dirty="0"/>
              <a:t>Brainstorm Key Concepts</a:t>
            </a:r>
          </a:p>
        </p:txBody>
      </p:sp>
      <p:sp>
        <p:nvSpPr>
          <p:cNvPr id="3" name="Content Placeholder 2"/>
          <p:cNvSpPr>
            <a:spLocks noGrp="1"/>
          </p:cNvSpPr>
          <p:nvPr>
            <p:ph idx="1"/>
          </p:nvPr>
        </p:nvSpPr>
        <p:spPr/>
        <p:txBody>
          <a:bodyPr>
            <a:noAutofit/>
          </a:bodyPr>
          <a:lstStyle/>
          <a:p>
            <a:pPr marL="0" indent="0">
              <a:spcBef>
                <a:spcPts val="0"/>
              </a:spcBef>
              <a:buNone/>
            </a:pPr>
            <a:r>
              <a:rPr lang="en-US" dirty="0"/>
              <a:t>The most important technical or programmatic ideas or questions found in research, among experts, or based on experience that you want to convey in the course.</a:t>
            </a:r>
          </a:p>
        </p:txBody>
      </p:sp>
    </p:spTree>
    <p:extLst>
      <p:ext uri="{BB962C8B-B14F-4D97-AF65-F5344CB8AC3E}">
        <p14:creationId xmlns:p14="http://schemas.microsoft.com/office/powerpoint/2010/main" val="1666758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marL="0" indent="0"/>
            <a:r>
              <a:rPr lang="en-US" dirty="0"/>
              <a:t>Key Concepts → Course Sessions</a:t>
            </a:r>
          </a:p>
        </p:txBody>
      </p:sp>
      <p:sp>
        <p:nvSpPr>
          <p:cNvPr id="3" name="Content Placeholder 2"/>
          <p:cNvSpPr>
            <a:spLocks noGrp="1"/>
          </p:cNvSpPr>
          <p:nvPr>
            <p:ph idx="1"/>
          </p:nvPr>
        </p:nvSpPr>
        <p:spPr/>
        <p:txBody>
          <a:bodyPr>
            <a:noAutofit/>
          </a:bodyPr>
          <a:lstStyle/>
          <a:p>
            <a:pPr marL="457200" indent="-384048">
              <a:spcBef>
                <a:spcPts val="0"/>
              </a:spcBef>
              <a:buSzPct val="125000"/>
              <a:buFont typeface="Arial" charset="0"/>
              <a:buChar char="•"/>
            </a:pPr>
            <a:r>
              <a:rPr lang="en-US" dirty="0"/>
              <a:t>After brainstorming what you consider  appropriate content for the course:</a:t>
            </a:r>
          </a:p>
          <a:p>
            <a:pPr lvl="1"/>
            <a:r>
              <a:rPr lang="en-US" sz="2400" dirty="0"/>
              <a:t>Cluster the concepts together </a:t>
            </a:r>
          </a:p>
          <a:p>
            <a:pPr marL="457200" indent="-384048">
              <a:spcBef>
                <a:spcPts val="0"/>
              </a:spcBef>
              <a:buSzPct val="125000"/>
              <a:buFont typeface="Arial" charset="0"/>
              <a:buChar char="•"/>
            </a:pPr>
            <a:r>
              <a:rPr lang="en-US" dirty="0"/>
              <a:t>Select concepts that are:</a:t>
            </a:r>
          </a:p>
          <a:p>
            <a:pPr lvl="1"/>
            <a:r>
              <a:rPr lang="en-US" sz="2400" dirty="0"/>
              <a:t>Timely, useful, and appropriate for your audience</a:t>
            </a:r>
          </a:p>
          <a:p>
            <a:pPr lvl="1"/>
            <a:r>
              <a:rPr lang="en-US" sz="2400" dirty="0"/>
              <a:t>Reasonable to develop in the length of the course</a:t>
            </a:r>
          </a:p>
          <a:p>
            <a:pPr marL="457200" indent="-384048">
              <a:spcBef>
                <a:spcPts val="0"/>
              </a:spcBef>
            </a:pPr>
            <a:endParaRPr lang="en-US" dirty="0"/>
          </a:p>
        </p:txBody>
      </p:sp>
    </p:spTree>
    <p:extLst>
      <p:ext uri="{BB962C8B-B14F-4D97-AF65-F5344CB8AC3E}">
        <p14:creationId xmlns:p14="http://schemas.microsoft.com/office/powerpoint/2010/main" val="3935953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marL="0" indent="0"/>
            <a:r>
              <a:rPr lang="en-US" dirty="0"/>
              <a:t>Course Session Example</a:t>
            </a:r>
          </a:p>
        </p:txBody>
      </p:sp>
      <p:graphicFrame>
        <p:nvGraphicFramePr>
          <p:cNvPr id="4" name="Shape 240"/>
          <p:cNvGraphicFramePr>
            <a:graphicFrameLocks noGrp="1"/>
          </p:cNvGraphicFramePr>
          <p:nvPr>
            <p:ph idx="1"/>
            <p:extLst>
              <p:ext uri="{D42A27DB-BD31-4B8C-83A1-F6EECF244321}">
                <p14:modId xmlns:p14="http://schemas.microsoft.com/office/powerpoint/2010/main" val="614171112"/>
              </p:ext>
            </p:extLst>
          </p:nvPr>
        </p:nvGraphicFramePr>
        <p:xfrm>
          <a:off x="746759" y="1536192"/>
          <a:ext cx="7680961" cy="3004323"/>
        </p:xfrm>
        <a:graphic>
          <a:graphicData uri="http://schemas.openxmlformats.org/drawingml/2006/table">
            <a:tbl>
              <a:tblPr>
                <a:noFill/>
              </a:tblPr>
              <a:tblGrid>
                <a:gridCol w="2062480">
                  <a:extLst>
                    <a:ext uri="{9D8B030D-6E8A-4147-A177-3AD203B41FA5}">
                      <a16:colId xmlns:a16="http://schemas.microsoft.com/office/drawing/2014/main" val="20000"/>
                    </a:ext>
                  </a:extLst>
                </a:gridCol>
                <a:gridCol w="5618481">
                  <a:extLst>
                    <a:ext uri="{9D8B030D-6E8A-4147-A177-3AD203B41FA5}">
                      <a16:colId xmlns:a16="http://schemas.microsoft.com/office/drawing/2014/main" val="20001"/>
                    </a:ext>
                  </a:extLst>
                </a:gridCol>
              </a:tblGrid>
              <a:tr h="429189">
                <a:tc gridSpan="2">
                  <a:txBody>
                    <a:bodyPr/>
                    <a:lstStyle/>
                    <a:p>
                      <a:pPr marL="0" marR="0" lvl="0" indent="0" algn="ctr" rtl="0">
                        <a:spcBef>
                          <a:spcPts val="0"/>
                        </a:spcBef>
                        <a:buClr>
                          <a:schemeClr val="dk1"/>
                        </a:buClr>
                        <a:buSzPct val="25000"/>
                        <a:buFont typeface="Calibri"/>
                        <a:buNone/>
                      </a:pPr>
                      <a:r>
                        <a:rPr lang="en-US" sz="2200" u="none" strike="noStrike" cap="none" dirty="0"/>
                        <a:t>Course Guide</a:t>
                      </a:r>
                    </a:p>
                  </a:txBody>
                  <a:tcPr marL="85353" marR="85353" marT="42677" marB="42677">
                    <a:solidFill>
                      <a:srgbClr val="B6D7A8"/>
                    </a:solidFill>
                  </a:tcPr>
                </a:tc>
                <a:tc hMerge="1">
                  <a:txBody>
                    <a:bodyPr/>
                    <a:lstStyle/>
                    <a:p>
                      <a:endParaRPr lang="en-US"/>
                    </a:p>
                  </a:txBody>
                  <a:tcPr/>
                </a:tc>
                <a:extLst>
                  <a:ext uri="{0D108BD9-81ED-4DB2-BD59-A6C34878D82A}">
                    <a16:rowId xmlns:a16="http://schemas.microsoft.com/office/drawing/2014/main" val="10000"/>
                  </a:ext>
                </a:extLst>
              </a:tr>
              <a:tr h="429189">
                <a:tc>
                  <a:txBody>
                    <a:bodyPr/>
                    <a:lstStyle/>
                    <a:p>
                      <a:pPr marL="0" marR="0" lvl="0" indent="0" algn="l" rtl="0">
                        <a:spcBef>
                          <a:spcPts val="0"/>
                        </a:spcBef>
                        <a:buClr>
                          <a:schemeClr val="dk1"/>
                        </a:buClr>
                        <a:buSzPct val="25000"/>
                        <a:buFont typeface="Calibri"/>
                        <a:buNone/>
                      </a:pPr>
                      <a:r>
                        <a:rPr lang="en-US" sz="2200" u="none" strike="noStrike" cap="none"/>
                        <a:t>Session 1</a:t>
                      </a:r>
                    </a:p>
                  </a:txBody>
                  <a:tcPr marL="85353" marR="85353" marT="42677" marB="42677">
                    <a:solidFill>
                      <a:schemeClr val="lt1"/>
                    </a:solidFill>
                  </a:tcPr>
                </a:tc>
                <a:tc>
                  <a:txBody>
                    <a:bodyPr/>
                    <a:lstStyle/>
                    <a:p>
                      <a:pPr marL="0" marR="0" lvl="0" indent="0" algn="l" rtl="0">
                        <a:spcBef>
                          <a:spcPts val="0"/>
                        </a:spcBef>
                        <a:buClr>
                          <a:schemeClr val="dk1"/>
                        </a:buClr>
                        <a:buSzPct val="25000"/>
                        <a:buFont typeface="Calibri"/>
                        <a:buNone/>
                      </a:pPr>
                      <a:r>
                        <a:rPr lang="en-US" sz="2200"/>
                        <a:t>Introduction</a:t>
                      </a:r>
                    </a:p>
                  </a:txBody>
                  <a:tcPr marL="85353" marR="85353" marT="42677" marB="42677">
                    <a:solidFill>
                      <a:schemeClr val="lt1"/>
                    </a:solidFill>
                  </a:tcPr>
                </a:tc>
                <a:extLst>
                  <a:ext uri="{0D108BD9-81ED-4DB2-BD59-A6C34878D82A}">
                    <a16:rowId xmlns:a16="http://schemas.microsoft.com/office/drawing/2014/main" val="10001"/>
                  </a:ext>
                </a:extLst>
              </a:tr>
              <a:tr h="429189">
                <a:tc>
                  <a:txBody>
                    <a:bodyPr/>
                    <a:lstStyle/>
                    <a:p>
                      <a:pPr marL="0" marR="0" lvl="0" indent="0" algn="l" rtl="0">
                        <a:spcBef>
                          <a:spcPts val="0"/>
                        </a:spcBef>
                        <a:buClr>
                          <a:schemeClr val="dk1"/>
                        </a:buClr>
                        <a:buSzPct val="25000"/>
                        <a:buFont typeface="Calibri"/>
                        <a:buNone/>
                      </a:pPr>
                      <a:r>
                        <a:rPr lang="en-US" sz="2200"/>
                        <a:t>Session 2</a:t>
                      </a:r>
                    </a:p>
                  </a:txBody>
                  <a:tcPr marL="85353" marR="85353" marT="42677" marB="42677">
                    <a:solidFill>
                      <a:schemeClr val="lt1"/>
                    </a:solidFill>
                  </a:tcPr>
                </a:tc>
                <a:tc>
                  <a:txBody>
                    <a:bodyPr/>
                    <a:lstStyle/>
                    <a:p>
                      <a:pPr marL="0" marR="0" lvl="0" indent="0" algn="l" rtl="0">
                        <a:spcBef>
                          <a:spcPts val="0"/>
                        </a:spcBef>
                        <a:buClr>
                          <a:schemeClr val="dk1"/>
                        </a:buClr>
                        <a:buSzPct val="25000"/>
                        <a:buFont typeface="Calibri"/>
                        <a:buNone/>
                      </a:pPr>
                      <a:r>
                        <a:rPr lang="en-US" sz="2200" dirty="0"/>
                        <a:t>Strategic Role of Geography in Health</a:t>
                      </a:r>
                    </a:p>
                  </a:txBody>
                  <a:tcPr marL="85353" marR="85353" marT="42677" marB="42677">
                    <a:solidFill>
                      <a:schemeClr val="lt1"/>
                    </a:solidFill>
                  </a:tcPr>
                </a:tc>
                <a:extLst>
                  <a:ext uri="{0D108BD9-81ED-4DB2-BD59-A6C34878D82A}">
                    <a16:rowId xmlns:a16="http://schemas.microsoft.com/office/drawing/2014/main" val="10002"/>
                  </a:ext>
                </a:extLst>
              </a:tr>
              <a:tr h="429189">
                <a:tc>
                  <a:txBody>
                    <a:bodyPr/>
                    <a:lstStyle/>
                    <a:p>
                      <a:pPr marL="0" marR="0" lvl="0" indent="0" algn="l" rtl="0">
                        <a:spcBef>
                          <a:spcPts val="0"/>
                        </a:spcBef>
                        <a:buClr>
                          <a:schemeClr val="dk1"/>
                        </a:buClr>
                        <a:buSzPct val="25000"/>
                        <a:buFont typeface="Calibri"/>
                        <a:buNone/>
                      </a:pPr>
                      <a:r>
                        <a:rPr lang="en-US" sz="2200"/>
                        <a:t>Session 3</a:t>
                      </a:r>
                    </a:p>
                  </a:txBody>
                  <a:tcPr marL="85353" marR="85353" marT="42677" marB="42677">
                    <a:solidFill>
                      <a:schemeClr val="lt1"/>
                    </a:solidFill>
                  </a:tcPr>
                </a:tc>
                <a:tc>
                  <a:txBody>
                    <a:bodyPr/>
                    <a:lstStyle/>
                    <a:p>
                      <a:pPr marL="0" marR="0" lvl="0" indent="0" algn="l" rtl="0">
                        <a:spcBef>
                          <a:spcPts val="0"/>
                        </a:spcBef>
                        <a:buClr>
                          <a:schemeClr val="dk1"/>
                        </a:buClr>
                        <a:buSzPct val="25000"/>
                        <a:buFont typeface="Calibri"/>
                        <a:buNone/>
                      </a:pPr>
                      <a:r>
                        <a:rPr lang="en-US" sz="2200" dirty="0"/>
                        <a:t>Geographic Data</a:t>
                      </a:r>
                    </a:p>
                  </a:txBody>
                  <a:tcPr marL="85353" marR="85353" marT="42677" marB="42677">
                    <a:solidFill>
                      <a:schemeClr val="lt1"/>
                    </a:solidFill>
                  </a:tcPr>
                </a:tc>
                <a:extLst>
                  <a:ext uri="{0D108BD9-81ED-4DB2-BD59-A6C34878D82A}">
                    <a16:rowId xmlns:a16="http://schemas.microsoft.com/office/drawing/2014/main" val="10003"/>
                  </a:ext>
                </a:extLst>
              </a:tr>
              <a:tr h="429189">
                <a:tc>
                  <a:txBody>
                    <a:bodyPr/>
                    <a:lstStyle/>
                    <a:p>
                      <a:pPr marL="0" marR="0" lvl="0" indent="0" algn="l" rtl="0">
                        <a:spcBef>
                          <a:spcPts val="0"/>
                        </a:spcBef>
                        <a:buClr>
                          <a:schemeClr val="dk1"/>
                        </a:buClr>
                        <a:buSzPct val="25000"/>
                        <a:buFont typeface="Calibri"/>
                        <a:buNone/>
                      </a:pPr>
                      <a:r>
                        <a:rPr lang="en-US" sz="2200"/>
                        <a:t>Session 4</a:t>
                      </a:r>
                    </a:p>
                  </a:txBody>
                  <a:tcPr marL="85353" marR="85353" marT="42677" marB="42677">
                    <a:solidFill>
                      <a:schemeClr val="lt1"/>
                    </a:solidFill>
                  </a:tcPr>
                </a:tc>
                <a:tc>
                  <a:txBody>
                    <a:bodyPr/>
                    <a:lstStyle/>
                    <a:p>
                      <a:pPr marL="0" marR="0" lvl="0" indent="0" algn="l" rtl="0">
                        <a:spcBef>
                          <a:spcPts val="0"/>
                        </a:spcBef>
                        <a:buClr>
                          <a:schemeClr val="dk1"/>
                        </a:buClr>
                        <a:buSzPct val="25000"/>
                        <a:buFont typeface="Calibri"/>
                        <a:buNone/>
                      </a:pPr>
                      <a:r>
                        <a:rPr lang="en-US" sz="2200"/>
                        <a:t>Geographic Tools</a:t>
                      </a:r>
                    </a:p>
                  </a:txBody>
                  <a:tcPr marL="85353" marR="85353" marT="42677" marB="42677">
                    <a:solidFill>
                      <a:schemeClr val="lt1"/>
                    </a:solidFill>
                  </a:tcPr>
                </a:tc>
                <a:extLst>
                  <a:ext uri="{0D108BD9-81ED-4DB2-BD59-A6C34878D82A}">
                    <a16:rowId xmlns:a16="http://schemas.microsoft.com/office/drawing/2014/main" val="10004"/>
                  </a:ext>
                </a:extLst>
              </a:tr>
              <a:tr h="429189">
                <a:tc>
                  <a:txBody>
                    <a:bodyPr/>
                    <a:lstStyle/>
                    <a:p>
                      <a:pPr marL="0" marR="0" lvl="0" indent="0" algn="l" rtl="0">
                        <a:spcBef>
                          <a:spcPts val="0"/>
                        </a:spcBef>
                        <a:buClr>
                          <a:schemeClr val="dk1"/>
                        </a:buClr>
                        <a:buSzPct val="25000"/>
                        <a:buFont typeface="Calibri"/>
                        <a:buNone/>
                      </a:pPr>
                      <a:r>
                        <a:rPr lang="en-US" sz="2200" dirty="0"/>
                        <a:t>Session 5</a:t>
                      </a:r>
                    </a:p>
                  </a:txBody>
                  <a:tcPr marL="85353" marR="85353" marT="42677" marB="42677">
                    <a:solidFill>
                      <a:schemeClr val="lt1"/>
                    </a:solidFill>
                  </a:tcPr>
                </a:tc>
                <a:tc>
                  <a:txBody>
                    <a:bodyPr/>
                    <a:lstStyle/>
                    <a:p>
                      <a:pPr marL="0" marR="0" lvl="0" indent="0" algn="l" rtl="0">
                        <a:spcBef>
                          <a:spcPts val="0"/>
                        </a:spcBef>
                        <a:buClr>
                          <a:schemeClr val="dk1"/>
                        </a:buClr>
                        <a:buSzPct val="25000"/>
                        <a:buFont typeface="Calibri"/>
                        <a:buNone/>
                      </a:pPr>
                      <a:r>
                        <a:rPr lang="en-US" sz="2200"/>
                        <a:t>Process for Using the Data and Tools</a:t>
                      </a:r>
                    </a:p>
                  </a:txBody>
                  <a:tcPr marL="85353" marR="85353" marT="42677" marB="42677">
                    <a:solidFill>
                      <a:schemeClr val="lt1"/>
                    </a:solidFill>
                  </a:tcPr>
                </a:tc>
                <a:extLst>
                  <a:ext uri="{0D108BD9-81ED-4DB2-BD59-A6C34878D82A}">
                    <a16:rowId xmlns:a16="http://schemas.microsoft.com/office/drawing/2014/main" val="10005"/>
                  </a:ext>
                </a:extLst>
              </a:tr>
              <a:tr h="429189">
                <a:tc>
                  <a:txBody>
                    <a:bodyPr/>
                    <a:lstStyle/>
                    <a:p>
                      <a:pPr marL="0" marR="0" lvl="0" indent="0" algn="l" rtl="0">
                        <a:spcBef>
                          <a:spcPts val="0"/>
                        </a:spcBef>
                        <a:buClr>
                          <a:schemeClr val="dk1"/>
                        </a:buClr>
                        <a:buSzPct val="25000"/>
                        <a:buFont typeface="Calibri"/>
                        <a:buNone/>
                      </a:pPr>
                      <a:r>
                        <a:rPr lang="en-US" sz="2200" dirty="0"/>
                        <a:t>Session 6</a:t>
                      </a:r>
                    </a:p>
                  </a:txBody>
                  <a:tcPr marL="85353" marR="85353" marT="42677" marB="42677">
                    <a:solidFill>
                      <a:schemeClr val="lt1"/>
                    </a:solidFill>
                  </a:tcPr>
                </a:tc>
                <a:tc>
                  <a:txBody>
                    <a:bodyPr/>
                    <a:lstStyle/>
                    <a:p>
                      <a:pPr marL="0" marR="0" lvl="0" indent="0" algn="l" rtl="0">
                        <a:spcBef>
                          <a:spcPts val="0"/>
                        </a:spcBef>
                        <a:buClr>
                          <a:schemeClr val="dk1"/>
                        </a:buClr>
                        <a:buSzPct val="25000"/>
                        <a:buFont typeface="Calibri"/>
                        <a:buNone/>
                      </a:pPr>
                      <a:r>
                        <a:rPr lang="en-US" sz="2200" dirty="0"/>
                        <a:t>Case Studies</a:t>
                      </a:r>
                    </a:p>
                  </a:txBody>
                  <a:tcPr marL="85353" marR="85353" marT="42677" marB="42677">
                    <a:solidFill>
                      <a:schemeClr val="lt1"/>
                    </a:solidFill>
                  </a:tcPr>
                </a:tc>
                <a:extLst>
                  <a:ext uri="{0D108BD9-81ED-4DB2-BD59-A6C34878D82A}">
                    <a16:rowId xmlns:a16="http://schemas.microsoft.com/office/drawing/2014/main" val="10006"/>
                  </a:ext>
                </a:extLst>
              </a:tr>
            </a:tbl>
          </a:graphicData>
        </a:graphic>
      </p:graphicFrame>
      <p:sp>
        <p:nvSpPr>
          <p:cNvPr id="5" name="Shape 241"/>
          <p:cNvSpPr txBox="1"/>
          <p:nvPr/>
        </p:nvSpPr>
        <p:spPr>
          <a:xfrm>
            <a:off x="746759" y="4709360"/>
            <a:ext cx="7906512" cy="92392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2000" b="0" i="0" u="none" strike="noStrike" cap="none" dirty="0">
                <a:solidFill>
                  <a:srgbClr val="007EA5"/>
                </a:solidFill>
                <a:latin typeface="Gill Sans MT" charset="0"/>
                <a:ea typeface="Gill Sans MT" charset="0"/>
                <a:cs typeface="Gill Sans MT" charset="0"/>
                <a:sym typeface="Arial"/>
              </a:rPr>
              <a:t>Note:  All courses end with a final exam, which typically consists of the majority of questions from the individual session quizzes plus 5-7 new questions.</a:t>
            </a:r>
          </a:p>
        </p:txBody>
      </p:sp>
    </p:spTree>
    <p:extLst>
      <p:ext uri="{BB962C8B-B14F-4D97-AF65-F5344CB8AC3E}">
        <p14:creationId xmlns:p14="http://schemas.microsoft.com/office/powerpoint/2010/main" val="3419164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46"/>
          <p:cNvSpPr/>
          <p:nvPr/>
        </p:nvSpPr>
        <p:spPr>
          <a:xfrm>
            <a:off x="970868" y="3779260"/>
            <a:ext cx="7728042" cy="1769121"/>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med" len="med"/>
            <a:tailEnd type="none" w="med" len="med"/>
          </a:ln>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 name="Title 1"/>
          <p:cNvSpPr>
            <a:spLocks noGrp="1"/>
          </p:cNvSpPr>
          <p:nvPr>
            <p:ph type="title"/>
          </p:nvPr>
        </p:nvSpPr>
        <p:spPr/>
        <p:txBody>
          <a:bodyPr anchor="t"/>
          <a:lstStyle/>
          <a:p>
            <a:pPr marL="0" indent="0"/>
            <a:r>
              <a:rPr lang="en-US" dirty="0"/>
              <a:t>Detailed Objectives – Sessions </a:t>
            </a:r>
          </a:p>
        </p:txBody>
      </p:sp>
      <p:sp>
        <p:nvSpPr>
          <p:cNvPr id="3" name="Content Placeholder 2"/>
          <p:cNvSpPr>
            <a:spLocks noGrp="1"/>
          </p:cNvSpPr>
          <p:nvPr>
            <p:ph idx="1"/>
          </p:nvPr>
        </p:nvSpPr>
        <p:spPr/>
        <p:txBody>
          <a:bodyPr>
            <a:noAutofit/>
          </a:bodyPr>
          <a:lstStyle/>
          <a:p>
            <a:pPr marL="457200" indent="-384048">
              <a:spcBef>
                <a:spcPts val="0"/>
              </a:spcBef>
              <a:buSzPct val="125000"/>
              <a:buFont typeface="Arial" charset="0"/>
              <a:buChar char="•"/>
            </a:pPr>
            <a:r>
              <a:rPr lang="en-US" dirty="0"/>
              <a:t>Provide specific information on what learners are expected to understand as a result of completing a given session within a course</a:t>
            </a:r>
          </a:p>
          <a:p>
            <a:pPr marL="457200" indent="-384048">
              <a:spcBef>
                <a:spcPts val="0"/>
              </a:spcBef>
              <a:buSzPct val="125000"/>
              <a:buFont typeface="Arial" charset="0"/>
              <a:buChar char="•"/>
            </a:pPr>
            <a:r>
              <a:rPr lang="en-US"/>
              <a:t>Action-oriented </a:t>
            </a:r>
            <a:r>
              <a:rPr lang="en-US" dirty="0"/>
              <a:t>and measurable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8200" y="3779260"/>
            <a:ext cx="7413379" cy="1597290"/>
          </a:xfrm>
          <a:prstGeom prst="rect">
            <a:avLst/>
          </a:prstGeom>
        </p:spPr>
      </p:pic>
    </p:spTree>
    <p:extLst>
      <p:ext uri="{BB962C8B-B14F-4D97-AF65-F5344CB8AC3E}">
        <p14:creationId xmlns:p14="http://schemas.microsoft.com/office/powerpoint/2010/main" val="3463240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marL="0" indent="0"/>
            <a:r>
              <a:rPr lang="en-US" dirty="0"/>
              <a:t>Detailed Objectives Examples</a:t>
            </a:r>
          </a:p>
        </p:txBody>
      </p:sp>
      <p:sp>
        <p:nvSpPr>
          <p:cNvPr id="3" name="Content Placeholder 2"/>
          <p:cNvSpPr>
            <a:spLocks noGrp="1"/>
          </p:cNvSpPr>
          <p:nvPr>
            <p:ph idx="1"/>
          </p:nvPr>
        </p:nvSpPr>
        <p:spPr/>
        <p:txBody>
          <a:bodyPr>
            <a:noAutofit/>
          </a:bodyPr>
          <a:lstStyle/>
          <a:p>
            <a:pPr marL="457200" indent="-384048">
              <a:spcBef>
                <a:spcPts val="0"/>
              </a:spcBef>
              <a:buSzPct val="125000"/>
              <a:buFont typeface="Arial" charset="0"/>
              <a:buChar char="•"/>
            </a:pPr>
            <a:r>
              <a:rPr lang="en-US" dirty="0"/>
              <a:t>Name two characteristics that make data geographic.  </a:t>
            </a:r>
          </a:p>
          <a:p>
            <a:pPr marL="457200" indent="-384048">
              <a:spcBef>
                <a:spcPts val="0"/>
              </a:spcBef>
              <a:buSzPct val="125000"/>
              <a:buFont typeface="Arial" charset="0"/>
              <a:buChar char="•"/>
            </a:pPr>
            <a:r>
              <a:rPr lang="en-US" dirty="0"/>
              <a:t>Identify what distinguishes a fully-featured GIS from a simpler tool. </a:t>
            </a:r>
          </a:p>
          <a:p>
            <a:pPr marL="457200" indent="-384048">
              <a:spcBef>
                <a:spcPts val="0"/>
              </a:spcBef>
              <a:buSzPct val="125000"/>
              <a:buFont typeface="Arial" charset="0"/>
              <a:buChar char="•"/>
            </a:pPr>
            <a:r>
              <a:rPr lang="en-US" dirty="0"/>
              <a:t>Recall four factors to consider in using existing geographic data.</a:t>
            </a:r>
          </a:p>
          <a:p>
            <a:pPr marL="457200" indent="-384048">
              <a:spcBef>
                <a:spcPts val="0"/>
              </a:spcBef>
            </a:pPr>
            <a:endParaRPr lang="en-US" dirty="0"/>
          </a:p>
        </p:txBody>
      </p:sp>
    </p:spTree>
    <p:extLst>
      <p:ext uri="{BB962C8B-B14F-4D97-AF65-F5344CB8AC3E}">
        <p14:creationId xmlns:p14="http://schemas.microsoft.com/office/powerpoint/2010/main" val="3794119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marL="0" indent="0"/>
            <a:r>
              <a:rPr lang="en-US" dirty="0"/>
              <a:t>Phase 2: Course Design</a:t>
            </a:r>
          </a:p>
        </p:txBody>
      </p:sp>
      <p:sp>
        <p:nvSpPr>
          <p:cNvPr id="5" name="Content Placeholder 4"/>
          <p:cNvSpPr>
            <a:spLocks noGrp="1"/>
          </p:cNvSpPr>
          <p:nvPr>
            <p:ph idx="1"/>
          </p:nvPr>
        </p:nvSpPr>
        <p:spPr/>
        <p:txBody>
          <a:bodyPr>
            <a:noAutofit/>
          </a:bodyPr>
          <a:lstStyle/>
          <a:p>
            <a:pPr marL="457200" indent="-384048">
              <a:spcBef>
                <a:spcPts val="0"/>
              </a:spcBef>
              <a:buSzPct val="125000"/>
              <a:buFont typeface="Arial" charset="0"/>
              <a:buChar char="•"/>
            </a:pPr>
            <a:r>
              <a:rPr lang="en-US" dirty="0"/>
              <a:t>Develop course outline that’s based on high- and detailed level objectives</a:t>
            </a:r>
          </a:p>
          <a:p>
            <a:pPr lvl="1"/>
            <a:r>
              <a:rPr lang="en-US" dirty="0"/>
              <a:t>Course purpose statement</a:t>
            </a:r>
          </a:p>
          <a:p>
            <a:pPr lvl="1"/>
            <a:r>
              <a:rPr lang="en-US" dirty="0"/>
              <a:t>Key concepts – clustered into course sessions</a:t>
            </a:r>
          </a:p>
          <a:p>
            <a:pPr lvl="1"/>
            <a:r>
              <a:rPr lang="en-US" dirty="0"/>
              <a:t>High-level objectives for each session</a:t>
            </a:r>
          </a:p>
          <a:p>
            <a:pPr lvl="1"/>
            <a:r>
              <a:rPr lang="en-US" dirty="0"/>
              <a:t>Detailed learning objectives for each session/objective</a:t>
            </a:r>
          </a:p>
          <a:p>
            <a:pPr marL="457200" indent="-384048">
              <a:spcBef>
                <a:spcPts val="0"/>
              </a:spcBef>
              <a:buSzPct val="125000"/>
              <a:buFont typeface="Arial" charset="0"/>
              <a:buChar char="•"/>
            </a:pPr>
            <a:r>
              <a:rPr lang="en-US" dirty="0"/>
              <a:t>Set up course architecture </a:t>
            </a:r>
          </a:p>
          <a:p>
            <a:pPr marL="457200" indent="-384048">
              <a:spcBef>
                <a:spcPts val="0"/>
              </a:spcBef>
            </a:pPr>
            <a:endParaRPr lang="en-US" dirty="0"/>
          </a:p>
        </p:txBody>
      </p:sp>
    </p:spTree>
    <p:extLst>
      <p:ext uri="{BB962C8B-B14F-4D97-AF65-F5344CB8AC3E}">
        <p14:creationId xmlns:p14="http://schemas.microsoft.com/office/powerpoint/2010/main" val="2521641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marL="0" indent="0"/>
            <a:r>
              <a:rPr lang="en-US" dirty="0"/>
              <a:t>Phase 3: Course Development</a:t>
            </a:r>
          </a:p>
        </p:txBody>
      </p:sp>
      <p:sp>
        <p:nvSpPr>
          <p:cNvPr id="3" name="Content Placeholder 2"/>
          <p:cNvSpPr>
            <a:spLocks noGrp="1"/>
          </p:cNvSpPr>
          <p:nvPr>
            <p:ph idx="1"/>
          </p:nvPr>
        </p:nvSpPr>
        <p:spPr/>
        <p:txBody>
          <a:bodyPr>
            <a:noAutofit/>
          </a:bodyPr>
          <a:lstStyle/>
          <a:p>
            <a:pPr marL="457200" indent="-384048">
              <a:spcBef>
                <a:spcPts val="0"/>
              </a:spcBef>
              <a:buSzPct val="125000"/>
              <a:buFont typeface="Arial" charset="0"/>
              <a:buChar char="•"/>
            </a:pPr>
            <a:r>
              <a:rPr lang="en-US" dirty="0"/>
              <a:t>Synthesize background materials </a:t>
            </a:r>
          </a:p>
          <a:p>
            <a:pPr marL="457200" indent="-384048">
              <a:spcBef>
                <a:spcPts val="0"/>
              </a:spcBef>
              <a:buSzPct val="125000"/>
              <a:buFont typeface="Arial" charset="0"/>
              <a:buChar char="•"/>
            </a:pPr>
            <a:r>
              <a:rPr lang="en-US" dirty="0"/>
              <a:t>Create course sessions and draft </a:t>
            </a:r>
            <a:r>
              <a:rPr lang="en-US"/>
              <a:t>content </a:t>
            </a:r>
          </a:p>
          <a:p>
            <a:pPr marL="457200" indent="-384048">
              <a:spcBef>
                <a:spcPts val="0"/>
              </a:spcBef>
              <a:buSzPct val="125000"/>
              <a:buFont typeface="Arial" charset="0"/>
              <a:buChar char="•"/>
            </a:pPr>
            <a:r>
              <a:rPr lang="en-US"/>
              <a:t>Conduct </a:t>
            </a:r>
            <a:r>
              <a:rPr lang="en-US" dirty="0"/>
              <a:t>technical review and QAT of course</a:t>
            </a:r>
          </a:p>
          <a:p>
            <a:pPr marL="457200" indent="-384048">
              <a:spcBef>
                <a:spcPts val="0"/>
              </a:spcBef>
              <a:buSzPct val="125000"/>
              <a:buFont typeface="Arial" charset="0"/>
              <a:buChar char="•"/>
            </a:pPr>
            <a:r>
              <a:rPr lang="en-US" dirty="0"/>
              <a:t>Approve course content </a:t>
            </a:r>
          </a:p>
        </p:txBody>
      </p:sp>
    </p:spTree>
    <p:extLst>
      <p:ext uri="{BB962C8B-B14F-4D97-AF65-F5344CB8AC3E}">
        <p14:creationId xmlns:p14="http://schemas.microsoft.com/office/powerpoint/2010/main" val="658899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marL="0" indent="0"/>
            <a:r>
              <a:rPr lang="en-US" dirty="0"/>
              <a:t>Writing the Course</a:t>
            </a:r>
          </a:p>
        </p:txBody>
      </p:sp>
      <p:sp>
        <p:nvSpPr>
          <p:cNvPr id="3" name="Content Placeholder 2"/>
          <p:cNvSpPr>
            <a:spLocks noGrp="1"/>
          </p:cNvSpPr>
          <p:nvPr>
            <p:ph idx="1"/>
          </p:nvPr>
        </p:nvSpPr>
        <p:spPr/>
        <p:txBody>
          <a:bodyPr>
            <a:noAutofit/>
          </a:bodyPr>
          <a:lstStyle/>
          <a:p>
            <a:pPr>
              <a:spcBef>
                <a:spcPts val="0"/>
              </a:spcBef>
              <a:buSzPct val="125000"/>
              <a:buFont typeface="Arial" charset="0"/>
              <a:buChar char="•"/>
            </a:pPr>
            <a:r>
              <a:rPr lang="en-US" dirty="0"/>
              <a:t>Write course content</a:t>
            </a:r>
          </a:p>
          <a:p>
            <a:pPr>
              <a:spcBef>
                <a:spcPts val="0"/>
              </a:spcBef>
              <a:buSzPct val="125000"/>
              <a:buFont typeface="Arial" charset="0"/>
              <a:buChar char="•"/>
            </a:pPr>
            <a:r>
              <a:rPr lang="en-US" dirty="0"/>
              <a:t>Create glossary terms</a:t>
            </a:r>
          </a:p>
          <a:p>
            <a:pPr>
              <a:spcBef>
                <a:spcPts val="0"/>
              </a:spcBef>
              <a:buSzPct val="125000"/>
              <a:buFont typeface="Arial" charset="0"/>
              <a:buChar char="•"/>
            </a:pPr>
            <a:r>
              <a:rPr lang="en-US" dirty="0"/>
              <a:t>Include reference materials</a:t>
            </a:r>
          </a:p>
          <a:p>
            <a:pPr>
              <a:spcBef>
                <a:spcPts val="0"/>
              </a:spcBef>
              <a:buSzPct val="125000"/>
              <a:buFont typeface="Arial" charset="0"/>
              <a:buChar char="•"/>
            </a:pPr>
            <a:r>
              <a:rPr lang="en-US" dirty="0"/>
              <a:t>Create or include multimedia </a:t>
            </a:r>
          </a:p>
          <a:p>
            <a:pPr>
              <a:spcBef>
                <a:spcPts val="0"/>
              </a:spcBef>
              <a:buSzPct val="125000"/>
              <a:buFont typeface="Arial" charset="0"/>
              <a:buChar char="•"/>
            </a:pPr>
            <a:r>
              <a:rPr lang="en-US" dirty="0"/>
              <a:t>Create </a:t>
            </a:r>
            <a:r>
              <a:rPr lang="en-US"/>
              <a:t>quiz questions</a:t>
            </a:r>
          </a:p>
          <a:p>
            <a:pPr>
              <a:spcBef>
                <a:spcPts val="0"/>
              </a:spcBef>
              <a:buSzPct val="125000"/>
              <a:buFont typeface="Arial" charset="0"/>
              <a:buChar char="•"/>
            </a:pPr>
            <a:r>
              <a:rPr lang="en-US"/>
              <a:t>Ensure proper citations!</a:t>
            </a:r>
            <a:endParaRPr lang="en-US" dirty="0"/>
          </a:p>
        </p:txBody>
      </p:sp>
    </p:spTree>
    <p:extLst>
      <p:ext uri="{BB962C8B-B14F-4D97-AF65-F5344CB8AC3E}">
        <p14:creationId xmlns:p14="http://schemas.microsoft.com/office/powerpoint/2010/main" val="4154063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What is eLearning?</a:t>
            </a:r>
          </a:p>
        </p:txBody>
      </p:sp>
      <p:sp>
        <p:nvSpPr>
          <p:cNvPr id="3" name="Content Placeholder 2"/>
          <p:cNvSpPr>
            <a:spLocks noGrp="1"/>
          </p:cNvSpPr>
          <p:nvPr>
            <p:ph idx="1"/>
          </p:nvPr>
        </p:nvSpPr>
        <p:spPr/>
        <p:txBody>
          <a:bodyPr>
            <a:noAutofit/>
          </a:bodyPr>
          <a:lstStyle/>
          <a:p>
            <a:endParaRPr lang="en-US" dirty="0"/>
          </a:p>
          <a:p>
            <a:endParaRPr lang="en-US" dirty="0"/>
          </a:p>
          <a:p>
            <a:endParaRPr lang="en-US" dirty="0"/>
          </a:p>
          <a:p>
            <a:endParaRPr lang="en-US" dirty="0"/>
          </a:p>
          <a:p>
            <a:pPr marL="457200" indent="-384048">
              <a:spcBef>
                <a:spcPts val="0"/>
              </a:spcBef>
            </a:pPr>
            <a:r>
              <a:rPr lang="en-US" dirty="0"/>
              <a:t>Multiple definitions of eLearning and related terms</a:t>
            </a:r>
          </a:p>
          <a:p>
            <a:pPr marL="457200" indent="-384048">
              <a:spcBef>
                <a:spcPts val="0"/>
              </a:spcBef>
            </a:pPr>
            <a:r>
              <a:rPr lang="en-US" dirty="0"/>
              <a:t>Lack of universal agreement or hierarchy</a:t>
            </a:r>
          </a:p>
        </p:txBody>
      </p:sp>
      <p:pic>
        <p:nvPicPr>
          <p:cNvPr id="4" name="Picture 1"/>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8822" y="1635569"/>
            <a:ext cx="7348538"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558648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marL="0" indent="0"/>
            <a:r>
              <a:rPr lang="en-US"/>
              <a:t>Best Practices for Writing eLearning Content</a:t>
            </a:r>
            <a:endParaRPr lang="en-US" dirty="0"/>
          </a:p>
        </p:txBody>
      </p:sp>
      <p:sp>
        <p:nvSpPr>
          <p:cNvPr id="3" name="Content Placeholder 2"/>
          <p:cNvSpPr>
            <a:spLocks noGrp="1"/>
          </p:cNvSpPr>
          <p:nvPr>
            <p:ph idx="1"/>
          </p:nvPr>
        </p:nvSpPr>
        <p:spPr/>
        <p:txBody>
          <a:bodyPr>
            <a:noAutofit/>
          </a:bodyPr>
          <a:lstStyle/>
          <a:p>
            <a:pPr lvl="1">
              <a:buFont typeface="+mj-lt"/>
              <a:buAutoNum type="arabicPeriod"/>
            </a:pPr>
            <a:r>
              <a:rPr lang="en-US"/>
              <a:t>Write is </a:t>
            </a:r>
            <a:r>
              <a:rPr lang="en-US" dirty="0"/>
              <a:t>critical for a learner </a:t>
            </a:r>
            <a:r>
              <a:rPr lang="en-US"/>
              <a:t>to know? Key </a:t>
            </a:r>
            <a:r>
              <a:rPr lang="en-US" dirty="0"/>
              <a:t>messages</a:t>
            </a:r>
          </a:p>
          <a:p>
            <a:pPr lvl="1">
              <a:buFont typeface="+mj-lt"/>
              <a:buAutoNum type="arabicPeriod"/>
            </a:pPr>
            <a:r>
              <a:rPr lang="en-US" dirty="0"/>
              <a:t>KISS (Keep It Simple, </a:t>
            </a:r>
            <a:r>
              <a:rPr lang="en-US"/>
              <a:t>Seriously).</a:t>
            </a:r>
            <a:endParaRPr lang="en-US" dirty="0"/>
          </a:p>
          <a:p>
            <a:pPr lvl="1">
              <a:buFont typeface="+mj-lt"/>
              <a:buAutoNum type="arabicPeriod"/>
            </a:pPr>
            <a:r>
              <a:rPr lang="en-US" dirty="0"/>
              <a:t>Condense </a:t>
            </a:r>
            <a:r>
              <a:rPr lang="en-US"/>
              <a:t>your sentences.  Vary </a:t>
            </a:r>
            <a:r>
              <a:rPr lang="en-US" dirty="0"/>
              <a:t>sentences and break up long sentences with short </a:t>
            </a:r>
            <a:r>
              <a:rPr lang="en-US"/>
              <a:t>ones.</a:t>
            </a:r>
            <a:endParaRPr lang="en-US" dirty="0"/>
          </a:p>
          <a:p>
            <a:pPr lvl="1">
              <a:buFont typeface="+mj-lt"/>
              <a:buAutoNum type="arabicPeriod"/>
            </a:pPr>
            <a:r>
              <a:rPr lang="en-US" dirty="0"/>
              <a:t>Keep </a:t>
            </a:r>
            <a:r>
              <a:rPr lang="en-US"/>
              <a:t>it scannable. (Most </a:t>
            </a:r>
            <a:r>
              <a:rPr lang="en-US" dirty="0"/>
              <a:t>people don’t actually read on the web</a:t>
            </a:r>
            <a:r>
              <a:rPr lang="en-US"/>
              <a:t>.  They </a:t>
            </a:r>
            <a:r>
              <a:rPr lang="en-US" dirty="0"/>
              <a:t>scan, looking for headings, bold keywords, </a:t>
            </a:r>
            <a:r>
              <a:rPr lang="en-US"/>
              <a:t>and bullets.)</a:t>
            </a:r>
            <a:endParaRPr lang="en-US" dirty="0"/>
          </a:p>
          <a:p>
            <a:pPr lvl="1">
              <a:buFont typeface="+mj-lt"/>
              <a:buAutoNum type="arabicPeriod"/>
            </a:pPr>
            <a:r>
              <a:rPr lang="en-US" dirty="0"/>
              <a:t>Make </a:t>
            </a:r>
            <a:r>
              <a:rPr lang="en-US"/>
              <a:t>links meaningful.</a:t>
            </a:r>
            <a:endParaRPr lang="en-US" dirty="0"/>
          </a:p>
        </p:txBody>
      </p:sp>
    </p:spTree>
    <p:extLst>
      <p:ext uri="{BB962C8B-B14F-4D97-AF65-F5344CB8AC3E}">
        <p14:creationId xmlns:p14="http://schemas.microsoft.com/office/powerpoint/2010/main" val="489366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marL="0" indent="0"/>
            <a:r>
              <a:rPr lang="en-US" dirty="0"/>
              <a:t>Use of Case Studies</a:t>
            </a:r>
          </a:p>
        </p:txBody>
      </p:sp>
      <p:pic>
        <p:nvPicPr>
          <p:cNvPr id="6" name="Shape 305">
            <a:hlinkClick r:id="rId3"/>
          </p:cNvPr>
          <p:cNvPicPr preferRelativeResize="0">
            <a:picLocks noGrp="1"/>
          </p:cNvPicPr>
          <p:nvPr>
            <p:ph sz="half" idx="1"/>
          </p:nvPr>
        </p:nvPicPr>
        <p:blipFill rotWithShape="1">
          <a:blip r:embed="rId4" cstate="email">
            <a:alphaModFix/>
            <a:extLst>
              <a:ext uri="{28A0092B-C50C-407E-A947-70E740481C1C}">
                <a14:useLocalDpi xmlns:a14="http://schemas.microsoft.com/office/drawing/2010/main"/>
              </a:ext>
            </a:extLst>
          </a:blip>
          <a:srcRect/>
          <a:stretch/>
        </p:blipFill>
        <p:spPr>
          <a:xfrm>
            <a:off x="388620" y="1497142"/>
            <a:ext cx="3770435" cy="3595878"/>
          </a:xfrm>
          <a:prstGeom prst="rect">
            <a:avLst/>
          </a:prstGeom>
          <a:noFill/>
          <a:ln>
            <a:noFill/>
          </a:ln>
        </p:spPr>
      </p:pic>
      <p:sp>
        <p:nvSpPr>
          <p:cNvPr id="7" name="Shape 306"/>
          <p:cNvSpPr/>
          <p:nvPr/>
        </p:nvSpPr>
        <p:spPr>
          <a:xfrm>
            <a:off x="388620" y="5093020"/>
            <a:ext cx="3770435" cy="57708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u="sng" dirty="0">
                <a:solidFill>
                  <a:schemeClr val="hlink"/>
                </a:solidFill>
                <a:latin typeface="Calibri"/>
                <a:ea typeface="Calibri"/>
                <a:cs typeface="Calibri"/>
                <a:sym typeface="Calibri"/>
                <a:hlinkClick r:id="rId3"/>
              </a:rPr>
              <a:t>https://www.globalhealthlearning.org/course/good-governance-management-medicines/page/challenge-ethical-personnel-practices-ossarano?erid=node--23280--60</a:t>
            </a:r>
            <a:r>
              <a:rPr lang="en-US" sz="1100" dirty="0">
                <a:solidFill>
                  <a:schemeClr val="dk1"/>
                </a:solidFill>
                <a:latin typeface="Calibri"/>
                <a:ea typeface="Calibri"/>
                <a:cs typeface="Calibri"/>
                <a:sym typeface="Calibri"/>
              </a:rPr>
              <a:t> </a:t>
            </a:r>
          </a:p>
        </p:txBody>
      </p:sp>
      <p:pic>
        <p:nvPicPr>
          <p:cNvPr id="8" name="Shape 308" descr="Capture.PNG"/>
          <p:cNvPicPr preferRelativeResize="0">
            <a:picLocks noGrp="1"/>
          </p:cNvPicPr>
          <p:nvPr>
            <p:ph sz="half" idx="2"/>
          </p:nvPr>
        </p:nvPicPr>
        <p:blipFill>
          <a:blip r:embed="rId5" cstate="email">
            <a:alphaModFix/>
            <a:extLst>
              <a:ext uri="{28A0092B-C50C-407E-A947-70E740481C1C}">
                <a14:useLocalDpi xmlns:a14="http://schemas.microsoft.com/office/drawing/2010/main"/>
              </a:ext>
            </a:extLst>
          </a:blip>
          <a:stretch>
            <a:fillRect/>
          </a:stretch>
        </p:blipFill>
        <p:spPr>
          <a:xfrm>
            <a:off x="4377033" y="1497142"/>
            <a:ext cx="4538661" cy="2243455"/>
          </a:xfrm>
          <a:prstGeom prst="rect">
            <a:avLst/>
          </a:prstGeom>
          <a:noFill/>
          <a:ln>
            <a:noFill/>
          </a:ln>
        </p:spPr>
      </p:pic>
      <p:sp>
        <p:nvSpPr>
          <p:cNvPr id="9" name="Shape 307"/>
          <p:cNvSpPr/>
          <p:nvPr/>
        </p:nvSpPr>
        <p:spPr>
          <a:xfrm>
            <a:off x="4377033" y="3740597"/>
            <a:ext cx="4572000" cy="430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u="sng" dirty="0">
                <a:solidFill>
                  <a:schemeClr val="hlink"/>
                </a:solidFill>
                <a:latin typeface="Calibri"/>
                <a:ea typeface="Calibri"/>
                <a:cs typeface="Calibri"/>
                <a:sym typeface="Calibri"/>
                <a:hlinkClick r:id="rId6"/>
              </a:rPr>
              <a:t>https://www.globalhealthlearning.org/course/introduction-early-childhood-development/page/story-laila?erid=node--15872--60</a:t>
            </a:r>
            <a:r>
              <a:rPr lang="en-US" sz="1100" dirty="0">
                <a:solidFill>
                  <a:schemeClr val="dk1"/>
                </a:solidFill>
                <a:latin typeface="Calibri"/>
                <a:ea typeface="Calibri"/>
                <a:cs typeface="Calibri"/>
                <a:sym typeface="Calibri"/>
              </a:rPr>
              <a:t> </a:t>
            </a:r>
          </a:p>
        </p:txBody>
      </p:sp>
    </p:spTree>
    <p:extLst>
      <p:ext uri="{BB962C8B-B14F-4D97-AF65-F5344CB8AC3E}">
        <p14:creationId xmlns:p14="http://schemas.microsoft.com/office/powerpoint/2010/main" val="48107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chor="t"/>
          <a:lstStyle/>
          <a:p>
            <a:pPr marL="0" indent="0"/>
            <a:r>
              <a:rPr lang="en-US" dirty="0"/>
              <a:t>Multimedia</a:t>
            </a:r>
          </a:p>
        </p:txBody>
      </p:sp>
      <p:pic>
        <p:nvPicPr>
          <p:cNvPr id="12" name="Content Placeholder 11"/>
          <p:cNvPicPr>
            <a:picLocks noGrp="1" noChangeAspect="1"/>
          </p:cNvPicPr>
          <p:nvPr>
            <p:ph sz="half" idx="1"/>
          </p:nvPr>
        </p:nvPicPr>
        <p:blipFill>
          <a:blip r:embed="rId3"/>
          <a:srcRect/>
          <a:stretch/>
        </p:blipFill>
        <p:spPr>
          <a:xfrm>
            <a:off x="510264" y="1529812"/>
            <a:ext cx="3720228" cy="3274120"/>
          </a:xfrm>
          <a:prstGeom prst="rect">
            <a:avLst/>
          </a:prstGeom>
        </p:spPr>
      </p:pic>
      <p:pic>
        <p:nvPicPr>
          <p:cNvPr id="13" name="Shape 324">
            <a:hlinkClick r:id="rId4"/>
          </p:cNvPr>
          <p:cNvPicPr preferRelativeResize="0">
            <a:picLocks noGrp="1"/>
          </p:cNvPicPr>
          <p:nvPr>
            <p:ph sz="half" idx="2"/>
          </p:nvPr>
        </p:nvPicPr>
        <p:blipFill rotWithShape="1">
          <a:blip r:embed="rId5" cstate="email">
            <a:alphaModFix/>
            <a:extLst>
              <a:ext uri="{28A0092B-C50C-407E-A947-70E740481C1C}">
                <a14:useLocalDpi xmlns:a14="http://schemas.microsoft.com/office/drawing/2010/main"/>
              </a:ext>
            </a:extLst>
          </a:blip>
          <a:srcRect/>
          <a:stretch/>
        </p:blipFill>
        <p:spPr>
          <a:xfrm>
            <a:off x="4608168" y="1101832"/>
            <a:ext cx="4076346" cy="3807647"/>
          </a:xfrm>
          <a:prstGeom prst="rect">
            <a:avLst/>
          </a:prstGeom>
          <a:noFill/>
          <a:ln>
            <a:noFill/>
          </a:ln>
        </p:spPr>
      </p:pic>
      <p:sp>
        <p:nvSpPr>
          <p:cNvPr id="14" name="Shape 329"/>
          <p:cNvSpPr/>
          <p:nvPr/>
        </p:nvSpPr>
        <p:spPr>
          <a:xfrm>
            <a:off x="576072" y="5045591"/>
            <a:ext cx="3034694"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u="sng" dirty="0">
                <a:solidFill>
                  <a:schemeClr val="hlink"/>
                </a:solidFill>
                <a:latin typeface="Calibri"/>
                <a:ea typeface="Calibri"/>
                <a:cs typeface="Calibri"/>
                <a:sym typeface="Calibri"/>
                <a:hlinkClick r:id="rId6"/>
              </a:rPr>
              <a:t>https://www.globalhealthlearning.org/course/health-communication-managers/page/what-does-health-communication-look-practice?erid=node--23685%E2%80%9460</a:t>
            </a:r>
            <a:r>
              <a:rPr lang="en-US" sz="1100" dirty="0">
                <a:solidFill>
                  <a:schemeClr val="dk1"/>
                </a:solidFill>
                <a:latin typeface="Calibri"/>
                <a:ea typeface="Calibri"/>
                <a:cs typeface="Calibri"/>
                <a:sym typeface="Calibri"/>
              </a:rPr>
              <a:t> </a:t>
            </a:r>
          </a:p>
        </p:txBody>
      </p:sp>
      <p:sp>
        <p:nvSpPr>
          <p:cNvPr id="15" name="Shape 325"/>
          <p:cNvSpPr/>
          <p:nvPr/>
        </p:nvSpPr>
        <p:spPr>
          <a:xfrm>
            <a:off x="4680067" y="5078521"/>
            <a:ext cx="3932547" cy="57708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u="sng" dirty="0">
                <a:solidFill>
                  <a:schemeClr val="hlink"/>
                </a:solidFill>
                <a:latin typeface="Calibri"/>
                <a:ea typeface="Calibri"/>
                <a:cs typeface="Calibri"/>
                <a:sym typeface="Calibri"/>
                <a:hlinkClick r:id="rId4"/>
              </a:rPr>
              <a:t>https://www.globalhealthlearning.org/course/good-governance-management-medicines/page/challenge-ethical-personnel-practices-ossarano?erid=node--23280--60</a:t>
            </a:r>
            <a:r>
              <a:rPr lang="en-US" sz="1100" dirty="0">
                <a:solidFill>
                  <a:schemeClr val="dk1"/>
                </a:solidFill>
                <a:latin typeface="Calibri"/>
                <a:ea typeface="Calibri"/>
                <a:cs typeface="Calibri"/>
                <a:sym typeface="Calibri"/>
              </a:rPr>
              <a:t> </a:t>
            </a:r>
          </a:p>
        </p:txBody>
      </p:sp>
    </p:spTree>
    <p:extLst>
      <p:ext uri="{BB962C8B-B14F-4D97-AF65-F5344CB8AC3E}">
        <p14:creationId xmlns:p14="http://schemas.microsoft.com/office/powerpoint/2010/main" val="2658368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t"/>
          <a:lstStyle/>
          <a:p>
            <a:pPr marL="0" indent="0"/>
            <a:r>
              <a:rPr lang="en-US" dirty="0"/>
              <a:t>DON’T Underestimate Static Images!</a:t>
            </a:r>
          </a:p>
        </p:txBody>
      </p:sp>
      <p:pic>
        <p:nvPicPr>
          <p:cNvPr id="9" name="Content Placeholder 8"/>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244346" y="1536700"/>
            <a:ext cx="6664452" cy="4189730"/>
          </a:xfrm>
          <a:prstGeom prst="rect">
            <a:avLst/>
          </a:prstGeom>
        </p:spPr>
      </p:pic>
    </p:spTree>
    <p:extLst>
      <p:ext uri="{BB962C8B-B14F-4D97-AF65-F5344CB8AC3E}">
        <p14:creationId xmlns:p14="http://schemas.microsoft.com/office/powerpoint/2010/main" val="2655254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marL="0" indent="0"/>
            <a:r>
              <a:rPr lang="en-US" dirty="0"/>
              <a:t>Creating Quiz Questions</a:t>
            </a:r>
          </a:p>
        </p:txBody>
      </p:sp>
      <p:pic>
        <p:nvPicPr>
          <p:cNvPr id="4" name="Shape 356"/>
          <p:cNvPicPr preferRelativeResize="0">
            <a:picLocks noGrp="1"/>
          </p:cNvPicPr>
          <p:nvPr>
            <p:ph idx="1"/>
          </p:nvPr>
        </p:nvPicPr>
        <p:blipFill rotWithShape="1">
          <a:blip r:embed="rId3" cstate="email">
            <a:alphaModFix/>
            <a:extLst>
              <a:ext uri="{28A0092B-C50C-407E-A947-70E740481C1C}">
                <a14:useLocalDpi xmlns:a14="http://schemas.microsoft.com/office/drawing/2010/main"/>
              </a:ext>
            </a:extLst>
          </a:blip>
          <a:srcRect/>
          <a:stretch/>
        </p:blipFill>
        <p:spPr>
          <a:xfrm>
            <a:off x="956140" y="1765300"/>
            <a:ext cx="7240863" cy="2806700"/>
          </a:xfrm>
          <a:prstGeom prst="rect">
            <a:avLst/>
          </a:prstGeom>
          <a:noFill/>
          <a:ln>
            <a:noFill/>
          </a:ln>
        </p:spPr>
      </p:pic>
      <p:sp>
        <p:nvSpPr>
          <p:cNvPr id="5" name="Shape 354"/>
          <p:cNvSpPr txBox="1">
            <a:spLocks/>
          </p:cNvSpPr>
          <p:nvPr/>
        </p:nvSpPr>
        <p:spPr>
          <a:xfrm>
            <a:off x="704335" y="5273051"/>
            <a:ext cx="8229600" cy="376880"/>
          </a:xfrm>
          <a:prstGeom prst="rect">
            <a:avLst/>
          </a:prstGeom>
          <a:noFill/>
          <a:ln>
            <a:noFill/>
          </a:ln>
        </p:spPr>
        <p:txBody>
          <a:bodyPr vert="horz" lIns="91425" tIns="45700" rIns="91425" bIns="45700" rtlCol="0" anchor="t" anchorCtr="0">
            <a:noAutofit/>
          </a:bodyPr>
          <a:lstStyle>
            <a:lvl1pPr marL="416052" indent="-342900" algn="l" defTabSz="914400" rtl="0" eaLnBrk="1" latinLnBrk="0" hangingPunct="1">
              <a:lnSpc>
                <a:spcPct val="114000"/>
              </a:lnSpc>
              <a:spcBef>
                <a:spcPts val="1000"/>
              </a:spcBef>
              <a:spcAft>
                <a:spcPts val="400"/>
              </a:spcAft>
              <a:buFont typeface="Arial" panose="020B0604020202020204" pitchFamily="34" charset="0"/>
              <a:buChar char="•"/>
              <a:defRPr sz="2400" kern="1200">
                <a:solidFill>
                  <a:srgbClr val="007EA5"/>
                </a:solidFill>
                <a:latin typeface="Gill Sans MT" panose="020B0502020104020203" pitchFamily="34" charset="0"/>
                <a:ea typeface="+mn-ea"/>
                <a:cs typeface="Arial" panose="020B0604020202020204" pitchFamily="34" charset="0"/>
              </a:defRPr>
            </a:lvl1pPr>
            <a:lvl2pPr marL="914400" indent="-384048" algn="l" defTabSz="914400" rtl="0" eaLnBrk="1" latinLnBrk="0" hangingPunct="1">
              <a:lnSpc>
                <a:spcPct val="114000"/>
              </a:lnSpc>
              <a:spcBef>
                <a:spcPts val="0"/>
              </a:spcBef>
              <a:spcAft>
                <a:spcPts val="400"/>
              </a:spcAft>
              <a:buFont typeface="Courier New" panose="02070309020205020404" pitchFamily="49" charset="0"/>
              <a:buChar char="o"/>
              <a:defRPr sz="2200" kern="1200">
                <a:solidFill>
                  <a:srgbClr val="007EA5"/>
                </a:solidFill>
                <a:latin typeface="Gill Sans MT" panose="020B0502020104020203" pitchFamily="34" charset="0"/>
                <a:ea typeface="+mn-ea"/>
                <a:cs typeface="Arial" panose="020B0604020202020204" pitchFamily="34" charset="0"/>
              </a:defRPr>
            </a:lvl2pPr>
            <a:lvl3pPr marL="457200" indent="-384048" algn="l" defTabSz="914400" rtl="0" eaLnBrk="1" latinLnBrk="0" hangingPunct="1">
              <a:lnSpc>
                <a:spcPct val="114000"/>
              </a:lnSpc>
              <a:spcBef>
                <a:spcPts val="500"/>
              </a:spcBef>
              <a:spcAft>
                <a:spcPts val="400"/>
              </a:spcAft>
              <a:buFont typeface="Arial" panose="020B0604020202020204" pitchFamily="34" charset="0"/>
              <a:buChar char="•"/>
              <a:defRPr sz="2000" kern="1200">
                <a:solidFill>
                  <a:srgbClr val="007EA5"/>
                </a:solidFill>
                <a:latin typeface="Gill Sans MT" panose="020B0502020104020203" pitchFamily="34" charset="0"/>
                <a:ea typeface="+mn-ea"/>
                <a:cs typeface="Arial" panose="020B0604020202020204" pitchFamily="34" charset="0"/>
              </a:defRPr>
            </a:lvl3pPr>
            <a:lvl4pPr marL="73152" indent="0" algn="l" defTabSz="914400" rtl="0" eaLnBrk="1" latinLnBrk="0" hangingPunct="1">
              <a:lnSpc>
                <a:spcPct val="114000"/>
              </a:lnSpc>
              <a:spcBef>
                <a:spcPts val="500"/>
              </a:spcBef>
              <a:spcAft>
                <a:spcPts val="400"/>
              </a:spcAft>
              <a:buFont typeface="Arial" panose="020B0604020202020204" pitchFamily="34" charset="0"/>
              <a:buNone/>
              <a:defRPr sz="1800" kern="1200">
                <a:solidFill>
                  <a:srgbClr val="007EA5"/>
                </a:solidFill>
                <a:latin typeface="Gill Sans MT" panose="020B0502020104020203" pitchFamily="34" charset="0"/>
                <a:ea typeface="+mn-ea"/>
                <a:cs typeface="Arial" panose="020B0604020202020204" pitchFamily="34" charset="0"/>
              </a:defRPr>
            </a:lvl4pPr>
            <a:lvl5pPr marL="457200" indent="-384048" algn="l" defTabSz="914400" rtl="0" eaLnBrk="1" latinLnBrk="0" hangingPunct="1">
              <a:lnSpc>
                <a:spcPct val="114000"/>
              </a:lnSpc>
              <a:spcBef>
                <a:spcPts val="500"/>
              </a:spcBef>
              <a:spcAft>
                <a:spcPts val="400"/>
              </a:spcAft>
              <a:buFont typeface="Arial" panose="020B0604020202020204" pitchFamily="34" charset="0"/>
              <a:buChar char="•"/>
              <a:defRPr sz="1800" kern="1200">
                <a:solidFill>
                  <a:srgbClr val="007EA5"/>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lt1"/>
              </a:buClr>
              <a:buSzPct val="25000"/>
              <a:buFont typeface="Arial"/>
              <a:buNone/>
            </a:pPr>
            <a:r>
              <a:rPr lang="en-US" sz="1100" u="sng">
                <a:solidFill>
                  <a:schemeClr val="hlink"/>
                </a:solidFill>
                <a:latin typeface="Calibri"/>
                <a:ea typeface="Calibri"/>
                <a:cs typeface="Calibri"/>
                <a:sym typeface="Calibri"/>
                <a:hlinkClick r:id="rId4"/>
              </a:rPr>
              <a:t>https://www.globalhealthlearning.org/node/74174/take</a:t>
            </a:r>
            <a:r>
              <a:rPr lang="en-US" sz="1100">
                <a:solidFill>
                  <a:schemeClr val="lt1"/>
                </a:solidFill>
                <a:latin typeface="Calibri"/>
                <a:ea typeface="Calibri"/>
                <a:cs typeface="Calibri"/>
                <a:sym typeface="Calibri"/>
              </a:rPr>
              <a:t> </a:t>
            </a:r>
          </a:p>
        </p:txBody>
      </p:sp>
      <p:sp>
        <p:nvSpPr>
          <p:cNvPr id="6" name="Shape 358"/>
          <p:cNvSpPr/>
          <p:nvPr/>
        </p:nvSpPr>
        <p:spPr>
          <a:xfrm>
            <a:off x="4819135" y="5260633"/>
            <a:ext cx="3625334" cy="738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u="sng">
                <a:solidFill>
                  <a:schemeClr val="hlink"/>
                </a:solidFill>
                <a:latin typeface="Calibri"/>
                <a:ea typeface="Calibri"/>
                <a:cs typeface="Calibri"/>
                <a:sym typeface="Calibri"/>
                <a:hlinkClick r:id="rId5"/>
              </a:rPr>
              <a:t>https://www.globalhealthlearning.org/course/improving-health-care-quality/quiz/final-exam?erid=node--151546--60</a:t>
            </a:r>
            <a:r>
              <a:rPr lang="en-US" sz="1100">
                <a:solidFill>
                  <a:schemeClr val="dk1"/>
                </a:solidFill>
                <a:latin typeface="Calibri"/>
                <a:ea typeface="Calibri"/>
                <a:cs typeface="Calibri"/>
                <a:sym typeface="Calibri"/>
              </a:rPr>
              <a:t> </a:t>
            </a:r>
          </a:p>
        </p:txBody>
      </p:sp>
    </p:spTree>
    <p:extLst>
      <p:ext uri="{BB962C8B-B14F-4D97-AF65-F5344CB8AC3E}">
        <p14:creationId xmlns:p14="http://schemas.microsoft.com/office/powerpoint/2010/main" val="481251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Plagiarism</a:t>
            </a:r>
          </a:p>
        </p:txBody>
      </p:sp>
      <p:sp>
        <p:nvSpPr>
          <p:cNvPr id="3" name="Content Placeholder 2"/>
          <p:cNvSpPr>
            <a:spLocks noGrp="1"/>
          </p:cNvSpPr>
          <p:nvPr>
            <p:ph idx="1"/>
          </p:nvPr>
        </p:nvSpPr>
        <p:spPr>
          <a:xfrm>
            <a:off x="594360" y="1536192"/>
            <a:ext cx="8001000" cy="4286110"/>
          </a:xfrm>
        </p:spPr>
        <p:txBody>
          <a:bodyPr>
            <a:normAutofit/>
          </a:bodyPr>
          <a:lstStyle/>
          <a:p>
            <a:r>
              <a:rPr lang="en-US"/>
              <a:t>“the act of using another person’s words </a:t>
            </a:r>
            <a:r>
              <a:rPr lang="en-US" i="1"/>
              <a:t>or ideas</a:t>
            </a:r>
            <a:r>
              <a:rPr lang="en-US"/>
              <a:t> without giving credit to that person” (Merriam-Webster dictionary)</a:t>
            </a:r>
          </a:p>
          <a:p>
            <a:r>
              <a:rPr lang="en-US"/>
              <a:t>Types of Plagriarism:</a:t>
            </a:r>
          </a:p>
          <a:p>
            <a:pPr lvl="1"/>
            <a:r>
              <a:rPr lang="en-US"/>
              <a:t>Word-for-word copying without proper citation</a:t>
            </a:r>
          </a:p>
          <a:p>
            <a:pPr lvl="1"/>
            <a:r>
              <a:rPr lang="en-US"/>
              <a:t>Intertwining your ideas with the author’s without proper citation</a:t>
            </a:r>
          </a:p>
          <a:p>
            <a:pPr lvl="1"/>
            <a:r>
              <a:rPr lang="en-US"/>
              <a:t>Paraphrasing without proper citation</a:t>
            </a:r>
          </a:p>
          <a:p>
            <a:pPr lvl="1"/>
            <a:r>
              <a:rPr lang="en-US"/>
              <a:t>Self-plagiarism: trying to publish the same work in multiple places or using text verbatim without proper citation</a:t>
            </a:r>
          </a:p>
          <a:p>
            <a:endParaRPr lang="en-US"/>
          </a:p>
          <a:p>
            <a:endParaRPr lang="en-US"/>
          </a:p>
        </p:txBody>
      </p:sp>
    </p:spTree>
    <p:extLst>
      <p:ext uri="{BB962C8B-B14F-4D97-AF65-F5344CB8AC3E}">
        <p14:creationId xmlns:p14="http://schemas.microsoft.com/office/powerpoint/2010/main" val="3513767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Use Proper Citations</a:t>
            </a:r>
          </a:p>
        </p:txBody>
      </p:sp>
      <p:sp>
        <p:nvSpPr>
          <p:cNvPr id="3" name="Content Placeholder 2"/>
          <p:cNvSpPr>
            <a:spLocks noGrp="1"/>
          </p:cNvSpPr>
          <p:nvPr>
            <p:ph idx="1"/>
          </p:nvPr>
        </p:nvSpPr>
        <p:spPr>
          <a:xfrm>
            <a:off x="594360" y="1536192"/>
            <a:ext cx="8001000" cy="4491384"/>
          </a:xfrm>
        </p:spPr>
        <p:txBody>
          <a:bodyPr>
            <a:normAutofit/>
          </a:bodyPr>
          <a:lstStyle/>
          <a:p>
            <a:r>
              <a:rPr lang="en-US" dirty="0"/>
              <a:t>Photos, graphics, images – Free images (but still have to cite):</a:t>
            </a:r>
          </a:p>
          <a:p>
            <a:pPr marL="530352" lvl="1" indent="0">
              <a:buNone/>
            </a:pPr>
            <a:r>
              <a:rPr lang="en-US" dirty="0"/>
              <a:t>Wikimedia Commons: </a:t>
            </a:r>
            <a:r>
              <a:rPr lang="en-US" sz="2400" dirty="0"/>
              <a:t>http://commons.wikimedia.org/wiki/Main_Page</a:t>
            </a:r>
            <a:endParaRPr lang="en-US" dirty="0"/>
          </a:p>
          <a:p>
            <a:pPr marL="530352" lvl="1" indent="0">
              <a:buNone/>
            </a:pPr>
            <a:r>
              <a:rPr lang="en-US" dirty="0"/>
              <a:t>Flickr Commons: </a:t>
            </a:r>
            <a:r>
              <a:rPr lang="en-US" sz="2400" dirty="0"/>
              <a:t>https://www.flickr.com/commons </a:t>
            </a:r>
            <a:endParaRPr lang="en-US" dirty="0"/>
          </a:p>
          <a:p>
            <a:r>
              <a:rPr lang="en-US" dirty="0"/>
              <a:t>Text</a:t>
            </a:r>
          </a:p>
          <a:p>
            <a:pPr lvl="1"/>
            <a:r>
              <a:rPr lang="en-US" dirty="0"/>
              <a:t>Quotation marks if using text verbatim</a:t>
            </a:r>
          </a:p>
          <a:p>
            <a:pPr lvl="1"/>
            <a:r>
              <a:rPr lang="en-US" dirty="0"/>
              <a:t>Citations even if you are paraphrasing the text</a:t>
            </a:r>
          </a:p>
        </p:txBody>
      </p:sp>
    </p:spTree>
    <p:extLst>
      <p:ext uri="{BB962C8B-B14F-4D97-AF65-F5344CB8AC3E}">
        <p14:creationId xmlns:p14="http://schemas.microsoft.com/office/powerpoint/2010/main" val="1309499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marL="0" indent="0"/>
            <a:r>
              <a:rPr lang="en-US" dirty="0"/>
              <a:t>Technical Review and QAT</a:t>
            </a:r>
          </a:p>
        </p:txBody>
      </p:sp>
      <p:sp>
        <p:nvSpPr>
          <p:cNvPr id="3" name="Content Placeholder 2"/>
          <p:cNvSpPr>
            <a:spLocks noGrp="1"/>
          </p:cNvSpPr>
          <p:nvPr>
            <p:ph idx="1"/>
          </p:nvPr>
        </p:nvSpPr>
        <p:spPr>
          <a:xfrm>
            <a:off x="594360" y="1536192"/>
            <a:ext cx="8001000" cy="4041648"/>
          </a:xfrm>
        </p:spPr>
        <p:txBody>
          <a:bodyPr>
            <a:noAutofit/>
          </a:bodyPr>
          <a:lstStyle/>
          <a:p>
            <a:pPr marL="457200" indent="-384048">
              <a:spcBef>
                <a:spcPts val="0"/>
              </a:spcBef>
              <a:buSzPct val="125000"/>
              <a:buFont typeface="Arial" charset="0"/>
              <a:buChar char="•"/>
            </a:pPr>
            <a:r>
              <a:rPr lang="en-US" dirty="0"/>
              <a:t>Think about who should be provide course sign-off</a:t>
            </a:r>
          </a:p>
          <a:p>
            <a:pPr marL="457200" indent="-384048">
              <a:spcBef>
                <a:spcPts val="0"/>
              </a:spcBef>
              <a:buSzPct val="125000"/>
              <a:buFont typeface="Arial" charset="0"/>
              <a:buChar char="•"/>
            </a:pPr>
            <a:r>
              <a:rPr lang="en-US" dirty="0"/>
              <a:t>And who will conduct the QAT (which includes the following tasks):</a:t>
            </a:r>
          </a:p>
          <a:p>
            <a:pPr lvl="1"/>
            <a:r>
              <a:rPr lang="en-US" sz="2400" dirty="0"/>
              <a:t>Verify citations</a:t>
            </a:r>
          </a:p>
          <a:p>
            <a:pPr lvl="1"/>
            <a:r>
              <a:rPr lang="en-US" sz="2400" dirty="0"/>
              <a:t>Verify references</a:t>
            </a:r>
          </a:p>
          <a:p>
            <a:pPr lvl="1"/>
            <a:r>
              <a:rPr lang="en-US" sz="2400" dirty="0"/>
              <a:t>Check links</a:t>
            </a:r>
          </a:p>
          <a:p>
            <a:pPr lvl="1"/>
            <a:r>
              <a:rPr lang="en-US" sz="2400" dirty="0"/>
              <a:t>Ensure proper spelling and grammar</a:t>
            </a:r>
          </a:p>
          <a:p>
            <a:pPr lvl="1"/>
            <a:r>
              <a:rPr lang="en-US" sz="2400" dirty="0"/>
              <a:t>Ensure consistent formatting</a:t>
            </a:r>
          </a:p>
        </p:txBody>
      </p:sp>
    </p:spTree>
    <p:extLst>
      <p:ext uri="{BB962C8B-B14F-4D97-AF65-F5344CB8AC3E}">
        <p14:creationId xmlns:p14="http://schemas.microsoft.com/office/powerpoint/2010/main" val="2863789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marL="0" indent="0"/>
            <a:r>
              <a:rPr lang="en-US" dirty="0"/>
              <a:t>Phase 4: Course Delivery</a:t>
            </a:r>
          </a:p>
        </p:txBody>
      </p:sp>
      <p:sp>
        <p:nvSpPr>
          <p:cNvPr id="4" name="Content Placeholder 3"/>
          <p:cNvSpPr>
            <a:spLocks noGrp="1"/>
          </p:cNvSpPr>
          <p:nvPr>
            <p:ph sz="half" idx="1"/>
          </p:nvPr>
        </p:nvSpPr>
        <p:spPr>
          <a:xfrm>
            <a:off x="594360" y="1536192"/>
            <a:ext cx="3886200" cy="914400"/>
          </a:xfrm>
        </p:spPr>
        <p:txBody>
          <a:bodyPr>
            <a:noAutofit/>
          </a:bodyPr>
          <a:lstStyle/>
          <a:p>
            <a:pPr>
              <a:buSzPct val="125000"/>
              <a:buFont typeface="Arial" charset="0"/>
              <a:buChar char="•"/>
            </a:pPr>
            <a:r>
              <a:rPr lang="en-US" dirty="0"/>
              <a:t>Publish and promote course</a:t>
            </a:r>
          </a:p>
          <a:p>
            <a:pPr>
              <a:buSzPct val="125000"/>
              <a:buFont typeface="Arial" charset="0"/>
              <a:buChar char="•"/>
            </a:pPr>
            <a:r>
              <a:rPr lang="en-US" dirty="0"/>
              <a:t>Consider ways to incorporate course into capacity building activities, such as an online facilitated study group</a:t>
            </a:r>
          </a:p>
          <a:p>
            <a:endParaRPr lang="en-US" dirty="0"/>
          </a:p>
        </p:txBody>
      </p:sp>
      <p:pic>
        <p:nvPicPr>
          <p:cNvPr id="6" name="Shape 381" descr="http://www.spd.org/images/blog/Shuttle-Layout-3L.jpg"/>
          <p:cNvPicPr preferRelativeResize="0">
            <a:picLocks noGrp="1"/>
          </p:cNvPicPr>
          <p:nvPr>
            <p:ph sz="half" idx="2"/>
          </p:nvPr>
        </p:nvPicPr>
        <p:blipFill rotWithShape="1">
          <a:blip r:embed="rId2" cstate="email">
            <a:alphaModFix/>
            <a:extLst>
              <a:ext uri="{28A0092B-C50C-407E-A947-70E740481C1C}">
                <a14:useLocalDpi xmlns:a14="http://schemas.microsoft.com/office/drawing/2010/main"/>
              </a:ext>
            </a:extLst>
          </a:blip>
          <a:srcRect/>
          <a:stretch/>
        </p:blipFill>
        <p:spPr>
          <a:xfrm>
            <a:off x="5444521" y="1444752"/>
            <a:ext cx="2956620" cy="3969385"/>
          </a:xfrm>
          <a:prstGeom prst="rect">
            <a:avLst/>
          </a:prstGeom>
          <a:noFill/>
          <a:ln>
            <a:noFill/>
          </a:ln>
        </p:spPr>
      </p:pic>
    </p:spTree>
    <p:extLst>
      <p:ext uri="{BB962C8B-B14F-4D97-AF65-F5344CB8AC3E}">
        <p14:creationId xmlns:p14="http://schemas.microsoft.com/office/powerpoint/2010/main" val="1563827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marL="0" indent="0"/>
            <a:r>
              <a:rPr lang="en-US" dirty="0"/>
              <a:t>Phase 5: Monitoring and Evaluation</a:t>
            </a:r>
          </a:p>
        </p:txBody>
      </p:sp>
      <p:sp>
        <p:nvSpPr>
          <p:cNvPr id="5" name="Content Placeholder 4"/>
          <p:cNvSpPr>
            <a:spLocks noGrp="1"/>
          </p:cNvSpPr>
          <p:nvPr>
            <p:ph idx="1"/>
          </p:nvPr>
        </p:nvSpPr>
        <p:spPr/>
        <p:txBody>
          <a:bodyPr>
            <a:noAutofit/>
          </a:bodyPr>
          <a:lstStyle/>
          <a:p>
            <a:pPr marL="457200" indent="-384048">
              <a:spcBef>
                <a:spcPts val="0"/>
              </a:spcBef>
              <a:buSzPct val="125000"/>
              <a:buFont typeface="Arial" charset="0"/>
              <a:buChar char="•"/>
            </a:pPr>
            <a:r>
              <a:rPr lang="en-US" dirty="0"/>
              <a:t>We also recommend that you collect feedback from users via online course evaluations/surveys</a:t>
            </a:r>
          </a:p>
          <a:p>
            <a:pPr marL="457200" indent="-384048">
              <a:spcBef>
                <a:spcPts val="0"/>
              </a:spcBef>
              <a:buSzPct val="125000"/>
              <a:buFont typeface="Arial" charset="0"/>
              <a:buChar char="•"/>
            </a:pPr>
            <a:r>
              <a:rPr lang="en-US" dirty="0"/>
              <a:t>Prioritize user suggestions for future course updates</a:t>
            </a:r>
          </a:p>
          <a:p>
            <a:pPr marL="457200" indent="-384048">
              <a:spcBef>
                <a:spcPts val="0"/>
              </a:spcBef>
              <a:buSzPct val="125000"/>
              <a:buFont typeface="Arial" charset="0"/>
              <a:buChar char="•"/>
            </a:pPr>
            <a:r>
              <a:rPr lang="en-US" dirty="0"/>
              <a:t>Does your system allow access to other information </a:t>
            </a:r>
            <a:br>
              <a:rPr lang="en-US" dirty="0"/>
            </a:br>
            <a:r>
              <a:rPr lang="en-US" dirty="0"/>
              <a:t>(e.g., course completion, Google Analytics)?</a:t>
            </a:r>
          </a:p>
        </p:txBody>
      </p:sp>
    </p:spTree>
    <p:extLst>
      <p:ext uri="{BB962C8B-B14F-4D97-AF65-F5344CB8AC3E}">
        <p14:creationId xmlns:p14="http://schemas.microsoft.com/office/powerpoint/2010/main" val="2120637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marL="0" indent="0"/>
            <a:r>
              <a:rPr lang="en-US" dirty="0"/>
              <a:t>Defining eLearning</a:t>
            </a:r>
          </a:p>
        </p:txBody>
      </p:sp>
      <p:sp>
        <p:nvSpPr>
          <p:cNvPr id="4" name="Content Placeholder 3"/>
          <p:cNvSpPr>
            <a:spLocks noGrp="1"/>
          </p:cNvSpPr>
          <p:nvPr>
            <p:ph sz="half" idx="1"/>
          </p:nvPr>
        </p:nvSpPr>
        <p:spPr>
          <a:xfrm>
            <a:off x="566928" y="1252090"/>
            <a:ext cx="3548432" cy="914400"/>
          </a:xfrm>
        </p:spPr>
        <p:txBody>
          <a:bodyPr>
            <a:noAutofit/>
          </a:bodyPr>
          <a:lstStyle/>
          <a:p>
            <a:pPr marL="73152" indent="0">
              <a:spcBef>
                <a:spcPts val="0"/>
              </a:spcBef>
              <a:buNone/>
            </a:pPr>
            <a:r>
              <a:rPr lang="en-US" b="1" dirty="0"/>
              <a:t>Narrow View</a:t>
            </a:r>
          </a:p>
          <a:p>
            <a:pPr>
              <a:spcBef>
                <a:spcPts val="0"/>
              </a:spcBef>
              <a:buSzPct val="125000"/>
            </a:pPr>
            <a:r>
              <a:rPr lang="en-US" dirty="0"/>
              <a:t>eLearning is computer-based training (CBT)</a:t>
            </a:r>
          </a:p>
          <a:p>
            <a:pPr marL="73152" indent="0">
              <a:spcBef>
                <a:spcPts val="0"/>
              </a:spcBef>
              <a:buSzPct val="125000"/>
              <a:buNone/>
            </a:pPr>
            <a:r>
              <a:rPr lang="en-US" dirty="0"/>
              <a:t>Sources: </a:t>
            </a:r>
          </a:p>
          <a:p>
            <a:pPr>
              <a:spcBef>
                <a:spcPts val="0"/>
              </a:spcBef>
              <a:buSzPct val="125000"/>
            </a:pPr>
            <a:r>
              <a:rPr lang="en-US" dirty="0"/>
              <a:t>Programmed instruction</a:t>
            </a:r>
          </a:p>
          <a:p>
            <a:pPr>
              <a:spcBef>
                <a:spcPts val="0"/>
              </a:spcBef>
              <a:buSzPct val="125000"/>
            </a:pPr>
            <a:r>
              <a:rPr lang="en-US" dirty="0"/>
              <a:t>Computer-assisted instructional systems</a:t>
            </a:r>
          </a:p>
          <a:p>
            <a:pPr>
              <a:spcBef>
                <a:spcPts val="0"/>
              </a:spcBef>
              <a:buSzPct val="125000"/>
            </a:pPr>
            <a:r>
              <a:rPr lang="en-US" dirty="0"/>
              <a:t>Interactive multimedia</a:t>
            </a:r>
          </a:p>
          <a:p>
            <a:pPr>
              <a:spcBef>
                <a:spcPts val="0"/>
              </a:spcBef>
            </a:pPr>
            <a:endParaRPr lang="en-US" dirty="0"/>
          </a:p>
        </p:txBody>
      </p:sp>
      <p:sp>
        <p:nvSpPr>
          <p:cNvPr id="5" name="Content Placeholder 4"/>
          <p:cNvSpPr>
            <a:spLocks noGrp="1"/>
          </p:cNvSpPr>
          <p:nvPr>
            <p:ph sz="half" idx="2"/>
          </p:nvPr>
        </p:nvSpPr>
        <p:spPr>
          <a:xfrm>
            <a:off x="4274590" y="1252090"/>
            <a:ext cx="4589491" cy="4248788"/>
          </a:xfrm>
        </p:spPr>
        <p:txBody>
          <a:bodyPr>
            <a:noAutofit/>
          </a:bodyPr>
          <a:lstStyle/>
          <a:p>
            <a:pPr marL="73152" indent="0">
              <a:spcBef>
                <a:spcPts val="0"/>
              </a:spcBef>
              <a:buNone/>
            </a:pPr>
            <a:r>
              <a:rPr lang="en-US" b="1" dirty="0"/>
              <a:t>Broad View</a:t>
            </a:r>
          </a:p>
          <a:p>
            <a:pPr>
              <a:spcBef>
                <a:spcPts val="0"/>
              </a:spcBef>
              <a:buSzPct val="125000"/>
            </a:pPr>
            <a:r>
              <a:rPr lang="en-US" dirty="0"/>
              <a:t>eLearning is any electronic means of delivering learning</a:t>
            </a:r>
          </a:p>
          <a:p>
            <a:pPr marL="73152" indent="0">
              <a:spcBef>
                <a:spcPts val="0"/>
              </a:spcBef>
              <a:buSzPct val="125000"/>
              <a:buNone/>
            </a:pPr>
            <a:r>
              <a:rPr lang="en-US" dirty="0"/>
              <a:t>Sources:</a:t>
            </a:r>
          </a:p>
          <a:p>
            <a:pPr>
              <a:spcBef>
                <a:spcPts val="0"/>
              </a:spcBef>
              <a:buSzPct val="125000"/>
            </a:pPr>
            <a:r>
              <a:rPr lang="en-US" dirty="0"/>
              <a:t>“e” – everything (e-commerce, e-health, etc.)</a:t>
            </a:r>
          </a:p>
          <a:p>
            <a:pPr>
              <a:spcBef>
                <a:spcPts val="0"/>
              </a:spcBef>
              <a:buSzPct val="125000"/>
            </a:pPr>
            <a:r>
              <a:rPr lang="en-US" dirty="0"/>
              <a:t>Media proliferation (satellite, Internet, etc.)</a:t>
            </a:r>
          </a:p>
          <a:p>
            <a:pPr>
              <a:spcBef>
                <a:spcPts val="0"/>
              </a:spcBef>
              <a:buSzPct val="125000"/>
            </a:pPr>
            <a:r>
              <a:rPr lang="en-US" dirty="0"/>
              <a:t>Network communication (email, computer conferencing)</a:t>
            </a:r>
          </a:p>
        </p:txBody>
      </p:sp>
    </p:spTree>
    <p:extLst>
      <p:ext uri="{BB962C8B-B14F-4D97-AF65-F5344CB8AC3E}">
        <p14:creationId xmlns:p14="http://schemas.microsoft.com/office/powerpoint/2010/main" val="3800652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marL="0" indent="0"/>
            <a:r>
              <a:rPr lang="en-US" dirty="0"/>
              <a:t>Common Authoring Successes</a:t>
            </a:r>
          </a:p>
        </p:txBody>
      </p:sp>
      <p:sp>
        <p:nvSpPr>
          <p:cNvPr id="3" name="Content Placeholder 2"/>
          <p:cNvSpPr>
            <a:spLocks noGrp="1"/>
          </p:cNvSpPr>
          <p:nvPr>
            <p:ph idx="1"/>
          </p:nvPr>
        </p:nvSpPr>
        <p:spPr/>
        <p:txBody>
          <a:bodyPr>
            <a:noAutofit/>
          </a:bodyPr>
          <a:lstStyle/>
          <a:p>
            <a:pPr marL="457200" indent="-384048">
              <a:spcBef>
                <a:spcPts val="0"/>
              </a:spcBef>
              <a:buSzPct val="125000"/>
            </a:pPr>
            <a:r>
              <a:rPr lang="en-US" dirty="0"/>
              <a:t>Developing/rebuilding graphics to enrich the content</a:t>
            </a:r>
          </a:p>
          <a:p>
            <a:pPr marL="457200" indent="-384048">
              <a:spcBef>
                <a:spcPts val="0"/>
              </a:spcBef>
              <a:buSzPct val="125000"/>
            </a:pPr>
            <a:r>
              <a:rPr lang="en-US" dirty="0"/>
              <a:t>Setting an agenda and timeline at the beginning</a:t>
            </a:r>
          </a:p>
          <a:p>
            <a:pPr marL="457200" indent="-384048">
              <a:spcBef>
                <a:spcPts val="0"/>
              </a:spcBef>
              <a:buSzPct val="125000"/>
            </a:pPr>
            <a:r>
              <a:rPr lang="en-US" dirty="0"/>
              <a:t>Sharing responsibilities enhanced commitment</a:t>
            </a:r>
          </a:p>
          <a:p>
            <a:pPr marL="457200" indent="-384048">
              <a:spcBef>
                <a:spcPts val="0"/>
              </a:spcBef>
              <a:buSzPct val="125000"/>
            </a:pPr>
            <a:endParaRPr lang="en-US" dirty="0"/>
          </a:p>
        </p:txBody>
      </p:sp>
      <p:pic>
        <p:nvPicPr>
          <p:cNvPr id="4" name="Picture 5" descr="Discussions during training.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 y="3124199"/>
            <a:ext cx="7982713" cy="266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044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marL="0" indent="0"/>
            <a:r>
              <a:rPr lang="en-US" dirty="0"/>
              <a:t>Common Authoring Challenges</a:t>
            </a:r>
          </a:p>
        </p:txBody>
      </p:sp>
      <p:sp>
        <p:nvSpPr>
          <p:cNvPr id="3" name="Content Placeholder 2"/>
          <p:cNvSpPr>
            <a:spLocks noGrp="1"/>
          </p:cNvSpPr>
          <p:nvPr>
            <p:ph idx="1"/>
          </p:nvPr>
        </p:nvSpPr>
        <p:spPr/>
        <p:txBody>
          <a:bodyPr>
            <a:noAutofit/>
          </a:bodyPr>
          <a:lstStyle/>
          <a:p>
            <a:pPr marL="457200" indent="-384048">
              <a:spcBef>
                <a:spcPts val="0"/>
              </a:spcBef>
              <a:buSzPct val="125000"/>
            </a:pPr>
            <a:r>
              <a:rPr lang="en-US" dirty="0"/>
              <a:t>Not always having access to a computer or access to </a:t>
            </a:r>
            <a:r>
              <a:rPr lang="en-US"/>
              <a:t>consistent Internet </a:t>
            </a:r>
            <a:r>
              <a:rPr lang="en-US" dirty="0"/>
              <a:t>subscription</a:t>
            </a:r>
          </a:p>
          <a:p>
            <a:pPr marL="457200" indent="-384048">
              <a:spcBef>
                <a:spcPts val="0"/>
              </a:spcBef>
              <a:buSzPct val="125000"/>
            </a:pPr>
            <a:r>
              <a:rPr lang="en-US" dirty="0"/>
              <a:t>Aligning the courses so they have the same amount </a:t>
            </a:r>
            <a:r>
              <a:rPr lang="en-US"/>
              <a:t>of information</a:t>
            </a:r>
            <a:endParaRPr lang="en-US" dirty="0"/>
          </a:p>
          <a:p>
            <a:pPr marL="457200" indent="-384048">
              <a:spcBef>
                <a:spcPts val="0"/>
              </a:spcBef>
              <a:buSzPct val="125000"/>
            </a:pPr>
            <a:r>
              <a:rPr lang="en-US" dirty="0"/>
              <a:t>Technical </a:t>
            </a:r>
            <a:r>
              <a:rPr lang="en-US"/>
              <a:t>reviewers sometimes do not </a:t>
            </a:r>
            <a:r>
              <a:rPr lang="en-US" dirty="0"/>
              <a:t>quite grasp that the courses were going to </a:t>
            </a:r>
            <a:r>
              <a:rPr lang="en-US"/>
              <a:t>be online and so they suggest </a:t>
            </a:r>
            <a:r>
              <a:rPr lang="en-US" dirty="0"/>
              <a:t>items that </a:t>
            </a:r>
            <a:r>
              <a:rPr lang="en-US"/>
              <a:t>are often not needed (e.g</a:t>
            </a:r>
            <a:r>
              <a:rPr lang="en-US" dirty="0"/>
              <a:t>., Table of Contents).  </a:t>
            </a:r>
          </a:p>
          <a:p>
            <a:r>
              <a:rPr lang="en-US" dirty="0"/>
              <a:t>Some</a:t>
            </a:r>
            <a:r>
              <a:rPr lang="en-US" sz="2600" dirty="0"/>
              <a:t> </a:t>
            </a:r>
            <a:r>
              <a:rPr lang="en-US"/>
              <a:t>reviewers are not </a:t>
            </a:r>
            <a:r>
              <a:rPr lang="en-US" dirty="0"/>
              <a:t>specific about the changes </a:t>
            </a:r>
            <a:r>
              <a:rPr lang="en-US"/>
              <a:t>they want </a:t>
            </a:r>
            <a:r>
              <a:rPr lang="en-US" dirty="0"/>
              <a:t>to </a:t>
            </a:r>
            <a:r>
              <a:rPr lang="en-US"/>
              <a:t>see </a:t>
            </a:r>
            <a:endParaRPr lang="en-US" dirty="0"/>
          </a:p>
        </p:txBody>
      </p:sp>
    </p:spTree>
    <p:extLst>
      <p:ext uri="{BB962C8B-B14F-4D97-AF65-F5344CB8AC3E}">
        <p14:creationId xmlns:p14="http://schemas.microsoft.com/office/powerpoint/2010/main" val="7380008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marL="0" indent="0"/>
            <a:r>
              <a:rPr lang="en-US" dirty="0"/>
              <a:t>Common Authoring Challenges</a:t>
            </a:r>
          </a:p>
        </p:txBody>
      </p:sp>
      <p:sp>
        <p:nvSpPr>
          <p:cNvPr id="3" name="Content Placeholder 2"/>
          <p:cNvSpPr>
            <a:spLocks noGrp="1"/>
          </p:cNvSpPr>
          <p:nvPr>
            <p:ph idx="1"/>
          </p:nvPr>
        </p:nvSpPr>
        <p:spPr/>
        <p:txBody>
          <a:bodyPr>
            <a:noAutofit/>
          </a:bodyPr>
          <a:lstStyle/>
          <a:p>
            <a:pPr marL="457200" indent="-384048">
              <a:spcBef>
                <a:spcPts val="0"/>
              </a:spcBef>
              <a:buSzPct val="125000"/>
            </a:pPr>
            <a:r>
              <a:rPr lang="en-US" dirty="0"/>
              <a:t>Focusing too much on background information and not on the latest evidence – what is new? </a:t>
            </a:r>
          </a:p>
          <a:p>
            <a:pPr marL="457200" indent="-384048">
              <a:spcBef>
                <a:spcPts val="0"/>
              </a:spcBef>
              <a:buSzPct val="125000"/>
            </a:pPr>
            <a:r>
              <a:rPr lang="en-US" dirty="0"/>
              <a:t>Developing original content</a:t>
            </a:r>
          </a:p>
          <a:p>
            <a:pPr marL="457200" indent="-384048">
              <a:spcBef>
                <a:spcPts val="0"/>
              </a:spcBef>
              <a:buSzPct val="125000"/>
            </a:pPr>
            <a:r>
              <a:rPr lang="en-US"/>
              <a:t>Competing priorities/time </a:t>
            </a:r>
            <a:r>
              <a:rPr lang="en-US" dirty="0"/>
              <a:t>management</a:t>
            </a:r>
          </a:p>
        </p:txBody>
      </p:sp>
    </p:spTree>
    <p:extLst>
      <p:ext uri="{BB962C8B-B14F-4D97-AF65-F5344CB8AC3E}">
        <p14:creationId xmlns:p14="http://schemas.microsoft.com/office/powerpoint/2010/main" val="5470403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marL="0" indent="0"/>
            <a:r>
              <a:rPr lang="en-US" dirty="0"/>
              <a:t> Public Health eLearning Course Sites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89230103"/>
              </p:ext>
            </p:extLst>
          </p:nvPr>
        </p:nvGraphicFramePr>
        <p:xfrm>
          <a:off x="792480" y="1374607"/>
          <a:ext cx="7784592" cy="4412171"/>
        </p:xfrm>
        <a:graphic>
          <a:graphicData uri="http://schemas.openxmlformats.org/drawingml/2006/table">
            <a:tbl>
              <a:tblPr/>
              <a:tblGrid>
                <a:gridCol w="3921085">
                  <a:extLst>
                    <a:ext uri="{9D8B030D-6E8A-4147-A177-3AD203B41FA5}">
                      <a16:colId xmlns:a16="http://schemas.microsoft.com/office/drawing/2014/main" val="20000"/>
                    </a:ext>
                  </a:extLst>
                </a:gridCol>
                <a:gridCol w="3863507">
                  <a:extLst>
                    <a:ext uri="{9D8B030D-6E8A-4147-A177-3AD203B41FA5}">
                      <a16:colId xmlns:a16="http://schemas.microsoft.com/office/drawing/2014/main" val="20001"/>
                    </a:ext>
                  </a:extLst>
                </a:gridCol>
              </a:tblGrid>
              <a:tr h="355747">
                <a:tc>
                  <a:txBody>
                    <a:bodyPr/>
                    <a:lstStyle/>
                    <a:p>
                      <a:pPr marL="0" marR="0" algn="l">
                        <a:lnSpc>
                          <a:spcPct val="115000"/>
                        </a:lnSpc>
                        <a:spcBef>
                          <a:spcPts val="0"/>
                        </a:spcBef>
                        <a:spcAft>
                          <a:spcPts val="1000"/>
                        </a:spcAft>
                      </a:pPr>
                      <a:r>
                        <a:rPr lang="en-US" sz="1100" dirty="0" err="1">
                          <a:solidFill>
                            <a:srgbClr val="000000"/>
                          </a:solidFill>
                          <a:latin typeface="Calibri"/>
                          <a:ea typeface="Calibri"/>
                          <a:cs typeface="Tahoma"/>
                        </a:rPr>
                        <a:t>GHeL</a:t>
                      </a:r>
                      <a:r>
                        <a:rPr lang="en-US" sz="1100" dirty="0">
                          <a:solidFill>
                            <a:srgbClr val="000000"/>
                          </a:solidFill>
                          <a:latin typeface="Calibri"/>
                          <a:ea typeface="Calibri"/>
                          <a:cs typeface="Tahoma"/>
                        </a:rPr>
                        <a:t>/PEPFAR eLearning</a:t>
                      </a:r>
                      <a:endParaRPr lang="en-US" sz="1100" dirty="0">
                        <a:latin typeface="Calibri"/>
                        <a:ea typeface="Calibri"/>
                        <a:cs typeface="Times New Roman"/>
                      </a:endParaRP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100" u="sng" dirty="0">
                          <a:solidFill>
                            <a:srgbClr val="000000"/>
                          </a:solidFill>
                          <a:latin typeface="Calibri"/>
                          <a:ea typeface="Calibri"/>
                          <a:cs typeface="Tahoma"/>
                          <a:hlinkClick r:id="rId2"/>
                        </a:rPr>
                        <a:t>http://www.globalhealthlearning.org</a:t>
                      </a:r>
                      <a:endParaRPr lang="en-US" sz="1100" dirty="0">
                        <a:latin typeface="Calibri"/>
                        <a:ea typeface="Calibri"/>
                        <a:cs typeface="Times New Roman"/>
                      </a:endParaRP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55747">
                <a:tc>
                  <a:txBody>
                    <a:bodyPr/>
                    <a:lstStyle/>
                    <a:p>
                      <a:pPr marL="0" marR="0" algn="l">
                        <a:lnSpc>
                          <a:spcPct val="115000"/>
                        </a:lnSpc>
                        <a:spcBef>
                          <a:spcPts val="0"/>
                        </a:spcBef>
                        <a:spcAft>
                          <a:spcPts val="1000"/>
                        </a:spcAft>
                      </a:pPr>
                      <a:r>
                        <a:rPr lang="en-US" sz="1100" dirty="0">
                          <a:solidFill>
                            <a:srgbClr val="000000"/>
                          </a:solidFill>
                          <a:latin typeface="Calibri"/>
                          <a:ea typeface="Calibri"/>
                          <a:cs typeface="Tahoma"/>
                        </a:rPr>
                        <a:t>HRH Global Resource Center</a:t>
                      </a:r>
                      <a:endParaRPr lang="en-US" sz="1100" dirty="0">
                        <a:latin typeface="Calibri"/>
                        <a:ea typeface="Calibri"/>
                        <a:cs typeface="Times New Roman"/>
                      </a:endParaRP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100" u="sng" dirty="0">
                          <a:solidFill>
                            <a:srgbClr val="000000"/>
                          </a:solidFill>
                          <a:latin typeface="Calibri"/>
                          <a:ea typeface="Calibri"/>
                          <a:cs typeface="Tahoma"/>
                          <a:hlinkClick r:id="rId3"/>
                        </a:rPr>
                        <a:t>http://www.hrhresourcecenter.org/elearning/index.php</a:t>
                      </a:r>
                      <a:r>
                        <a:rPr lang="en-US" sz="1100" dirty="0">
                          <a:solidFill>
                            <a:srgbClr val="000000"/>
                          </a:solidFill>
                          <a:latin typeface="Calibri"/>
                          <a:ea typeface="Calibri"/>
                          <a:cs typeface="Tahoma"/>
                        </a:rPr>
                        <a:t> </a:t>
                      </a:r>
                      <a:endParaRPr lang="en-US" sz="1100" dirty="0">
                        <a:latin typeface="Calibri"/>
                        <a:ea typeface="Calibri"/>
                        <a:cs typeface="Times New Roman"/>
                      </a:endParaRP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5747">
                <a:tc>
                  <a:txBody>
                    <a:bodyPr/>
                    <a:lstStyle/>
                    <a:p>
                      <a:pPr marL="0" marR="0" algn="l">
                        <a:lnSpc>
                          <a:spcPct val="115000"/>
                        </a:lnSpc>
                        <a:spcBef>
                          <a:spcPts val="0"/>
                        </a:spcBef>
                        <a:spcAft>
                          <a:spcPts val="1000"/>
                        </a:spcAft>
                      </a:pPr>
                      <a:r>
                        <a:rPr lang="en-US" sz="1100" dirty="0">
                          <a:solidFill>
                            <a:srgbClr val="000000"/>
                          </a:solidFill>
                          <a:latin typeface="Calibri"/>
                          <a:ea typeface="Calibri"/>
                          <a:cs typeface="Tahoma"/>
                        </a:rPr>
                        <a:t>CDC </a:t>
                      </a:r>
                      <a:endParaRPr lang="en-US" sz="1100" dirty="0">
                        <a:latin typeface="Calibri"/>
                        <a:ea typeface="Calibri"/>
                        <a:cs typeface="Times New Roman"/>
                      </a:endParaRP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100" u="sng" dirty="0">
                          <a:solidFill>
                            <a:srgbClr val="000000"/>
                          </a:solidFill>
                          <a:latin typeface="Calibri"/>
                          <a:ea typeface="Calibri"/>
                          <a:cs typeface="Tahoma"/>
                          <a:hlinkClick r:id="rId4"/>
                        </a:rPr>
                        <a:t>https://www.cdc.gov/training/development/design/online/index.html</a:t>
                      </a:r>
                      <a:r>
                        <a:rPr lang="en-US" sz="1100" dirty="0">
                          <a:solidFill>
                            <a:srgbClr val="000000"/>
                          </a:solidFill>
                          <a:latin typeface="Calibri"/>
                          <a:ea typeface="Calibri"/>
                          <a:cs typeface="Tahoma"/>
                        </a:rPr>
                        <a:t> </a:t>
                      </a:r>
                      <a:endParaRPr lang="en-US" sz="1100" dirty="0">
                        <a:latin typeface="Calibri"/>
                        <a:ea typeface="Calibri"/>
                        <a:cs typeface="Times New Roman"/>
                      </a:endParaRP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8992">
                <a:tc>
                  <a:txBody>
                    <a:bodyPr/>
                    <a:lstStyle/>
                    <a:p>
                      <a:pPr marL="0" marR="0" algn="l">
                        <a:lnSpc>
                          <a:spcPct val="115000"/>
                        </a:lnSpc>
                        <a:spcBef>
                          <a:spcPts val="0"/>
                        </a:spcBef>
                        <a:spcAft>
                          <a:spcPts val="1000"/>
                        </a:spcAft>
                      </a:pPr>
                      <a:r>
                        <a:rPr lang="en-US" sz="1100" dirty="0">
                          <a:solidFill>
                            <a:srgbClr val="000000"/>
                          </a:solidFill>
                          <a:latin typeface="Calibri"/>
                          <a:ea typeface="Calibri"/>
                          <a:cs typeface="Tahoma"/>
                        </a:rPr>
                        <a:t>International Federation of Biomedical Laboratory Science</a:t>
                      </a:r>
                      <a:endParaRPr lang="en-US" sz="1100" dirty="0">
                        <a:latin typeface="Calibri"/>
                        <a:ea typeface="Calibri"/>
                        <a:cs typeface="Times New Roman"/>
                      </a:endParaRP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100" u="sng" dirty="0">
                          <a:solidFill>
                            <a:srgbClr val="000000"/>
                          </a:solidFill>
                          <a:latin typeface="Calibri"/>
                          <a:ea typeface="Calibri"/>
                          <a:cs typeface="Tahoma"/>
                          <a:hlinkClick r:id="rId5"/>
                        </a:rPr>
                        <a:t>http://www.ifbls.org/index.php/about-ifbls/e-learning</a:t>
                      </a:r>
                      <a:r>
                        <a:rPr lang="en-US" sz="1100" dirty="0">
                          <a:solidFill>
                            <a:srgbClr val="000000"/>
                          </a:solidFill>
                          <a:latin typeface="Calibri"/>
                          <a:ea typeface="Calibri"/>
                          <a:cs typeface="Tahoma"/>
                        </a:rPr>
                        <a:t> </a:t>
                      </a:r>
                      <a:endParaRPr lang="en-US" sz="1100" dirty="0">
                        <a:latin typeface="Calibri"/>
                        <a:ea typeface="Calibri"/>
                        <a:cs typeface="Times New Roman"/>
                      </a:endParaRP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3742">
                <a:tc>
                  <a:txBody>
                    <a:bodyPr/>
                    <a:lstStyle/>
                    <a:p>
                      <a:pPr marL="0" marR="0" algn="l">
                        <a:lnSpc>
                          <a:spcPct val="115000"/>
                        </a:lnSpc>
                        <a:spcBef>
                          <a:spcPts val="0"/>
                        </a:spcBef>
                        <a:spcAft>
                          <a:spcPts val="1000"/>
                        </a:spcAft>
                      </a:pPr>
                      <a:r>
                        <a:rPr lang="en-US" sz="1100" dirty="0">
                          <a:solidFill>
                            <a:srgbClr val="000000"/>
                          </a:solidFill>
                          <a:latin typeface="Calibri"/>
                          <a:ea typeface="Calibri"/>
                          <a:cs typeface="Tahoma"/>
                        </a:rPr>
                        <a:t>Johns Hopkins Center for Clinical Global Health Education</a:t>
                      </a:r>
                      <a:endParaRPr lang="en-US" sz="1100" dirty="0">
                        <a:latin typeface="Calibri"/>
                        <a:ea typeface="Calibri"/>
                        <a:cs typeface="Times New Roman"/>
                      </a:endParaRP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100" u="sng" dirty="0">
                          <a:solidFill>
                            <a:srgbClr val="000000"/>
                          </a:solidFill>
                          <a:latin typeface="Calibri"/>
                          <a:ea typeface="Calibri"/>
                          <a:cs typeface="Tahoma"/>
                          <a:hlinkClick r:id="rId6"/>
                        </a:rPr>
                        <a:t>https://moodle.ccghe.net/</a:t>
                      </a:r>
                      <a:r>
                        <a:rPr lang="en-US" sz="1100" dirty="0">
                          <a:solidFill>
                            <a:srgbClr val="000000"/>
                          </a:solidFill>
                          <a:latin typeface="Calibri"/>
                          <a:ea typeface="Calibri"/>
                          <a:cs typeface="Tahoma"/>
                        </a:rPr>
                        <a:t> </a:t>
                      </a:r>
                      <a:endParaRPr lang="en-US" sz="1100" dirty="0">
                        <a:latin typeface="Calibri"/>
                        <a:ea typeface="Calibri"/>
                        <a:cs typeface="Times New Roman"/>
                      </a:endParaRP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2135">
                <a:tc>
                  <a:txBody>
                    <a:bodyPr/>
                    <a:lstStyle/>
                    <a:p>
                      <a:pPr marL="0" marR="0" algn="l">
                        <a:lnSpc>
                          <a:spcPct val="115000"/>
                        </a:lnSpc>
                        <a:spcBef>
                          <a:spcPts val="0"/>
                        </a:spcBef>
                        <a:spcAft>
                          <a:spcPts val="1000"/>
                        </a:spcAft>
                      </a:pPr>
                      <a:r>
                        <a:rPr lang="en-US" sz="1100" dirty="0">
                          <a:solidFill>
                            <a:srgbClr val="000000"/>
                          </a:solidFill>
                          <a:latin typeface="Calibri"/>
                          <a:ea typeface="Calibri"/>
                          <a:cs typeface="Tahoma"/>
                        </a:rPr>
                        <a:t>JHSPH </a:t>
                      </a:r>
                      <a:r>
                        <a:rPr lang="en-US" sz="1100" dirty="0" err="1">
                          <a:solidFill>
                            <a:srgbClr val="000000"/>
                          </a:solidFill>
                          <a:latin typeface="Calibri"/>
                          <a:ea typeface="Calibri"/>
                          <a:cs typeface="Tahoma"/>
                        </a:rPr>
                        <a:t>OpenCourseWare</a:t>
                      </a:r>
                      <a:endParaRPr lang="en-US" sz="1100" dirty="0">
                        <a:latin typeface="Calibri"/>
                        <a:ea typeface="Calibri"/>
                        <a:cs typeface="Times New Roman"/>
                      </a:endParaRP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100" u="sng" dirty="0">
                          <a:solidFill>
                            <a:srgbClr val="000000"/>
                          </a:solidFill>
                          <a:latin typeface="Calibri"/>
                          <a:ea typeface="Calibri"/>
                          <a:cs typeface="Tahoma"/>
                          <a:hlinkClick r:id="rId7"/>
                        </a:rPr>
                        <a:t>http://ocw.jhsph.edu/index.cfm</a:t>
                      </a:r>
                      <a:r>
                        <a:rPr lang="en-US" sz="1100" dirty="0">
                          <a:solidFill>
                            <a:srgbClr val="000000"/>
                          </a:solidFill>
                          <a:latin typeface="Calibri"/>
                          <a:ea typeface="Calibri"/>
                          <a:cs typeface="Tahoma"/>
                        </a:rPr>
                        <a:t> </a:t>
                      </a:r>
                      <a:endParaRPr lang="en-US" sz="1100" dirty="0">
                        <a:latin typeface="Calibri"/>
                        <a:ea typeface="Calibri"/>
                        <a:cs typeface="Times New Roman"/>
                      </a:endParaRP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55747">
                <a:tc>
                  <a:txBody>
                    <a:bodyPr/>
                    <a:lstStyle/>
                    <a:p>
                      <a:pPr marL="0" marR="0" algn="l">
                        <a:lnSpc>
                          <a:spcPct val="115000"/>
                        </a:lnSpc>
                        <a:spcBef>
                          <a:spcPts val="0"/>
                        </a:spcBef>
                        <a:spcAft>
                          <a:spcPts val="1000"/>
                        </a:spcAft>
                      </a:pPr>
                      <a:r>
                        <a:rPr lang="en-US" sz="1100">
                          <a:solidFill>
                            <a:srgbClr val="000000"/>
                          </a:solidFill>
                          <a:latin typeface="Calibri"/>
                          <a:ea typeface="Calibri"/>
                          <a:cs typeface="Tahoma"/>
                        </a:rPr>
                        <a:t>CDC TRAIN</a:t>
                      </a:r>
                      <a:endParaRPr lang="en-US" sz="1100">
                        <a:latin typeface="Calibri"/>
                        <a:ea typeface="Calibri"/>
                        <a:cs typeface="Times New Roman"/>
                      </a:endParaRP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100" u="sng" dirty="0">
                          <a:solidFill>
                            <a:srgbClr val="000000"/>
                          </a:solidFill>
                          <a:latin typeface="Calibri"/>
                          <a:ea typeface="Calibri"/>
                          <a:cs typeface="Tahoma"/>
                          <a:hlinkClick r:id="rId8"/>
                        </a:rPr>
                        <a:t>https://www.train.org/cdctrain/welcome</a:t>
                      </a:r>
                      <a:r>
                        <a:rPr lang="en-US" sz="1100" dirty="0">
                          <a:solidFill>
                            <a:srgbClr val="000000"/>
                          </a:solidFill>
                          <a:latin typeface="Calibri"/>
                          <a:ea typeface="Calibri"/>
                          <a:cs typeface="Tahoma"/>
                        </a:rPr>
                        <a:t> </a:t>
                      </a:r>
                      <a:endParaRPr lang="en-US" sz="1100" dirty="0">
                        <a:latin typeface="Calibri"/>
                        <a:ea typeface="Calibri"/>
                        <a:cs typeface="Times New Roman"/>
                      </a:endParaRP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38992">
                <a:tc>
                  <a:txBody>
                    <a:bodyPr/>
                    <a:lstStyle/>
                    <a:p>
                      <a:pPr marL="0" marR="0" algn="l">
                        <a:lnSpc>
                          <a:spcPct val="115000"/>
                        </a:lnSpc>
                        <a:spcBef>
                          <a:spcPts val="0"/>
                        </a:spcBef>
                        <a:spcAft>
                          <a:spcPts val="1000"/>
                        </a:spcAft>
                      </a:pPr>
                      <a:r>
                        <a:rPr lang="en-US" sz="1100" dirty="0">
                          <a:latin typeface="Calibri"/>
                          <a:ea typeface="Calibri"/>
                          <a:cs typeface="Times New Roman"/>
                        </a:rPr>
                        <a:t>Global Health Delivery Online (</a:t>
                      </a:r>
                      <a:r>
                        <a:rPr lang="en-US" sz="1100" dirty="0" err="1">
                          <a:latin typeface="Calibri"/>
                          <a:ea typeface="Calibri"/>
                          <a:cs typeface="Times New Roman"/>
                        </a:rPr>
                        <a:t>GHDonline</a:t>
                      </a:r>
                      <a:r>
                        <a:rPr lang="en-US" sz="1100" dirty="0">
                          <a:latin typeface="Calibri"/>
                          <a:ea typeface="Calibri"/>
                          <a:cs typeface="Times New Roman"/>
                        </a:rPr>
                        <a:t>)</a:t>
                      </a: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100" u="sng" dirty="0">
                          <a:solidFill>
                            <a:srgbClr val="000000"/>
                          </a:solidFill>
                          <a:latin typeface="Calibri"/>
                          <a:ea typeface="Calibri"/>
                          <a:cs typeface="Tahoma"/>
                          <a:hlinkClick r:id="rId9"/>
                        </a:rPr>
                        <a:t>https://www.ghdonline.org/accounts/signin/?email=jcassani%40jhuccp.org&amp;firstlogin=1</a:t>
                      </a:r>
                      <a:r>
                        <a:rPr lang="en-US" sz="1100" dirty="0">
                          <a:solidFill>
                            <a:srgbClr val="000000"/>
                          </a:solidFill>
                          <a:latin typeface="Calibri"/>
                          <a:ea typeface="Calibri"/>
                          <a:cs typeface="Tahoma"/>
                        </a:rPr>
                        <a:t> </a:t>
                      </a:r>
                      <a:endParaRPr lang="en-US" sz="1100" dirty="0">
                        <a:latin typeface="Calibri"/>
                        <a:ea typeface="Calibri"/>
                        <a:cs typeface="Times New Roman"/>
                      </a:endParaRP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2515">
                <a:tc>
                  <a:txBody>
                    <a:bodyPr/>
                    <a:lstStyle/>
                    <a:p>
                      <a:pPr marL="0" marR="0" algn="l">
                        <a:lnSpc>
                          <a:spcPct val="115000"/>
                        </a:lnSpc>
                        <a:spcBef>
                          <a:spcPts val="0"/>
                        </a:spcBef>
                        <a:spcAft>
                          <a:spcPts val="1000"/>
                        </a:spcAft>
                      </a:pPr>
                      <a:r>
                        <a:rPr lang="en-US" sz="1100">
                          <a:latin typeface="Calibri"/>
                          <a:ea typeface="Calibri"/>
                          <a:cs typeface="Times New Roman"/>
                        </a:rPr>
                        <a:t>JSI eLearning</a:t>
                      </a: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100" u="sng">
                          <a:solidFill>
                            <a:srgbClr val="000000"/>
                          </a:solidFill>
                          <a:latin typeface="Calibri"/>
                          <a:ea typeface="Calibri"/>
                          <a:cs typeface="Tahoma"/>
                          <a:hlinkClick r:id="rId10"/>
                        </a:rPr>
                        <a:t>http://elearning.jsi.com/index.php</a:t>
                      </a:r>
                      <a:endParaRPr lang="en-US" sz="1100">
                        <a:latin typeface="Calibri"/>
                        <a:ea typeface="Calibri"/>
                        <a:cs typeface="Times New Roman"/>
                      </a:endParaRP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55747">
                <a:tc>
                  <a:txBody>
                    <a:bodyPr/>
                    <a:lstStyle/>
                    <a:p>
                      <a:pPr marL="0" marR="0" algn="l">
                        <a:lnSpc>
                          <a:spcPct val="115000"/>
                        </a:lnSpc>
                        <a:spcBef>
                          <a:spcPts val="0"/>
                        </a:spcBef>
                        <a:spcAft>
                          <a:spcPts val="1000"/>
                        </a:spcAft>
                      </a:pPr>
                      <a:r>
                        <a:rPr lang="en-US" sz="1100" dirty="0">
                          <a:latin typeface="Calibri"/>
                          <a:ea typeface="Calibri"/>
                          <a:cs typeface="Times New Roman"/>
                        </a:rPr>
                        <a:t>Unite for Sight -  Certificate in Global Health</a:t>
                      </a: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100" u="sng">
                          <a:solidFill>
                            <a:srgbClr val="000000"/>
                          </a:solidFill>
                          <a:latin typeface="Calibri"/>
                          <a:ea typeface="Calibri"/>
                          <a:cs typeface="Tahoma"/>
                          <a:hlinkClick r:id="rId11"/>
                        </a:rPr>
                        <a:t>http://www.uniteforsight.org/global-health-university/enroll</a:t>
                      </a:r>
                      <a:r>
                        <a:rPr lang="en-US" sz="1100">
                          <a:solidFill>
                            <a:srgbClr val="000000"/>
                          </a:solidFill>
                          <a:latin typeface="Calibri"/>
                          <a:ea typeface="Calibri"/>
                          <a:cs typeface="Tahoma"/>
                        </a:rPr>
                        <a:t> </a:t>
                      </a:r>
                      <a:endParaRPr lang="en-US" sz="1100">
                        <a:latin typeface="Calibri"/>
                        <a:ea typeface="Calibri"/>
                        <a:cs typeface="Times New Roman"/>
                      </a:endParaRP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55747">
                <a:tc>
                  <a:txBody>
                    <a:bodyPr/>
                    <a:lstStyle/>
                    <a:p>
                      <a:pPr marL="0" marR="0" algn="l">
                        <a:lnSpc>
                          <a:spcPct val="115000"/>
                        </a:lnSpc>
                        <a:spcBef>
                          <a:spcPts val="0"/>
                        </a:spcBef>
                        <a:spcAft>
                          <a:spcPts val="1000"/>
                        </a:spcAft>
                      </a:pPr>
                      <a:r>
                        <a:rPr lang="en-US" sz="1100" dirty="0">
                          <a:latin typeface="Calibri"/>
                          <a:ea typeface="Calibri"/>
                          <a:cs typeface="Times New Roman"/>
                        </a:rPr>
                        <a:t>MEASURE Evaluation M&amp;E Learning Center</a:t>
                      </a: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100" u="sng" dirty="0">
                          <a:solidFill>
                            <a:srgbClr val="000000"/>
                          </a:solidFill>
                          <a:latin typeface="Calibri"/>
                          <a:ea typeface="Calibri"/>
                          <a:cs typeface="Tahoma"/>
                          <a:hlinkClick r:id="rId12"/>
                        </a:rPr>
                        <a:t>https://www.measureevaluation.org/resources/training/online-courses-and-resources.html</a:t>
                      </a:r>
                      <a:r>
                        <a:rPr lang="en-US" sz="1100" dirty="0">
                          <a:solidFill>
                            <a:srgbClr val="000000"/>
                          </a:solidFill>
                          <a:latin typeface="Calibri"/>
                          <a:ea typeface="Calibri"/>
                          <a:cs typeface="Tahoma"/>
                        </a:rPr>
                        <a:t> </a:t>
                      </a:r>
                      <a:endParaRPr lang="en-US" sz="1100" dirty="0">
                        <a:latin typeface="Calibri"/>
                        <a:ea typeface="Calibri"/>
                        <a:cs typeface="Times New Roman"/>
                      </a:endParaRP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55747">
                <a:tc>
                  <a:txBody>
                    <a:bodyPr/>
                    <a:lstStyle/>
                    <a:p>
                      <a:pPr marL="0" marR="0" algn="l">
                        <a:lnSpc>
                          <a:spcPct val="115000"/>
                        </a:lnSpc>
                        <a:spcBef>
                          <a:spcPts val="0"/>
                        </a:spcBef>
                        <a:spcAft>
                          <a:spcPts val="1000"/>
                        </a:spcAft>
                      </a:pPr>
                      <a:r>
                        <a:rPr lang="en-US" sz="1100" dirty="0">
                          <a:latin typeface="Calibri"/>
                          <a:ea typeface="Calibri"/>
                          <a:cs typeface="Times New Roman"/>
                        </a:rPr>
                        <a:t>Learn it Live</a:t>
                      </a: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100" u="sng" dirty="0">
                          <a:solidFill>
                            <a:srgbClr val="0000FF"/>
                          </a:solidFill>
                          <a:latin typeface="Calibri"/>
                          <a:ea typeface="Calibri"/>
                          <a:cs typeface="Times New Roman"/>
                          <a:hlinkClick r:id="rId13"/>
                        </a:rPr>
                        <a:t>http://www.learnitlive.com/classes-events/Public-Health/343.html</a:t>
                      </a:r>
                      <a:endParaRPr lang="en-US" sz="1100" dirty="0">
                        <a:latin typeface="Calibri"/>
                        <a:ea typeface="Calibri"/>
                        <a:cs typeface="Times New Roman"/>
                      </a:endParaRPr>
                    </a:p>
                  </a:txBody>
                  <a:tcPr marL="61392" marR="61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4470137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94360" y="2542032"/>
            <a:ext cx="8001000" cy="914400"/>
          </a:xfrm>
        </p:spPr>
        <p:txBody>
          <a:bodyPr>
            <a:normAutofit fontScale="90000"/>
          </a:bodyPr>
          <a:lstStyle/>
          <a:p>
            <a:pPr marL="0" indent="0"/>
            <a:r>
              <a:rPr lang="en-US" dirty="0"/>
              <a:t>Questions?</a:t>
            </a:r>
          </a:p>
        </p:txBody>
      </p:sp>
    </p:spTree>
    <p:extLst>
      <p:ext uri="{BB962C8B-B14F-4D97-AF65-F5344CB8AC3E}">
        <p14:creationId xmlns:p14="http://schemas.microsoft.com/office/powerpoint/2010/main" val="2334950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marL="0" indent="0"/>
            <a:r>
              <a:rPr lang="en-US" dirty="0"/>
              <a:t>Your </a:t>
            </a:r>
            <a:r>
              <a:rPr lang="en-US"/>
              <a:t>Experience With </a:t>
            </a:r>
            <a:r>
              <a:rPr lang="en-US" dirty="0"/>
              <a:t>eLearning</a:t>
            </a:r>
          </a:p>
        </p:txBody>
      </p:sp>
      <p:sp>
        <p:nvSpPr>
          <p:cNvPr id="6" name="Content Placeholder 5"/>
          <p:cNvSpPr>
            <a:spLocks noGrp="1"/>
          </p:cNvSpPr>
          <p:nvPr>
            <p:ph idx="1"/>
          </p:nvPr>
        </p:nvSpPr>
        <p:spPr/>
        <p:txBody>
          <a:bodyPr>
            <a:noAutofit/>
          </a:bodyPr>
          <a:lstStyle/>
          <a:p>
            <a:pPr marL="457200" indent="-384048">
              <a:spcBef>
                <a:spcPts val="0"/>
              </a:spcBef>
              <a:buSzPct val="125000"/>
            </a:pPr>
            <a:r>
              <a:rPr lang="en-US" dirty="0"/>
              <a:t>What is your experience </a:t>
            </a:r>
            <a:r>
              <a:rPr lang="en-US"/>
              <a:t>with eLearning?</a:t>
            </a:r>
            <a:endParaRPr lang="en-US" dirty="0"/>
          </a:p>
          <a:p>
            <a:pPr marL="457200" indent="-384048">
              <a:spcBef>
                <a:spcPts val="0"/>
              </a:spcBef>
              <a:buSzPct val="125000"/>
            </a:pPr>
            <a:r>
              <a:rPr lang="en-US" dirty="0"/>
              <a:t>Have you taken any online courses before?</a:t>
            </a:r>
          </a:p>
          <a:p>
            <a:pPr marL="457200" indent="-384048">
              <a:spcBef>
                <a:spcPts val="0"/>
              </a:spcBef>
              <a:buSzPct val="125000"/>
            </a:pPr>
            <a:r>
              <a:rPr lang="en-US" dirty="0"/>
              <a:t>Have you authored online courses?</a:t>
            </a:r>
          </a:p>
        </p:txBody>
      </p:sp>
    </p:spTree>
    <p:extLst>
      <p:ext uri="{BB962C8B-B14F-4D97-AF65-F5344CB8AC3E}">
        <p14:creationId xmlns:p14="http://schemas.microsoft.com/office/powerpoint/2010/main" val="558462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94360" y="2152011"/>
            <a:ext cx="8001000" cy="914400"/>
          </a:xfrm>
        </p:spPr>
        <p:txBody>
          <a:bodyPr>
            <a:noAutofit/>
          </a:bodyPr>
          <a:lstStyle/>
          <a:p>
            <a:pPr marL="0" indent="0"/>
            <a:r>
              <a:rPr lang="en-US" dirty="0"/>
              <a:t>Instructional Design Approach</a:t>
            </a:r>
          </a:p>
        </p:txBody>
      </p:sp>
    </p:spTree>
    <p:extLst>
      <p:ext uri="{BB962C8B-B14F-4D97-AF65-F5344CB8AC3E}">
        <p14:creationId xmlns:p14="http://schemas.microsoft.com/office/powerpoint/2010/main" val="3419922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marL="0" indent="0"/>
            <a:r>
              <a:rPr lang="en-US" dirty="0"/>
              <a:t>Course Development Approach</a:t>
            </a:r>
          </a:p>
        </p:txBody>
      </p:sp>
      <p:sp>
        <p:nvSpPr>
          <p:cNvPr id="3" name="Content Placeholder 2"/>
          <p:cNvSpPr>
            <a:spLocks noGrp="1"/>
          </p:cNvSpPr>
          <p:nvPr>
            <p:ph idx="1"/>
          </p:nvPr>
        </p:nvSpPr>
        <p:spPr>
          <a:xfrm>
            <a:off x="594359" y="1323541"/>
            <a:ext cx="8344367" cy="914400"/>
          </a:xfrm>
        </p:spPr>
        <p:txBody>
          <a:bodyPr>
            <a:noAutofit/>
          </a:bodyPr>
          <a:lstStyle/>
          <a:p>
            <a:pPr marL="457200" indent="-384048">
              <a:spcBef>
                <a:spcPts val="0"/>
              </a:spcBef>
              <a:buSzPct val="125000"/>
            </a:pPr>
            <a:r>
              <a:rPr lang="en-US" dirty="0"/>
              <a:t>Instructional Design </a:t>
            </a:r>
          </a:p>
          <a:p>
            <a:pPr lvl="1"/>
            <a:r>
              <a:rPr lang="en-US" sz="2400" dirty="0"/>
              <a:t>Learner–centric</a:t>
            </a:r>
          </a:p>
          <a:p>
            <a:pPr lvl="1"/>
            <a:r>
              <a:rPr lang="en-US" sz="2400" dirty="0"/>
              <a:t>Focus learning on learning and performance objectives</a:t>
            </a:r>
          </a:p>
          <a:p>
            <a:pPr lvl="1"/>
            <a:r>
              <a:rPr lang="en-US" sz="2400" dirty="0"/>
              <a:t>Filter content and avoid overload</a:t>
            </a:r>
          </a:p>
          <a:p>
            <a:pPr marL="457200" indent="-384048">
              <a:buSzPct val="125000"/>
            </a:pPr>
            <a:r>
              <a:rPr lang="en-US" dirty="0"/>
              <a:t>Working Together</a:t>
            </a:r>
          </a:p>
          <a:p>
            <a:pPr lvl="1"/>
            <a:r>
              <a:rPr lang="en-US" sz="2400"/>
              <a:t>Agreed-upon </a:t>
            </a:r>
            <a:r>
              <a:rPr lang="en-US" sz="2400" dirty="0"/>
              <a:t>workflows</a:t>
            </a:r>
          </a:p>
          <a:p>
            <a:pPr lvl="1"/>
            <a:r>
              <a:rPr lang="en-US" sz="2400" dirty="0"/>
              <a:t>Open lines of communication</a:t>
            </a:r>
          </a:p>
          <a:p>
            <a:pPr lvl="1"/>
            <a:r>
              <a:rPr lang="en-US" sz="2400" dirty="0"/>
              <a:t>Mutual understanding of schedule and timeline constraints</a:t>
            </a:r>
          </a:p>
          <a:p>
            <a:pPr lvl="1"/>
            <a:r>
              <a:rPr lang="en-US" sz="2400" dirty="0"/>
              <a:t>Iterative process of course development </a:t>
            </a:r>
          </a:p>
        </p:txBody>
      </p:sp>
    </p:spTree>
    <p:extLst>
      <p:ext uri="{BB962C8B-B14F-4D97-AF65-F5344CB8AC3E}">
        <p14:creationId xmlns:p14="http://schemas.microsoft.com/office/powerpoint/2010/main" val="2714741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Autofit/>
          </a:bodyPr>
          <a:lstStyle/>
          <a:p>
            <a:pPr marL="0" indent="0"/>
            <a:r>
              <a:rPr lang="en-US" dirty="0"/>
              <a:t>Tools for Developing and Hosting eLearning Courses</a:t>
            </a:r>
          </a:p>
        </p:txBody>
      </p:sp>
      <p:sp>
        <p:nvSpPr>
          <p:cNvPr id="5" name="Content Placeholder 4"/>
          <p:cNvSpPr>
            <a:spLocks noGrp="1"/>
          </p:cNvSpPr>
          <p:nvPr>
            <p:ph sz="half" idx="1"/>
          </p:nvPr>
        </p:nvSpPr>
        <p:spPr>
          <a:xfrm>
            <a:off x="594360" y="1847088"/>
            <a:ext cx="3473415" cy="4724466"/>
          </a:xfrm>
        </p:spPr>
        <p:txBody>
          <a:bodyPr>
            <a:noAutofit/>
          </a:bodyPr>
          <a:lstStyle/>
          <a:p>
            <a:pPr marL="0" indent="0">
              <a:spcBef>
                <a:spcPts val="0"/>
              </a:spcBef>
              <a:buNone/>
            </a:pPr>
            <a:r>
              <a:rPr lang="en-US" b="1" dirty="0"/>
              <a:t>Content Management </a:t>
            </a:r>
          </a:p>
          <a:p>
            <a:pPr>
              <a:spcBef>
                <a:spcPts val="0"/>
              </a:spcBef>
              <a:buSzPct val="125000"/>
            </a:pPr>
            <a:r>
              <a:rPr lang="en-US" sz="2000" dirty="0"/>
              <a:t>Allows course authors to create a course online with links to documents, graphics, quizzes, games, etc.</a:t>
            </a:r>
          </a:p>
          <a:p>
            <a:pPr>
              <a:spcBef>
                <a:spcPts val="0"/>
              </a:spcBef>
              <a:buSzPct val="125000"/>
            </a:pPr>
            <a:r>
              <a:rPr lang="en-US" sz="2000" dirty="0"/>
              <a:t>Requires no IT skills to use.</a:t>
            </a:r>
          </a:p>
          <a:p>
            <a:pPr>
              <a:spcBef>
                <a:spcPts val="0"/>
              </a:spcBef>
            </a:pPr>
            <a:endParaRPr lang="en-US" dirty="0"/>
          </a:p>
        </p:txBody>
      </p:sp>
      <p:sp>
        <p:nvSpPr>
          <p:cNvPr id="6" name="Content Placeholder 5"/>
          <p:cNvSpPr>
            <a:spLocks noGrp="1"/>
          </p:cNvSpPr>
          <p:nvPr>
            <p:ph sz="half" idx="2"/>
          </p:nvPr>
        </p:nvSpPr>
        <p:spPr>
          <a:xfrm>
            <a:off x="4343400" y="1847088"/>
            <a:ext cx="4576664" cy="4724466"/>
          </a:xfrm>
        </p:spPr>
        <p:txBody>
          <a:bodyPr>
            <a:noAutofit/>
          </a:bodyPr>
          <a:lstStyle/>
          <a:p>
            <a:pPr marL="0" indent="0">
              <a:spcBef>
                <a:spcPts val="0"/>
              </a:spcBef>
              <a:buNone/>
            </a:pPr>
            <a:r>
              <a:rPr lang="en-US" b="1" dirty="0"/>
              <a:t>Learning Management</a:t>
            </a:r>
          </a:p>
          <a:p>
            <a:pPr>
              <a:spcBef>
                <a:spcPts val="0"/>
              </a:spcBef>
              <a:buSzPct val="125000"/>
            </a:pPr>
            <a:r>
              <a:rPr lang="en-US" sz="2000" dirty="0"/>
              <a:t>Where learners go to access the course online </a:t>
            </a:r>
          </a:p>
          <a:p>
            <a:pPr>
              <a:spcBef>
                <a:spcPts val="0"/>
              </a:spcBef>
              <a:buSzPct val="125000"/>
            </a:pPr>
            <a:r>
              <a:rPr lang="en-US" sz="2000" dirty="0"/>
              <a:t>Requires registration so that course attempts and completions are recorded</a:t>
            </a:r>
          </a:p>
          <a:p>
            <a:pPr>
              <a:spcBef>
                <a:spcPts val="0"/>
              </a:spcBef>
              <a:buSzPct val="125000"/>
            </a:pPr>
            <a:r>
              <a:rPr lang="en-US" sz="2000" dirty="0"/>
              <a:t>Tracks all final exam responses plus the time </a:t>
            </a:r>
            <a:r>
              <a:rPr lang="en-US" sz="2000"/>
              <a:t>it takes </a:t>
            </a:r>
            <a:r>
              <a:rPr lang="en-US" sz="2000" dirty="0"/>
              <a:t>to answer a question</a:t>
            </a:r>
          </a:p>
          <a:p>
            <a:pPr>
              <a:spcBef>
                <a:spcPts val="0"/>
              </a:spcBef>
              <a:buSzPct val="125000"/>
            </a:pPr>
            <a:r>
              <a:rPr lang="en-US" sz="2000" dirty="0"/>
              <a:t>Provides transcript and certificate for successful completion</a:t>
            </a:r>
          </a:p>
        </p:txBody>
      </p:sp>
    </p:spTree>
    <p:extLst>
      <p:ext uri="{BB962C8B-B14F-4D97-AF65-F5344CB8AC3E}">
        <p14:creationId xmlns:p14="http://schemas.microsoft.com/office/powerpoint/2010/main" val="318803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marL="0" indent="0"/>
            <a:r>
              <a:rPr lang="en-US" dirty="0"/>
              <a:t>Instructional Design Framework</a:t>
            </a:r>
            <a:br>
              <a:rPr lang="en-US" dirty="0"/>
            </a:br>
            <a:r>
              <a:rPr lang="en-US" dirty="0"/>
              <a:t>Bloom’s Taxonomy</a:t>
            </a:r>
          </a:p>
        </p:txBody>
      </p:sp>
      <p:pic>
        <p:nvPicPr>
          <p:cNvPr id="6" name="Shape 14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76650" y="1922081"/>
            <a:ext cx="4252750" cy="3823964"/>
          </a:xfrm>
          <a:prstGeom prst="rect">
            <a:avLst/>
          </a:prstGeom>
          <a:noFill/>
          <a:ln>
            <a:noFill/>
          </a:ln>
        </p:spPr>
      </p:pic>
      <p:sp>
        <p:nvSpPr>
          <p:cNvPr id="7" name="Shape 147"/>
          <p:cNvSpPr/>
          <p:nvPr/>
        </p:nvSpPr>
        <p:spPr>
          <a:xfrm>
            <a:off x="1524000" y="4343400"/>
            <a:ext cx="1066799" cy="838198"/>
          </a:xfrm>
          <a:prstGeom prst="right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Clr>
                <a:schemeClr val="dk1"/>
              </a:buClr>
              <a:buFont typeface="Calibri"/>
              <a:buNone/>
            </a:pPr>
            <a:endParaRPr sz="1800" b="0" i="0" u="none" strike="noStrike" cap="none">
              <a:solidFill>
                <a:schemeClr val="lt1"/>
              </a:solidFill>
              <a:latin typeface="Arial"/>
              <a:ea typeface="Arial"/>
              <a:cs typeface="Arial"/>
              <a:sym typeface="Arial"/>
            </a:endParaRPr>
          </a:p>
        </p:txBody>
      </p:sp>
      <p:sp>
        <p:nvSpPr>
          <p:cNvPr id="8" name="Shape 148"/>
          <p:cNvSpPr/>
          <p:nvPr/>
        </p:nvSpPr>
        <p:spPr>
          <a:xfrm>
            <a:off x="6415251" y="4343400"/>
            <a:ext cx="1066799" cy="838198"/>
          </a:xfrm>
          <a:prstGeom prst="left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Clr>
                <a:schemeClr val="dk1"/>
              </a:buClr>
              <a:buFont typeface="Calibri"/>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3172443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291</TotalTime>
  <Words>3019</Words>
  <Application>Microsoft Office PowerPoint</Application>
  <PresentationFormat>On-screen Show (4:3)</PresentationFormat>
  <Paragraphs>327</Paragraphs>
  <Slides>44</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Cabin</vt:lpstr>
      <vt:lpstr>Calibri</vt:lpstr>
      <vt:lpstr>Calibri Light</vt:lpstr>
      <vt:lpstr>Courier New</vt:lpstr>
      <vt:lpstr>Gill Sans MT</vt:lpstr>
      <vt:lpstr>Noto Sans Symbols</vt:lpstr>
      <vt:lpstr>Office Theme</vt:lpstr>
      <vt:lpstr>eLearning</vt:lpstr>
      <vt:lpstr>Learning Objectives</vt:lpstr>
      <vt:lpstr>What is eLearning?</vt:lpstr>
      <vt:lpstr>Defining eLearning</vt:lpstr>
      <vt:lpstr>Your Experience With eLearning</vt:lpstr>
      <vt:lpstr>Instructional Design Approach</vt:lpstr>
      <vt:lpstr>Course Development Approach</vt:lpstr>
      <vt:lpstr>Tools for Developing and Hosting eLearning Courses</vt:lpstr>
      <vt:lpstr>Instructional Design Framework Bloom’s Taxonomy</vt:lpstr>
      <vt:lpstr>What Does This Mean for Content Development?</vt:lpstr>
      <vt:lpstr>Determine Your Audience</vt:lpstr>
      <vt:lpstr>Determine the Audience’s Capabilities</vt:lpstr>
      <vt:lpstr>Issues of Access – Example From Survey</vt:lpstr>
      <vt:lpstr>Course Development Process</vt:lpstr>
      <vt:lpstr>Roles and Responsibilities</vt:lpstr>
      <vt:lpstr>Phases in the Course Development Process</vt:lpstr>
      <vt:lpstr>Phase 1: Planning and Start-Up</vt:lpstr>
      <vt:lpstr>Purpose Statement</vt:lpstr>
      <vt:lpstr>Purpose Statement Example Geographic Approaches to Global Health </vt:lpstr>
      <vt:lpstr>Purpose Statement Example Female Genital Mutilation/Cutting </vt:lpstr>
      <vt:lpstr>High-Level Objectives</vt:lpstr>
      <vt:lpstr>Brainstorm Key Concepts</vt:lpstr>
      <vt:lpstr>Key Concepts → Course Sessions</vt:lpstr>
      <vt:lpstr>Course Session Example</vt:lpstr>
      <vt:lpstr>Detailed Objectives – Sessions </vt:lpstr>
      <vt:lpstr>Detailed Objectives Examples</vt:lpstr>
      <vt:lpstr>Phase 2: Course Design</vt:lpstr>
      <vt:lpstr>Phase 3: Course Development</vt:lpstr>
      <vt:lpstr>Writing the Course</vt:lpstr>
      <vt:lpstr>Best Practices for Writing eLearning Content</vt:lpstr>
      <vt:lpstr>Use of Case Studies</vt:lpstr>
      <vt:lpstr>Multimedia</vt:lpstr>
      <vt:lpstr>DON’T Underestimate Static Images!</vt:lpstr>
      <vt:lpstr>Creating Quiz Questions</vt:lpstr>
      <vt:lpstr>Plagiarism</vt:lpstr>
      <vt:lpstr>Use Proper Citations</vt:lpstr>
      <vt:lpstr>Technical Review and QAT</vt:lpstr>
      <vt:lpstr>Phase 4: Course Delivery</vt:lpstr>
      <vt:lpstr>Phase 5: Monitoring and Evaluation</vt:lpstr>
      <vt:lpstr>Common Authoring Successes</vt:lpstr>
      <vt:lpstr>Common Authoring Challenges</vt:lpstr>
      <vt:lpstr>Common Authoring Challenges</vt:lpstr>
      <vt:lpstr> Public Health eLearning Course Sites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Beisser</dc:creator>
  <cp:lastModifiedBy>Sean Stewart</cp:lastModifiedBy>
  <cp:revision>45</cp:revision>
  <cp:lastPrinted>2017-04-10T19:34:28Z</cp:lastPrinted>
  <dcterms:created xsi:type="dcterms:W3CDTF">2017-04-07T16:58:38Z</dcterms:created>
  <dcterms:modified xsi:type="dcterms:W3CDTF">2021-07-30T19:04:39Z</dcterms:modified>
  <cp:contentStatus/>
</cp:coreProperties>
</file>