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0.3-->
<p:presentation xmlns:r="http://schemas.openxmlformats.org/officeDocument/2006/relationships" xmlns:a="http://schemas.openxmlformats.org/drawingml/2006/main" xmlns:p="http://schemas.openxmlformats.org/presentationml/2006/main" saveSubsetFonts="1" autoCompressPictures="0">
  <p:sldMasterIdLst>
    <p:sldMasterId id="2147483660" r:id="rId1"/>
  </p:sldMasterIdLst>
  <p:notesMasterIdLst>
    <p:notesMasterId r:id="rId2"/>
  </p:notesMasterIdLst>
  <p:sldIdLst>
    <p:sldId id="256" r:id="rId3"/>
    <p:sldId id="258" r:id="rId4"/>
    <p:sldId id="259" r:id="rId5"/>
    <p:sldId id="261" r:id="rId6"/>
    <p:sldId id="265" r:id="rId7"/>
    <p:sldId id="266" r:id="rId8"/>
    <p:sldId id="260" r:id="rId9"/>
    <p:sldId id="271" r:id="rId10"/>
    <p:sldId id="283" r:id="rId11"/>
    <p:sldId id="284" r:id="rId12"/>
    <p:sldId id="285" r:id="rId13"/>
    <p:sldId id="286" r:id="rId14"/>
    <p:sldId id="287" r:id="rId15"/>
    <p:sldId id="288" r:id="rId16"/>
    <p:sldId id="289" r:id="rId17"/>
    <p:sldId id="272" r:id="rId18"/>
    <p:sldId id="278" r:id="rId19"/>
    <p:sldId id="274" r:id="rId20"/>
    <p:sldId id="292" r:id="rId21"/>
    <p:sldId id="277" r:id="rId22"/>
    <p:sldId id="293" r:id="rId23"/>
    <p:sldId id="279" r:id="rId24"/>
    <p:sldId id="280" r:id="rId25"/>
    <p:sldId id="263" r:id="rId26"/>
  </p:sldIdLst>
  <p:sldSz cx="9144000" cy="6858000" type="screen4x3"/>
  <p:notesSz cx="6881813"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1"/>
    <p:restoredTop sz="93842" autoAdjust="0"/>
  </p:normalViewPr>
  <p:slideViewPr>
    <p:cSldViewPr snapToGrid="0" snapToObjects="1">
      <p:cViewPr varScale="1">
        <p:scale>
          <a:sx n="67" d="100"/>
          <a:sy n="67" d="100"/>
        </p:scale>
        <p:origin x="1328" y="56"/>
      </p:cViewPr>
      <p:guideLst>
        <p:guide orient="horz" pos="2160"/>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tags" Target="tags/tag1.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slide" Target="slides/slide1.xml" /><Relationship Id="rId30" Type="http://schemas.openxmlformats.org/officeDocument/2006/relationships/theme" Target="theme/theme1.xml" /><Relationship Id="rId31" Type="http://schemas.microsoft.com/office/2016/11/relationships/changesInfo" Target="changesInfos/changesInfo1.xml" /><Relationship Id="rId32"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Stewart" userId="07670420a1da6ec3" providerId="LiveId" clId="{CA2779EC-CD0D-464E-9022-378079141C23}"/>
    <pc:docChg chg="undo redo custSel modSld modMainMaster">
      <pc:chgData name="Sean Stewart" userId="07670420a1da6ec3" providerId="LiveId" clId="{CA2779EC-CD0D-464E-9022-378079141C23}" dt="2020-09-24T18:36:25.011" v="65" actId="20577"/>
      <pc:docMkLst>
        <pc:docMk/>
      </pc:docMkLst>
      <pc:sldChg chg="modSp mod">
        <pc:chgData name="Sean Stewart" userId="07670420a1da6ec3" providerId="LiveId" clId="{CA2779EC-CD0D-464E-9022-378079141C23}" dt="2020-09-24T18:16:17.452" v="28" actId="1076"/>
        <pc:sldMkLst>
          <pc:docMk/>
          <pc:sldMk cId="4078160521" sldId="260"/>
        </pc:sldMkLst>
        <pc:spChg chg="mod">
          <ac:chgData name="Sean Stewart" userId="07670420a1da6ec3" providerId="LiveId" clId="{CA2779EC-CD0D-464E-9022-378079141C23}" dt="2020-09-24T18:14:01.356" v="15" actId="1076"/>
          <ac:spMkLst>
            <pc:docMk/>
            <pc:sldMk cId="4078160521" sldId="260"/>
            <ac:spMk id="111" creationId="{00000000-0000-0000-0000-000000000000}"/>
          </ac:spMkLst>
        </pc:spChg>
        <pc:graphicFrameChg chg="mod modGraphic">
          <ac:chgData name="Sean Stewart" userId="07670420a1da6ec3" providerId="LiveId" clId="{CA2779EC-CD0D-464E-9022-378079141C23}" dt="2020-09-24T18:15:18.205" v="22" actId="1076"/>
          <ac:graphicFrameMkLst>
            <pc:docMk/>
            <pc:sldMk cId="4078160521" sldId="260"/>
            <ac:graphicFrameMk id="110" creationId="{00000000-0000-0000-0000-000000000000}"/>
          </ac:graphicFrameMkLst>
        </pc:graphicFrameChg>
        <pc:picChg chg="mod">
          <ac:chgData name="Sean Stewart" userId="07670420a1da6ec3" providerId="LiveId" clId="{CA2779EC-CD0D-464E-9022-378079141C23}" dt="2020-09-24T18:15:35.597" v="24" actId="1076"/>
          <ac:picMkLst>
            <pc:docMk/>
            <pc:sldMk cId="4078160521" sldId="260"/>
            <ac:picMk id="112" creationId="{00000000-0000-0000-0000-000000000000}"/>
          </ac:picMkLst>
        </pc:picChg>
        <pc:picChg chg="mod">
          <ac:chgData name="Sean Stewart" userId="07670420a1da6ec3" providerId="LiveId" clId="{CA2779EC-CD0D-464E-9022-378079141C23}" dt="2020-09-24T18:15:10.004" v="21" actId="14100"/>
          <ac:picMkLst>
            <pc:docMk/>
            <pc:sldMk cId="4078160521" sldId="260"/>
            <ac:picMk id="113" creationId="{00000000-0000-0000-0000-000000000000}"/>
          </ac:picMkLst>
        </pc:picChg>
        <pc:picChg chg="mod">
          <ac:chgData name="Sean Stewart" userId="07670420a1da6ec3" providerId="LiveId" clId="{CA2779EC-CD0D-464E-9022-378079141C23}" dt="2020-09-24T18:15:55.172" v="25" actId="14100"/>
          <ac:picMkLst>
            <pc:docMk/>
            <pc:sldMk cId="4078160521" sldId="260"/>
            <ac:picMk id="114" creationId="{00000000-0000-0000-0000-000000000000}"/>
          </ac:picMkLst>
        </pc:picChg>
        <pc:picChg chg="mod">
          <ac:chgData name="Sean Stewart" userId="07670420a1da6ec3" providerId="LiveId" clId="{CA2779EC-CD0D-464E-9022-378079141C23}" dt="2020-09-24T18:16:17.452" v="28" actId="1076"/>
          <ac:picMkLst>
            <pc:docMk/>
            <pc:sldMk cId="4078160521" sldId="260"/>
            <ac:picMk id="115" creationId="{00000000-0000-0000-0000-000000000000}"/>
          </ac:picMkLst>
        </pc:picChg>
        <pc:picChg chg="mod">
          <ac:chgData name="Sean Stewart" userId="07670420a1da6ec3" providerId="LiveId" clId="{CA2779EC-CD0D-464E-9022-378079141C23}" dt="2020-09-24T18:16:12.140" v="26" actId="1076"/>
          <ac:picMkLst>
            <pc:docMk/>
            <pc:sldMk cId="4078160521" sldId="260"/>
            <ac:picMk id="120" creationId="{00000000-0000-0000-0000-000000000000}"/>
          </ac:picMkLst>
        </pc:picChg>
        <pc:picChg chg="mod">
          <ac:chgData name="Sean Stewart" userId="07670420a1da6ec3" providerId="LiveId" clId="{CA2779EC-CD0D-464E-9022-378079141C23}" dt="2020-09-24T18:13:34.249" v="13" actId="1076"/>
          <ac:picMkLst>
            <pc:docMk/>
            <pc:sldMk cId="4078160521" sldId="260"/>
            <ac:picMk id="121" creationId="{00000000-0000-0000-0000-000000000000}"/>
          </ac:picMkLst>
        </pc:picChg>
        <pc:picChg chg="mod">
          <ac:chgData name="Sean Stewart" userId="07670420a1da6ec3" providerId="LiveId" clId="{CA2779EC-CD0D-464E-9022-378079141C23}" dt="2020-09-24T18:16:14.109" v="27" actId="1076"/>
          <ac:picMkLst>
            <pc:docMk/>
            <pc:sldMk cId="4078160521" sldId="260"/>
            <ac:picMk id="123" creationId="{00000000-0000-0000-0000-000000000000}"/>
          </ac:picMkLst>
        </pc:picChg>
      </pc:sldChg>
      <pc:sldChg chg="modSp mod">
        <pc:chgData name="Sean Stewart" userId="07670420a1da6ec3" providerId="LiveId" clId="{CA2779EC-CD0D-464E-9022-378079141C23}" dt="2020-09-24T18:17:07.693" v="32" actId="14100"/>
        <pc:sldMkLst>
          <pc:docMk/>
          <pc:sldMk cId="463007216" sldId="261"/>
        </pc:sldMkLst>
        <pc:picChg chg="mod">
          <ac:chgData name="Sean Stewart" userId="07670420a1da6ec3" providerId="LiveId" clId="{CA2779EC-CD0D-464E-9022-378079141C23}" dt="2020-09-24T18:17:07.693" v="32" actId="14100"/>
          <ac:picMkLst>
            <pc:docMk/>
            <pc:sldMk cId="463007216" sldId="261"/>
            <ac:picMk id="4" creationId="{A932A786-DB12-457B-9A44-1749EAA1D5BA}"/>
          </ac:picMkLst>
        </pc:picChg>
      </pc:sldChg>
      <pc:sldChg chg="modSp mod">
        <pc:chgData name="Sean Stewart" userId="07670420a1da6ec3" providerId="LiveId" clId="{CA2779EC-CD0D-464E-9022-378079141C23}" dt="2020-09-24T18:22:02.005" v="51" actId="1076"/>
        <pc:sldMkLst>
          <pc:docMk/>
          <pc:sldMk cId="4258060767" sldId="263"/>
        </pc:sldMkLst>
        <pc:spChg chg="mod">
          <ac:chgData name="Sean Stewart" userId="07670420a1da6ec3" providerId="LiveId" clId="{CA2779EC-CD0D-464E-9022-378079141C23}" dt="2020-09-24T18:21:45.828" v="49" actId="1076"/>
          <ac:spMkLst>
            <pc:docMk/>
            <pc:sldMk cId="4258060767" sldId="263"/>
            <ac:spMk id="162" creationId="{00000000-0000-0000-0000-000000000000}"/>
          </ac:spMkLst>
        </pc:spChg>
        <pc:picChg chg="mod">
          <ac:chgData name="Sean Stewart" userId="07670420a1da6ec3" providerId="LiveId" clId="{CA2779EC-CD0D-464E-9022-378079141C23}" dt="2020-09-24T18:22:02.005" v="51" actId="1076"/>
          <ac:picMkLst>
            <pc:docMk/>
            <pc:sldMk cId="4258060767" sldId="263"/>
            <ac:picMk id="155" creationId="{00000000-0000-0000-0000-000000000000}"/>
          </ac:picMkLst>
        </pc:picChg>
        <pc:picChg chg="mod">
          <ac:chgData name="Sean Stewart" userId="07670420a1da6ec3" providerId="LiveId" clId="{CA2779EC-CD0D-464E-9022-378079141C23}" dt="2020-09-24T18:21:50.692" v="50" actId="1076"/>
          <ac:picMkLst>
            <pc:docMk/>
            <pc:sldMk cId="4258060767" sldId="263"/>
            <ac:picMk id="157" creationId="{00000000-0000-0000-0000-000000000000}"/>
          </ac:picMkLst>
        </pc:picChg>
      </pc:sldChg>
      <pc:sldChg chg="modSp mod">
        <pc:chgData name="Sean Stewart" userId="07670420a1da6ec3" providerId="LiveId" clId="{CA2779EC-CD0D-464E-9022-378079141C23}" dt="2020-09-24T18:20:35.461" v="43" actId="14100"/>
        <pc:sldMkLst>
          <pc:docMk/>
          <pc:sldMk cId="2913561259" sldId="272"/>
        </pc:sldMkLst>
        <pc:picChg chg="mod">
          <ac:chgData name="Sean Stewart" userId="07670420a1da6ec3" providerId="LiveId" clId="{CA2779EC-CD0D-464E-9022-378079141C23}" dt="2020-09-24T18:20:35.461" v="43" actId="14100"/>
          <ac:picMkLst>
            <pc:docMk/>
            <pc:sldMk cId="2913561259" sldId="272"/>
            <ac:picMk id="220" creationId="{00000000-0000-0000-0000-000000000000}"/>
          </ac:picMkLst>
        </pc:picChg>
      </pc:sldChg>
      <pc:sldChg chg="modSp mod">
        <pc:chgData name="Sean Stewart" userId="07670420a1da6ec3" providerId="LiveId" clId="{CA2779EC-CD0D-464E-9022-378079141C23}" dt="2020-09-24T18:21:02.005" v="46" actId="14100"/>
        <pc:sldMkLst>
          <pc:docMk/>
          <pc:sldMk cId="2227769581" sldId="274"/>
        </pc:sldMkLst>
        <pc:picChg chg="mod">
          <ac:chgData name="Sean Stewart" userId="07670420a1da6ec3" providerId="LiveId" clId="{CA2779EC-CD0D-464E-9022-378079141C23}" dt="2020-09-24T18:21:02.005" v="46" actId="14100"/>
          <ac:picMkLst>
            <pc:docMk/>
            <pc:sldMk cId="2227769581" sldId="274"/>
            <ac:picMk id="235" creationId="{00000000-0000-0000-0000-000000000000}"/>
          </ac:picMkLst>
        </pc:picChg>
      </pc:sldChg>
      <pc:sldChg chg="modSp mod">
        <pc:chgData name="Sean Stewart" userId="07670420a1da6ec3" providerId="LiveId" clId="{CA2779EC-CD0D-464E-9022-378079141C23}" dt="2020-09-24T18:36:25.011" v="65" actId="20577"/>
        <pc:sldMkLst>
          <pc:docMk/>
          <pc:sldMk cId="4214581490" sldId="277"/>
        </pc:sldMkLst>
        <pc:spChg chg="mod">
          <ac:chgData name="Sean Stewart" userId="07670420a1da6ec3" providerId="LiveId" clId="{CA2779EC-CD0D-464E-9022-378079141C23}" dt="2020-09-24T18:36:25.011" v="65" actId="20577"/>
          <ac:spMkLst>
            <pc:docMk/>
            <pc:sldMk cId="4214581490" sldId="277"/>
            <ac:spMk id="260" creationId="{00000000-0000-0000-0000-000000000000}"/>
          </ac:spMkLst>
        </pc:spChg>
      </pc:sldChg>
      <pc:sldChg chg="modSp mod">
        <pc:chgData name="Sean Stewart" userId="07670420a1da6ec3" providerId="LiveId" clId="{CA2779EC-CD0D-464E-9022-378079141C23}" dt="2020-09-24T18:23:06.684" v="59" actId="14100"/>
        <pc:sldMkLst>
          <pc:docMk/>
          <pc:sldMk cId="2077070677" sldId="283"/>
        </pc:sldMkLst>
        <pc:spChg chg="mod">
          <ac:chgData name="Sean Stewart" userId="07670420a1da6ec3" providerId="LiveId" clId="{CA2779EC-CD0D-464E-9022-378079141C23}" dt="2020-09-24T18:23:01.878" v="58" actId="1076"/>
          <ac:spMkLst>
            <pc:docMk/>
            <pc:sldMk cId="2077070677" sldId="283"/>
            <ac:spMk id="229" creationId="{00000000-0000-0000-0000-000000000000}"/>
          </ac:spMkLst>
        </pc:spChg>
        <pc:picChg chg="mod">
          <ac:chgData name="Sean Stewart" userId="07670420a1da6ec3" providerId="LiveId" clId="{CA2779EC-CD0D-464E-9022-378079141C23}" dt="2020-09-24T18:23:06.684" v="59" actId="14100"/>
          <ac:picMkLst>
            <pc:docMk/>
            <pc:sldMk cId="2077070677" sldId="283"/>
            <ac:picMk id="227" creationId="{00000000-0000-0000-0000-000000000000}"/>
          </ac:picMkLst>
        </pc:picChg>
        <pc:picChg chg="mod">
          <ac:chgData name="Sean Stewart" userId="07670420a1da6ec3" providerId="LiveId" clId="{CA2779EC-CD0D-464E-9022-378079141C23}" dt="2020-09-24T18:18:43.254" v="37" actId="14100"/>
          <ac:picMkLst>
            <pc:docMk/>
            <pc:sldMk cId="2077070677" sldId="283"/>
            <ac:picMk id="230" creationId="{00000000-0000-0000-0000-000000000000}"/>
          </ac:picMkLst>
        </pc:picChg>
      </pc:sldChg>
      <pc:sldChg chg="modSp mod">
        <pc:chgData name="Sean Stewart" userId="07670420a1da6ec3" providerId="LiveId" clId="{CA2779EC-CD0D-464E-9022-378079141C23}" dt="2020-09-24T18:34:19.603" v="61" actId="14100"/>
        <pc:sldMkLst>
          <pc:docMk/>
          <pc:sldMk cId="628023550" sldId="284"/>
        </pc:sldMkLst>
        <pc:picChg chg="mod">
          <ac:chgData name="Sean Stewart" userId="07670420a1da6ec3" providerId="LiveId" clId="{CA2779EC-CD0D-464E-9022-378079141C23}" dt="2020-09-24T18:34:19.603" v="61" actId="14100"/>
          <ac:picMkLst>
            <pc:docMk/>
            <pc:sldMk cId="628023550" sldId="284"/>
            <ac:picMk id="239" creationId="{00000000-0000-0000-0000-000000000000}"/>
          </ac:picMkLst>
        </pc:picChg>
      </pc:sldChg>
      <pc:sldMasterChg chg="modSp mod">
        <pc:chgData name="Sean Stewart" userId="07670420a1da6ec3" providerId="LiveId" clId="{CA2779EC-CD0D-464E-9022-378079141C23}" dt="2020-09-24T18:12:39.925" v="7" actId="14100"/>
        <pc:sldMasterMkLst>
          <pc:docMk/>
          <pc:sldMasterMk cId="106876316" sldId="2147483660"/>
        </pc:sldMasterMkLst>
        <pc:spChg chg="mod">
          <ac:chgData name="Sean Stewart" userId="07670420a1da6ec3" providerId="LiveId" clId="{CA2779EC-CD0D-464E-9022-378079141C23}" dt="2020-09-24T18:12:39.925" v="7" actId="14100"/>
          <ac:spMkLst>
            <pc:docMk/>
            <pc:sldMasterMk cId="106876316" sldId="2147483660"/>
            <ac:spMk id="3" creationId="{00000000-0000-0000-0000-000000000000}"/>
          </ac:spMkLst>
        </pc:spChg>
        <pc:spChg chg="mod">
          <ac:chgData name="Sean Stewart" userId="07670420a1da6ec3" providerId="LiveId" clId="{CA2779EC-CD0D-464E-9022-378079141C23}" dt="2020-09-24T18:12:27.790" v="6" actId="1076"/>
          <ac:spMkLst>
            <pc:docMk/>
            <pc:sldMasterMk cId="106876316" sldId="2147483660"/>
            <ac:spMk id="11" creationId="{00000000-0000-0000-0000-000000000000}"/>
          </ac:spMkLst>
        </pc:spChg>
      </pc:sldMasterChg>
    </pc:docChg>
  </pc:docChgLst>
  <pc:docChgLst>
    <pc:chgData name="Sean Stewart" userId="07670420a1da6ec3" providerId="LiveId" clId="{DE59D75C-7655-463D-AC9E-D2D754655D64}"/>
    <pc:docChg chg="modSld">
      <pc:chgData name="Sean Stewart" userId="07670420a1da6ec3" providerId="LiveId" clId="{DE59D75C-7655-463D-AC9E-D2D754655D64}" dt="2021-07-30T19:20:12.093" v="1" actId="14100"/>
      <pc:docMkLst>
        <pc:docMk/>
      </pc:docMkLst>
      <pc:sldChg chg="modSp mod">
        <pc:chgData name="Sean Stewart" userId="07670420a1da6ec3" providerId="LiveId" clId="{DE59D75C-7655-463D-AC9E-D2D754655D64}" dt="2021-07-30T19:20:12.093" v="1" actId="14100"/>
        <pc:sldMkLst>
          <pc:docMk/>
          <pc:sldMk cId="52760319" sldId="286"/>
        </pc:sldMkLst>
        <pc:spChg chg="mod">
          <ac:chgData name="Sean Stewart" userId="07670420a1da6ec3" providerId="LiveId" clId="{DE59D75C-7655-463D-AC9E-D2D754655D64}" dt="2021-07-30T19:20:12.093" v="1" actId="14100"/>
          <ac:spMkLst>
            <pc:docMk/>
            <pc:sldMk cId="52760319" sldId="286"/>
            <ac:spMk id="263" creationId="{00000000-0000-0000-0000-000000000000}"/>
          </ac:spMkLst>
        </pc:spChg>
      </pc:sldChg>
    </pc:docChg>
  </pc:docChgLst>
</pc:chgInfo>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9DA94CF3-E4D6-4A67-949E-AC08FD5FCA16}" type="datetimeFigureOut">
              <a:rPr lang="en-US" smtClean="0"/>
              <a:t>7/30/2021</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54FD8989-AE79-4D25-8211-5CC685D99C46}" type="slidenum">
              <a:rPr lang="en-US" smtClean="0"/>
              <a:t>‹#›</a:t>
            </a:fld>
            <a:endParaRPr lang="en-US"/>
          </a:p>
        </p:txBody>
      </p:sp>
    </p:spTree>
    <p:extLst>
      <p:ext uri="{BB962C8B-B14F-4D97-AF65-F5344CB8AC3E}">
        <p14:creationId xmlns:p14="http://schemas.microsoft.com/office/powerpoint/2010/main" val="982435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 Id="rId3" Type="http://schemas.openxmlformats.org/officeDocument/2006/relationships/hyperlink" Target="https://www.k4health.org/sites/default/files/making-content-meaningful-final.pdf" TargetMode="Externa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 Id="rId3" Type="http://schemas.openxmlformats.org/officeDocument/2006/relationships/hyperlink" Target="https://www.k4health.org/sites/default/files/making-content-meaningful-final.pdf" TargetMode="Externa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 Id="rId3" Type="http://schemas.openxmlformats.org/officeDocument/2006/relationships/hyperlink" Target="https://www.k4health.org/resources/making-content-meaningful-guide-adapting-existing-global-health-content-different" TargetMode="Externa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 Id="rId3" Type="http://schemas.openxmlformats.org/officeDocument/2006/relationships/hyperlink" Target="https://www.k4health.org/sites/default/files/making-content-meaningful-final.pdf" TargetMode="Externa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FD8989-AE79-4D25-8211-5CC685D99C46}" type="slidenum">
              <a:rPr lang="en-US" smtClean="0"/>
              <a:t>1</a:t>
            </a:fld>
            <a:endParaRPr lang="en-US"/>
          </a:p>
        </p:txBody>
      </p:sp>
    </p:spTree>
    <p:extLst>
      <p:ext uri="{BB962C8B-B14F-4D97-AF65-F5344CB8AC3E}">
        <p14:creationId xmlns:p14="http://schemas.microsoft.com/office/powerpoint/2010/main" val="1898546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241"/>
        <p:cNvGrpSpPr/>
        <p:nvPr/>
      </p:nvGrpSpPr>
      <p:grpSpPr>
        <a:xfrm>
          <a:off x="0" y="0"/>
          <a:ext cx="0" cy="0"/>
        </a:xfrm>
      </p:grpSpPr>
      <p:sp>
        <p:nvSpPr>
          <p:cNvPr id="242" name="Shape 242"/>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ct val="0"/>
              </a:spcBef>
              <a:spcAft>
                <a:spcPct val="0"/>
              </a:spcAft>
              <a:buNone/>
            </a:pPr>
            <a:r>
              <a:rPr lang="fr" sz="1000" b="0" i="0" u="none" strike="noStrike">
                <a:highlight>
                  <a:srgbClr val="000000">
                    <a:alpha val="0"/>
                  </a:srgbClr>
                </a:highlight>
                <a:latin typeface="Calibri"/>
              </a:rPr>
              <a:t>Quelles sont les lacunes en matière de connaissances ? Qu'est-ce que le public a besoin d'apprendre ?</a:t>
            </a:r>
            <a:endParaRPr sz="1000"/>
          </a:p>
          <a:p>
            <a:pPr marL="0" lvl="0" indent="0">
              <a:spcBef>
                <a:spcPct val="0"/>
              </a:spcBef>
              <a:spcAft>
                <a:spcPct val="0"/>
              </a:spcAft>
              <a:buNone/>
            </a:pPr>
            <a:endParaRPr sz="1000"/>
          </a:p>
          <a:p>
            <a:pPr marL="0" lvl="0" indent="0" rtl="0">
              <a:spcBef>
                <a:spcPct val="0"/>
              </a:spcBef>
              <a:spcAft>
                <a:spcPct val="0"/>
              </a:spcAft>
              <a:buNone/>
            </a:pPr>
            <a:r>
              <a:rPr lang="fr" sz="1000" b="0" i="0" u="none" strike="noStrike">
                <a:highlight>
                  <a:srgbClr val="000000">
                    <a:alpha val="0"/>
                  </a:srgbClr>
                </a:highlight>
                <a:latin typeface="Calibri"/>
              </a:rPr>
              <a:t>À l'étape 1, vous avez défini le public. Il est maintenant temps d'évaluer leurs besoins en matière de connaissances. Vous pouvez le faire en utilisant les informations existantes ou en effectuant votre propre évaluation pour comprendre les lacunes dans les connaissances. Rappelez-vous le scénario avec Fatima qui travaille comme responsable de programme au ministère de la santé à Mahidtial. Après avoir compris les problèmes d'accès, d'infrastructure, de technologie et d'outils, de temps et de ressources des infirmières du district X, elle a évalué leurs besoins en matière de connaissances.</a:t>
            </a:r>
            <a:endParaRPr sz="1000"/>
          </a:p>
          <a:p>
            <a:pPr marL="0" lvl="0" indent="0">
              <a:spcBef>
                <a:spcPct val="0"/>
              </a:spcBef>
              <a:spcAft>
                <a:spcPct val="0"/>
              </a:spcAft>
              <a:buNone/>
            </a:pPr>
            <a:endParaRPr sz="1000"/>
          </a:p>
          <a:p>
            <a:pPr marL="0" lvl="0" indent="0" rtl="0">
              <a:spcBef>
                <a:spcPct val="0"/>
              </a:spcBef>
              <a:spcAft>
                <a:spcPct val="0"/>
              </a:spcAft>
              <a:buNone/>
            </a:pPr>
            <a:r>
              <a:rPr lang="fr" sz="1000" b="0" i="0" u="none" strike="noStrike">
                <a:highlight>
                  <a:srgbClr val="000000">
                    <a:alpha val="0"/>
                  </a:srgbClr>
                </a:highlight>
                <a:latin typeface="Calibri"/>
              </a:rPr>
              <a:t>Les questions de l'enquête comprenaient : </a:t>
            </a:r>
            <a:endParaRPr sz="1000"/>
          </a:p>
          <a:p>
            <a:pPr marL="0" lvl="0" indent="0" rtl="0">
              <a:spcBef>
                <a:spcPct val="0"/>
              </a:spcBef>
              <a:spcAft>
                <a:spcPct val="0"/>
              </a:spcAft>
              <a:buNone/>
            </a:pPr>
            <a:r>
              <a:rPr lang="fr" sz="1000" b="0" i="0" u="none" strike="noStrike">
                <a:highlight>
                  <a:srgbClr val="000000">
                    <a:alpha val="0"/>
                  </a:srgbClr>
                </a:highlight>
                <a:latin typeface="Calibri"/>
              </a:rPr>
              <a:t>•  Quels sont les avantages de l'espacement des naissances ? D'avoir une petite famille ? </a:t>
            </a:r>
            <a:endParaRPr sz="1000"/>
          </a:p>
          <a:p>
            <a:pPr marL="0" lvl="0" indent="0" rtl="0">
              <a:spcBef>
                <a:spcPct val="0"/>
              </a:spcBef>
              <a:spcAft>
                <a:spcPct val="0"/>
              </a:spcAft>
              <a:buNone/>
            </a:pPr>
            <a:r>
              <a:rPr lang="fr" sz="1000" b="0" i="0" u="none" strike="noStrike">
                <a:highlight>
                  <a:srgbClr val="000000">
                    <a:alpha val="0"/>
                  </a:srgbClr>
                </a:highlight>
                <a:latin typeface="Calibri"/>
              </a:rPr>
              <a:t>• Quelles sont les méthodes de planification familiale à courte durée d'action ? Des méthodes à longue durée d'action ?  Méthodes permanentes ?</a:t>
            </a:r>
            <a:endParaRPr sz="1000"/>
          </a:p>
          <a:p>
            <a:pPr marL="0" lvl="0" indent="0" rtl="0">
              <a:spcBef>
                <a:spcPct val="0"/>
              </a:spcBef>
              <a:spcAft>
                <a:spcPct val="0"/>
              </a:spcAft>
              <a:buNone/>
            </a:pPr>
            <a:r>
              <a:rPr lang="fr" sz="1000" b="0" i="0" u="none" strike="noStrike">
                <a:highlight>
                  <a:srgbClr val="000000">
                    <a:alpha val="0"/>
                  </a:srgbClr>
                </a:highlight>
                <a:latin typeface="Calibri"/>
              </a:rPr>
              <a:t>•  Après qu'une cliente a eu un bébé, quelles informations lui donnez-vous sur la planification familiale  </a:t>
            </a:r>
            <a:endParaRPr sz="1000"/>
          </a:p>
          <a:p>
            <a:pPr marL="0" lvl="0" indent="0">
              <a:spcBef>
                <a:spcPct val="0"/>
              </a:spcBef>
              <a:spcAft>
                <a:spcPct val="0"/>
              </a:spcAft>
              <a:buNone/>
            </a:pPr>
            <a:endParaRPr sz="1000"/>
          </a:p>
          <a:p>
            <a:pPr marL="0" lvl="0" indent="0" rtl="0">
              <a:spcBef>
                <a:spcPct val="0"/>
              </a:spcBef>
              <a:spcAft>
                <a:spcPct val="0"/>
              </a:spcAft>
              <a:buNone/>
            </a:pPr>
            <a:r>
              <a:rPr lang="fr" sz="1000" b="0" i="0" u="none" strike="noStrike">
                <a:highlight>
                  <a:srgbClr val="000000">
                    <a:alpha val="0"/>
                  </a:srgbClr>
                </a:highlight>
                <a:latin typeface="Calibri"/>
              </a:rPr>
              <a:t>Fatima a utilisé l'enquête pour recueillir des informations sur les besoins d'apprentissage des ASC du district X. L'enquête a été utilisée comme une évaluation des besoins - un outil pour identifier les différences entre les connaissances actuelles et les connaissances souhaitées. </a:t>
            </a:r>
            <a:endParaRPr sz="1000"/>
          </a:p>
          <a:p>
            <a:pPr marL="0" lvl="0" indent="0">
              <a:spcBef>
                <a:spcPct val="0"/>
              </a:spcBef>
              <a:spcAft>
                <a:spcPct val="0"/>
              </a:spcAft>
              <a:buNone/>
            </a:pPr>
            <a:endParaRPr sz="1000"/>
          </a:p>
          <a:p>
            <a:pPr marL="0" lvl="0" indent="0">
              <a:spcBef>
                <a:spcPct val="0"/>
              </a:spcBef>
              <a:spcAft>
                <a:spcPct val="0"/>
              </a:spcAft>
              <a:buNone/>
            </a:pPr>
            <a:endParaRPr sz="1000"/>
          </a:p>
          <a:p>
            <a:pPr marL="0" lvl="0" indent="0">
              <a:spcBef>
                <a:spcPct val="0"/>
              </a:spcBef>
              <a:spcAft>
                <a:spcPct val="0"/>
              </a:spcAft>
              <a:buNone/>
            </a:pPr>
            <a:endParaRPr sz="1000"/>
          </a:p>
          <a:p>
            <a:pPr marL="0" lvl="0" indent="0">
              <a:spcBef>
                <a:spcPct val="0"/>
              </a:spcBef>
              <a:spcAft>
                <a:spcPct val="0"/>
              </a:spcAft>
              <a:buNone/>
            </a:pPr>
            <a:endParaRPr/>
          </a:p>
        </p:txBody>
      </p:sp>
      <p:sp>
        <p:nvSpPr>
          <p:cNvPr id="244" name="Shape 24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ct val="0"/>
              </a:spcBef>
              <a:spcAft>
                <a:spcPct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401646584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255"/>
        <p:cNvGrpSpPr/>
        <p:nvPr/>
      </p:nvGrpSpPr>
      <p:grpSpPr>
        <a:xfrm>
          <a:off x="0" y="0"/>
          <a:ext cx="0" cy="0"/>
        </a:xfrm>
      </p:grpSpPr>
      <p:sp>
        <p:nvSpPr>
          <p:cNvPr id="256" name="Shape 256"/>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ct val="0"/>
              </a:spcBef>
              <a:spcAft>
                <a:spcPct val="0"/>
              </a:spcAft>
              <a:buNone/>
            </a:pPr>
            <a:r>
              <a:rPr lang="fr" sz="1200" b="0" i="0" u="none" strike="noStrike">
                <a:highlight>
                  <a:srgbClr val="000000">
                    <a:alpha val="0"/>
                  </a:srgbClr>
                </a:highlight>
                <a:latin typeface="Calibri"/>
              </a:rPr>
              <a:t>Y a-t-il des méthodes qui nous échappent et que vous utiliseriez ? Décidez au sein de votre groupe et préparez-vous à ce qu'une personne du groupe partage. </a:t>
            </a:r>
          </a:p>
          <a:p>
            <a:pPr marL="0" lvl="0" indent="0">
              <a:spcBef>
                <a:spcPct val="0"/>
              </a:spcBef>
              <a:spcAft>
                <a:spcPct val="0"/>
              </a:spcAft>
              <a:buNone/>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Vous pouvez indiquer aux gens la </a:t>
            </a:r>
            <a:r>
              <a:rPr lang="fr" sz="1200" b="0" i="0" u="none" strike="noStrike">
                <a:highlight>
                  <a:srgbClr val="000000">
                    <a:alpha val="0"/>
                  </a:srgbClr>
                </a:highlight>
                <a:latin typeface="Calibri"/>
              </a:rPr>
              <a:t>page 10 du guide </a:t>
            </a:r>
            <a:r>
              <a:rPr lang="fr" sz="1200" b="0" i="0" u="sng" strike="noStrike">
                <a:solidFill>
                  <a:srgbClr val="0563C1"/>
                </a:solidFill>
                <a:highlight>
                  <a:srgbClr val="000000">
                    <a:alpha val="0"/>
                  </a:srgbClr>
                </a:highlight>
                <a:latin typeface="Roboto"/>
                <a:ea typeface="Roboto"/>
                <a:cs typeface="Roboto"/>
                <a:sym typeface="Roboto"/>
                <a:hlinkClick r:id="rId3"/>
              </a:rPr>
              <a:t>https://www.k4health.org/sites/default/files/making-content-meaningful-final.pdf</a:t>
            </a:r>
            <a:r>
              <a:rPr lang="fr" sz="1200" b="0" i="0" u="none" strike="noStrike">
                <a:highlight>
                  <a:srgbClr val="000000">
                    <a:alpha val="0"/>
                  </a:srgbClr>
                </a:highlight>
                <a:latin typeface="Roboto"/>
                <a:ea typeface="Roboto"/>
                <a:cs typeface="Roboto"/>
                <a:sym typeface="Roboto"/>
              </a:rPr>
              <a:t> (ou faire des impressions)</a:t>
            </a:r>
            <a:r>
              <a:rPr lang="fr" sz="1200" b="0" i="0" u="sng" strike="noStrike">
                <a:solidFill>
                  <a:srgbClr val="0563C1"/>
                </a:solidFill>
                <a:highlight>
                  <a:srgbClr val="000000">
                    <a:alpha val="0"/>
                  </a:srgbClr>
                </a:highlight>
                <a:latin typeface="Roboto"/>
                <a:ea typeface="Roboto"/>
                <a:cs typeface="Roboto"/>
                <a:sym typeface="Roboto"/>
                <a:hlinkClick r:id="rId3"/>
              </a:rPr>
              <a:t>.</a:t>
            </a:r>
          </a:p>
          <a:p>
            <a:pPr marL="0" lvl="0" indent="0">
              <a:spcBef>
                <a:spcPct val="0"/>
              </a:spcBef>
              <a:spcAft>
                <a:spcPct val="0"/>
              </a:spcAft>
              <a:buNone/>
            </a:pPr>
            <a:endParaRPr/>
          </a:p>
        </p:txBody>
      </p:sp>
      <p:sp>
        <p:nvSpPr>
          <p:cNvPr id="258" name="Shape 25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ct val="0"/>
              </a:spcBef>
              <a:spcAft>
                <a:spcPct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334624480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264"/>
        <p:cNvGrpSpPr/>
        <p:nvPr/>
      </p:nvGrpSpPr>
      <p:grpSpPr>
        <a:xfrm>
          <a:off x="0" y="0"/>
          <a:ext cx="0" cy="0"/>
        </a:xfrm>
      </p:grpSpPr>
      <p:sp>
        <p:nvSpPr>
          <p:cNvPr id="265" name="Shape 265"/>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267" name="Shape 26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ct val="0"/>
              </a:spcBef>
              <a:spcAft>
                <a:spcPct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194060784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274"/>
        <p:cNvGrpSpPr/>
        <p:nvPr/>
      </p:nvGrpSpPr>
      <p:grpSpPr>
        <a:xfrm>
          <a:off x="0" y="0"/>
          <a:ext cx="0" cy="0"/>
        </a:xfrm>
      </p:grpSpPr>
      <p:sp>
        <p:nvSpPr>
          <p:cNvPr id="275" name="Shape 275"/>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ct val="0"/>
              </a:spcBef>
              <a:spcAft>
                <a:spcPct val="0"/>
              </a:spcAft>
              <a:buNone/>
            </a:pPr>
            <a:endParaRPr/>
          </a:p>
        </p:txBody>
      </p:sp>
      <p:sp>
        <p:nvSpPr>
          <p:cNvPr id="277" name="Shape 27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ct val="0"/>
              </a:spcBef>
              <a:spcAft>
                <a:spcPct val="0"/>
              </a:spcAft>
              <a:buNone/>
            </a:pPr>
            <a:fld id="{00000000-1234-1234-1234-123412341234}" type="slidenum">
              <a:rPr lang="en-US"/>
              <a:t>14</a:t>
            </a:fld>
            <a:endParaRPr/>
          </a:p>
        </p:txBody>
      </p:sp>
    </p:spTree>
    <p:extLst>
      <p:ext uri="{BB962C8B-B14F-4D97-AF65-F5344CB8AC3E}">
        <p14:creationId xmlns:p14="http://schemas.microsoft.com/office/powerpoint/2010/main" val="252966692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285"/>
        <p:cNvGrpSpPr/>
        <p:nvPr/>
      </p:nvGrpSpPr>
      <p:grpSpPr>
        <a:xfrm>
          <a:off x="0" y="0"/>
          <a:ext cx="0" cy="0"/>
        </a:xfrm>
      </p:grpSpPr>
      <p:sp>
        <p:nvSpPr>
          <p:cNvPr id="286" name="Shape 286"/>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ct val="0"/>
              </a:spcBef>
              <a:spcAft>
                <a:spcPct val="0"/>
              </a:spcAft>
              <a:buNone/>
            </a:pPr>
            <a:r>
              <a:rPr lang="fr" sz="1200" b="0" i="0" u="none" strike="noStrike">
                <a:highlight>
                  <a:srgbClr val="000000">
                    <a:alpha val="0"/>
                  </a:srgbClr>
                </a:highlight>
                <a:latin typeface="Calibri"/>
              </a:rPr>
              <a:t>Pour vous entraîner, utilisez l'exemple d'objectif de la feuille d'activité 2 pour déterminer s'il répond à chaque critère SMART. Maintenant que vous avez eu un peu de pratique, développez un objectif d'apprentissage SMART pour votre activité d'adaptation en remplissant les espaces vides de la feuille d'activité 3. En plus de développer le ou les objectifs d'apprentissage, déterminez comment vous allez vérifier que les objectifs sont atteints. Votre déclaration d'objectif doit indiquer explicitement comment le succès sera mesuré.</a:t>
            </a:r>
          </a:p>
          <a:p>
            <a:pPr marL="0" lvl="0" indent="0">
              <a:spcBef>
                <a:spcPct val="0"/>
              </a:spcBef>
              <a:spcAft>
                <a:spcPct val="0"/>
              </a:spcAft>
              <a:buNone/>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Indiquez aux gens la </a:t>
            </a:r>
            <a:r>
              <a:rPr lang="fr" sz="1200" b="0" i="0" u="none" strike="noStrike">
                <a:highlight>
                  <a:srgbClr val="000000">
                    <a:alpha val="0"/>
                  </a:srgbClr>
                </a:highlight>
                <a:latin typeface="Calibri"/>
              </a:rPr>
              <a:t>page 13 </a:t>
            </a:r>
            <a:r>
              <a:rPr lang="fr" sz="1200" b="0" i="0" u="sng" strike="noStrike">
                <a:solidFill>
                  <a:srgbClr val="0563C1"/>
                </a:solidFill>
                <a:highlight>
                  <a:srgbClr val="000000">
                    <a:alpha val="0"/>
                  </a:srgbClr>
                </a:highlight>
                <a:latin typeface="Roboto"/>
                <a:ea typeface="Roboto"/>
                <a:cs typeface="Roboto"/>
                <a:sym typeface="Roboto"/>
                <a:hlinkClick r:id="rId3"/>
              </a:rPr>
              <a:t>https://www.k4health.org/sites/default/files/making-content-meaningful-final.pdf</a:t>
            </a:r>
            <a:r>
              <a:rPr lang="fr" sz="1200" b="0" i="0" u="none" strike="noStrike">
                <a:highlight>
                  <a:srgbClr val="000000">
                    <a:alpha val="0"/>
                  </a:srgbClr>
                </a:highlight>
                <a:latin typeface="Roboto"/>
                <a:ea typeface="Roboto"/>
                <a:cs typeface="Roboto"/>
                <a:sym typeface="Roboto"/>
              </a:rPr>
              <a:t> </a:t>
            </a:r>
          </a:p>
          <a:p>
            <a:pPr marL="0" lvl="0" indent="0">
              <a:spcBef>
                <a:spcPct val="0"/>
              </a:spcBef>
              <a:spcAft>
                <a:spcPct val="0"/>
              </a:spcAft>
              <a:buNone/>
            </a:pPr>
            <a:endParaRPr/>
          </a:p>
        </p:txBody>
      </p:sp>
      <p:sp>
        <p:nvSpPr>
          <p:cNvPr id="288" name="Shape 28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ct val="0"/>
              </a:spcBef>
              <a:spcAft>
                <a:spcPct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15130852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214"/>
        <p:cNvGrpSpPr/>
        <p:nvPr/>
      </p:nvGrpSpPr>
      <p:grpSpPr>
        <a:xfrm>
          <a:off x="0" y="0"/>
          <a:ext cx="0" cy="0"/>
        </a:xfrm>
      </p:grpSpPr>
      <p:sp>
        <p:nvSpPr>
          <p:cNvPr id="215" name="Shape 215"/>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ct val="0"/>
              </a:spcBef>
              <a:spcAft>
                <a:spcPct val="0"/>
              </a:spcAft>
              <a:buNone/>
            </a:pPr>
            <a:r>
              <a:rPr lang="fr" sz="1000" b="0" i="0" u="none" strike="noStrike">
                <a:solidFill>
                  <a:srgbClr val="181717"/>
                </a:solidFill>
                <a:highlight>
                  <a:srgbClr val="000000">
                    <a:alpha val="0"/>
                  </a:srgbClr>
                </a:highlight>
                <a:latin typeface="Arial"/>
                <a:ea typeface="Arial"/>
                <a:cs typeface="Arial"/>
                <a:sym typeface="Arial"/>
              </a:rPr>
              <a:t>Plusieurs facteurs doivent être pris en compte pour déterminer s'il convient d'utiliser une ressource existante : crédibilité, composantes de la ressource, pertinence, capacité technologique et capacité humaine. </a:t>
            </a:r>
            <a:endParaRPr sz="1000">
              <a:solidFill>
                <a:srgbClr val="000000"/>
              </a:solidFill>
              <a:latin typeface="Roboto"/>
              <a:ea typeface="Roboto"/>
              <a:cs typeface="Roboto"/>
              <a:sym typeface="Roboto"/>
            </a:endParaRPr>
          </a:p>
        </p:txBody>
      </p:sp>
      <p:sp>
        <p:nvSpPr>
          <p:cNvPr id="217" name="Shape 21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ct val="0"/>
              </a:spcBef>
              <a:spcAft>
                <a:spcPct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40212070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262"/>
        <p:cNvGrpSpPr/>
        <p:nvPr/>
      </p:nvGrpSpPr>
      <p:grpSpPr>
        <a:xfrm>
          <a:off x="0" y="0"/>
          <a:ext cx="0" cy="0"/>
        </a:xfrm>
      </p:grpSpPr>
      <p:sp>
        <p:nvSpPr>
          <p:cNvPr id="263" name="Shape 263"/>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rtl="0"/>
            <a:r>
              <a:rPr lang="fr" sz="1200" b="0" i="0" u="none" strike="noStrike" kern="1200">
                <a:solidFill>
                  <a:srgbClr val="000000"/>
                </a:solidFill>
                <a:highlight>
                  <a:srgbClr val="000000">
                    <a:alpha val="0"/>
                  </a:srgbClr>
                </a:highlight>
                <a:latin typeface="Calibri"/>
                <a:ea typeface="+mn-ea"/>
                <a:cs typeface="+mn-cs"/>
              </a:rPr>
              <a:t>Avant, c'est l'étape formative où vous comprenez et analysez le public, ses besoins et le contenu existant disponible. </a:t>
            </a:r>
            <a:endParaRPr lang="en-US" sz="1000" b="0">
              <a:effectLst/>
            </a:endParaRPr>
          </a:p>
          <a:p>
            <a:pPr rtl="0"/>
            <a:r>
              <a:rPr lang="fr" sz="1200" b="0" i="0" u="none" strike="noStrike" kern="1200">
                <a:solidFill>
                  <a:srgbClr val="000000"/>
                </a:solidFill>
                <a:highlight>
                  <a:srgbClr val="000000">
                    <a:alpha val="0"/>
                  </a:srgbClr>
                </a:highlight>
                <a:latin typeface="Calibri"/>
                <a:ea typeface="+mn-ea"/>
                <a:cs typeface="+mn-cs"/>
              </a:rPr>
              <a:t>L'étape de la mise en œuvre consiste à concevoir et à livrer un produit pour adapter le contenu existant. La première étape consiste à déterminer le format de diffusion approprié.</a:t>
            </a:r>
            <a:endParaRPr lang="en-US" sz="1000" b="0">
              <a:effectLst/>
            </a:endParaRPr>
          </a:p>
        </p:txBody>
      </p:sp>
      <p:sp>
        <p:nvSpPr>
          <p:cNvPr id="265" name="Shape 26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ct val="0"/>
              </a:spcBef>
              <a:spcAft>
                <a:spcPct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382659847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229"/>
        <p:cNvGrpSpPr/>
        <p:nvPr/>
      </p:nvGrpSpPr>
      <p:grpSpPr>
        <a:xfrm>
          <a:off x="0" y="0"/>
          <a:ext cx="0" cy="0"/>
        </a:xfrm>
      </p:grpSpPr>
      <p:sp>
        <p:nvSpPr>
          <p:cNvPr id="230" name="Shape 230"/>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ct val="0"/>
              </a:spcBef>
              <a:spcAft>
                <a:spcPct val="0"/>
              </a:spcAft>
              <a:buNone/>
            </a:pPr>
            <a:r>
              <a:rPr lang="fr" sz="1000" b="0" i="0" u="none" strike="noStrike">
                <a:solidFill>
                  <a:srgbClr val="181717"/>
                </a:solidFill>
                <a:highlight>
                  <a:srgbClr val="000000">
                    <a:alpha val="0"/>
                  </a:srgbClr>
                </a:highlight>
                <a:latin typeface="Arial"/>
                <a:ea typeface="Arial"/>
                <a:cs typeface="Arial"/>
                <a:sym typeface="Arial"/>
              </a:rPr>
              <a:t>En tenant compte de tout ce que vous savez et avez appris sur votre public, sa situation et ses besoins, utilisez la </a:t>
            </a:r>
            <a:r>
              <a:rPr lang="fr" sz="1000" b="0" i="0" u="sng" strike="noStrike">
                <a:solidFill>
                  <a:srgbClr val="1155CC"/>
                </a:solidFill>
                <a:highlight>
                  <a:srgbClr val="000000">
                    <a:alpha val="0"/>
                  </a:srgbClr>
                </a:highlight>
                <a:latin typeface="Arial"/>
                <a:ea typeface="Arial"/>
                <a:cs typeface="Arial"/>
                <a:sym typeface="Arial"/>
              </a:rPr>
              <a:t>feuille d'activité 4</a:t>
            </a:r>
            <a:r>
              <a:rPr lang="fr" sz="1000" b="0" i="0" u="none" strike="noStrike">
                <a:solidFill>
                  <a:srgbClr val="181717"/>
                </a:solidFill>
                <a:highlight>
                  <a:srgbClr val="000000">
                    <a:alpha val="0"/>
                  </a:srgbClr>
                </a:highlight>
                <a:latin typeface="Arial"/>
                <a:ea typeface="Arial"/>
                <a:cs typeface="Arial"/>
                <a:sym typeface="Arial"/>
              </a:rPr>
              <a:t> pour déterminer à quoi ressemblera le format du contenu adapté. </a:t>
            </a:r>
            <a:endParaRPr sz="1000">
              <a:solidFill>
                <a:srgbClr val="181717"/>
              </a:solidFill>
              <a:latin typeface="Arial"/>
              <a:ea typeface="Arial"/>
              <a:cs typeface="Arial"/>
              <a:sym typeface="Arial"/>
            </a:endParaRPr>
          </a:p>
          <a:p>
            <a:pPr marL="0" lvl="0" indent="0" rtl="0">
              <a:lnSpc>
                <a:spcPct val="115000"/>
              </a:lnSpc>
              <a:spcBef>
                <a:spcPct val="0"/>
              </a:spcBef>
              <a:spcAft>
                <a:spcPct val="0"/>
              </a:spcAft>
              <a:buNone/>
            </a:pPr>
            <a:endParaRPr sz="1000">
              <a:solidFill>
                <a:srgbClr val="181717"/>
              </a:solidFill>
              <a:latin typeface="Arial"/>
              <a:ea typeface="Arial"/>
              <a:cs typeface="Arial"/>
              <a:sym typeface="Arial"/>
            </a:endParaRPr>
          </a:p>
          <a:p>
            <a:pPr marL="0" lvl="0" indent="0" rtl="0">
              <a:lnSpc>
                <a:spcPct val="115000"/>
              </a:lnSpc>
              <a:spcBef>
                <a:spcPct val="0"/>
              </a:spcBef>
              <a:spcAft>
                <a:spcPct val="0"/>
              </a:spcAft>
              <a:buNone/>
            </a:pPr>
            <a:r>
              <a:rPr lang="fr" sz="1000" b="0" i="0" u="none" strike="noStrike">
                <a:solidFill>
                  <a:srgbClr val="181717"/>
                </a:solidFill>
                <a:highlight>
                  <a:srgbClr val="000000">
                    <a:alpha val="0"/>
                  </a:srgbClr>
                </a:highlight>
                <a:latin typeface="Arial"/>
                <a:ea typeface="Arial"/>
                <a:cs typeface="Arial"/>
                <a:sym typeface="Arial"/>
              </a:rPr>
              <a:t>Dans la colonne de gauche, cochez la case correspondant au format qui décrit le mieux le contenu original dont vous disposez. Dans la colonne de droite, cochez la ou les cases en regard du ou des formats qui décrivent le mieux le ou les formats que vous souhaitez utiliser pour adapter le contenu. Il s'agit du format de livraison de votre adaptation.</a:t>
            </a:r>
            <a:endParaRPr sz="1000">
              <a:solidFill>
                <a:srgbClr val="181717"/>
              </a:solidFill>
              <a:latin typeface="Arial"/>
              <a:ea typeface="Arial"/>
              <a:cs typeface="Arial"/>
              <a:sym typeface="Arial"/>
            </a:endParaRPr>
          </a:p>
          <a:p>
            <a:pPr marL="0" lvl="0" indent="0" rtl="0">
              <a:spcBef>
                <a:spcPct val="0"/>
              </a:spcBef>
              <a:spcAft>
                <a:spcPct val="0"/>
              </a:spcAft>
              <a:buNone/>
            </a:pPr>
            <a:endParaRPr/>
          </a:p>
        </p:txBody>
      </p:sp>
      <p:sp>
        <p:nvSpPr>
          <p:cNvPr id="232" name="Shape 23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ct val="0"/>
              </a:spcBef>
              <a:spcAft>
                <a:spcPct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39409956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262"/>
        <p:cNvGrpSpPr/>
        <p:nvPr/>
      </p:nvGrpSpPr>
      <p:grpSpPr>
        <a:xfrm>
          <a:off x="0" y="0"/>
          <a:ext cx="0" cy="0"/>
        </a:xfrm>
      </p:grpSpPr>
      <p:sp>
        <p:nvSpPr>
          <p:cNvPr id="263" name="Shape 263"/>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rtl="0"/>
            <a:r>
              <a:rPr lang="fr" sz="1200" b="0" i="0" u="none" strike="noStrike" kern="1200">
                <a:solidFill>
                  <a:srgbClr val="000000"/>
                </a:solidFill>
                <a:highlight>
                  <a:srgbClr val="000000">
                    <a:alpha val="0"/>
                  </a:srgbClr>
                </a:highlight>
                <a:latin typeface="Calibri"/>
                <a:ea typeface="+mn-ea"/>
                <a:cs typeface="+mn-cs"/>
              </a:rPr>
              <a:t>Étape 6 : L'étape suivante consiste à réorienter le contenu, sur la base de toutes les considérations des étapes précédentes. C'est la partie où vous adaptez réellement le contenu. Voici quelques questions de discussion :</a:t>
            </a:r>
          </a:p>
          <a:p>
            <a:pPr rtl="0"/>
            <a:endParaRPr lang="en-US" sz="1000" b="0">
              <a:effectLst/>
            </a:endParaRPr>
          </a:p>
          <a:p>
            <a:br>
              <a:rPr lang="en-US" sz="1000"/>
            </a:br>
            <a:endParaRPr lang="en-US" sz="1000" b="0">
              <a:effectLst/>
            </a:endParaRPr>
          </a:p>
        </p:txBody>
      </p:sp>
      <p:sp>
        <p:nvSpPr>
          <p:cNvPr id="265" name="Shape 26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ct val="0"/>
              </a:spcBef>
              <a:spcAft>
                <a:spcPct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2372719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255"/>
        <p:cNvGrpSpPr/>
        <p:nvPr/>
      </p:nvGrpSpPr>
      <p:grpSpPr>
        <a:xfrm>
          <a:off x="0" y="0"/>
          <a:ext cx="0" cy="0"/>
        </a:xfrm>
      </p:grpSpPr>
      <p:sp>
        <p:nvSpPr>
          <p:cNvPr id="256" name="Shape 256"/>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ct val="0"/>
              </a:spcBef>
              <a:spcAft>
                <a:spcPct val="0"/>
              </a:spcAft>
              <a:buNone/>
            </a:pPr>
            <a:r>
              <a:rPr lang="fr" sz="1000" b="0" i="0" u="none" strike="noStrike">
                <a:solidFill>
                  <a:srgbClr val="181717"/>
                </a:solidFill>
                <a:highlight>
                  <a:srgbClr val="000000">
                    <a:alpha val="0"/>
                  </a:srgbClr>
                </a:highlight>
                <a:latin typeface="Arial"/>
                <a:ea typeface="Arial"/>
                <a:cs typeface="Arial"/>
                <a:sym typeface="Arial"/>
              </a:rPr>
              <a:t>Le guide comprend des questions clés et des considérations sur la manière d'adapter le contenu. Discutez-en en groupes et, si le temps le permet, encouragez-les à construire des prototypes.</a:t>
            </a:r>
            <a:endParaRPr sz="1000">
              <a:solidFill>
                <a:srgbClr val="181717"/>
              </a:solidFill>
              <a:latin typeface="Arial"/>
              <a:ea typeface="Arial"/>
              <a:cs typeface="Arial"/>
              <a:sym typeface="Arial"/>
            </a:endParaRPr>
          </a:p>
          <a:p>
            <a:pPr marL="0" lvl="0" indent="0" rtl="0">
              <a:spcBef>
                <a:spcPct val="0"/>
              </a:spcBef>
              <a:spcAft>
                <a:spcPct val="0"/>
              </a:spcAft>
              <a:buNone/>
            </a:pPr>
            <a:endParaRPr sz="1000">
              <a:solidFill>
                <a:srgbClr val="000000"/>
              </a:solidFill>
              <a:latin typeface="Roboto"/>
              <a:ea typeface="Roboto"/>
              <a:cs typeface="Roboto"/>
              <a:sym typeface="Roboto"/>
            </a:endParaRPr>
          </a:p>
        </p:txBody>
      </p:sp>
      <p:sp>
        <p:nvSpPr>
          <p:cNvPr id="258" name="Shape 25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ct val="0"/>
              </a:spcBef>
              <a:spcAft>
                <a:spcPct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120894498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15000"/>
              </a:lnSpc>
              <a:spcBef>
                <a:spcPct val="0"/>
              </a:spcBef>
              <a:spcAft>
                <a:spcPct val="0"/>
              </a:spcAft>
              <a:buNone/>
            </a:pPr>
            <a:r>
              <a:rPr lang="fr" sz="1200" b="0" i="0" u="none" strike="noStrike">
                <a:solidFill>
                  <a:srgbClr val="000000"/>
                </a:solidFill>
                <a:highlight>
                  <a:srgbClr val="000000">
                    <a:alpha val="0"/>
                  </a:srgbClr>
                </a:highlight>
                <a:latin typeface="Arial"/>
                <a:ea typeface="Arial"/>
                <a:cs typeface="Arial"/>
                <a:sym typeface="Arial"/>
              </a:rPr>
              <a:t>Au cours de cette séance, les animateurs vous feront suivre une série d'étapes clés tirées du guide de K4Health, </a:t>
            </a:r>
            <a:r>
              <a:rPr lang="fr" sz="1200" b="0" i="1" u="sng" strike="noStrike">
                <a:solidFill>
                  <a:srgbClr val="1155CC"/>
                </a:solidFill>
                <a:highlight>
                  <a:srgbClr val="000000">
                    <a:alpha val="0"/>
                  </a:srgbClr>
                </a:highlight>
                <a:latin typeface="Arial"/>
                <a:ea typeface="Arial"/>
                <a:cs typeface="Arial"/>
                <a:sym typeface="Arial"/>
                <a:hlinkClick r:id="rId3"/>
              </a:rPr>
              <a:t>Rendre le contenu significatif</a:t>
            </a:r>
            <a:r>
              <a:rPr lang="fr" sz="1200" b="0" i="1" u="none" strike="noStrike">
                <a:solidFill>
                  <a:srgbClr val="000000"/>
                </a:solidFill>
                <a:highlight>
                  <a:srgbClr val="000000">
                    <a:alpha val="0"/>
                  </a:srgbClr>
                </a:highlight>
                <a:latin typeface="Arial"/>
                <a:ea typeface="Arial"/>
                <a:cs typeface="Arial"/>
                <a:sym typeface="Arial"/>
              </a:rPr>
              <a:t>, </a:t>
            </a:r>
            <a:r>
              <a:rPr lang="fr" sz="1200" b="0" i="0" u="none" strike="noStrike">
                <a:solidFill>
                  <a:srgbClr val="000000"/>
                </a:solidFill>
                <a:highlight>
                  <a:srgbClr val="000000">
                    <a:alpha val="0"/>
                  </a:srgbClr>
                </a:highlight>
                <a:latin typeface="Arial"/>
                <a:ea typeface="Arial"/>
                <a:cs typeface="Arial"/>
                <a:sym typeface="Arial"/>
              </a:rPr>
              <a:t>qui inclut</a:t>
            </a:r>
            <a:r>
              <a:rPr lang="fr" sz="1200" b="0" i="1" u="none" strike="noStrike">
                <a:solidFill>
                  <a:srgbClr val="000000"/>
                </a:solidFill>
                <a:highlight>
                  <a:srgbClr val="000000">
                    <a:alpha val="0"/>
                  </a:srgbClr>
                </a:highlight>
                <a:latin typeface="Arial"/>
                <a:ea typeface="Arial"/>
                <a:cs typeface="Arial"/>
                <a:sym typeface="Arial"/>
              </a:rPr>
              <a:t> </a:t>
            </a:r>
            <a:r>
              <a:rPr lang="fr" sz="1200" b="0" i="0" u="none" strike="noStrike">
                <a:solidFill>
                  <a:srgbClr val="000000"/>
                </a:solidFill>
                <a:highlight>
                  <a:srgbClr val="000000">
                    <a:alpha val="0"/>
                  </a:srgbClr>
                </a:highlight>
                <a:latin typeface="Arial"/>
                <a:ea typeface="Arial"/>
                <a:cs typeface="Arial"/>
                <a:sym typeface="Arial"/>
              </a:rPr>
              <a:t>et vous fera participer à des scénarios de type « choisissez votre propre aventure » pour concevoir et diffuser du contenu. À la fin de la séance, vous apprendrez comment adapter le contenu - sans avoir à le développer à partir de zéro - pour mieux servir vos bénéficiaires et vos communautés.</a:t>
            </a:r>
            <a:endParaRPr lang="en-US" sz="1600">
              <a:solidFill>
                <a:srgbClr val="000000"/>
              </a:solidFill>
            </a:endParaRPr>
          </a:p>
        </p:txBody>
      </p:sp>
      <p:sp>
        <p:nvSpPr>
          <p:cNvPr id="4" name="Slide Number Placeholder 3"/>
          <p:cNvSpPr>
            <a:spLocks noGrp="1"/>
          </p:cNvSpPr>
          <p:nvPr>
            <p:ph type="sldNum" sz="quarter" idx="10"/>
          </p:nvPr>
        </p:nvSpPr>
        <p:spPr/>
        <p:txBody>
          <a:bodyPr/>
          <a:lstStyle/>
          <a:p>
            <a:fld id="{54FD8989-AE79-4D25-8211-5CC685D99C46}" type="slidenum">
              <a:rPr lang="en-US" smtClean="0"/>
              <a:t>2</a:t>
            </a:fld>
            <a:endParaRPr lang="en-US"/>
          </a:p>
        </p:txBody>
      </p:sp>
    </p:spTree>
    <p:extLst>
      <p:ext uri="{BB962C8B-B14F-4D97-AF65-F5344CB8AC3E}">
        <p14:creationId xmlns:p14="http://schemas.microsoft.com/office/powerpoint/2010/main" val="257970365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262"/>
        <p:cNvGrpSpPr/>
        <p:nvPr/>
      </p:nvGrpSpPr>
      <p:grpSpPr>
        <a:xfrm>
          <a:off x="0" y="0"/>
          <a:ext cx="0" cy="0"/>
        </a:xfrm>
      </p:grpSpPr>
      <p:sp>
        <p:nvSpPr>
          <p:cNvPr id="263" name="Shape 263"/>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rtl="0"/>
            <a:r>
              <a:rPr lang="fr" sz="1000" b="0" i="0" u="none" strike="noStrike">
                <a:highlight>
                  <a:srgbClr val="000000">
                    <a:alpha val="0"/>
                  </a:srgbClr>
                </a:highlight>
                <a:latin typeface="Calibri"/>
              </a:rPr>
              <a:t>Étapes restantes de la conception et de la diffusion :</a:t>
            </a:r>
          </a:p>
          <a:p>
            <a:pPr rtl="0"/>
            <a:r>
              <a:rPr lang="fr" sz="1000" b="0" i="0" u="none" strike="noStrike">
                <a:highlight>
                  <a:srgbClr val="000000">
                    <a:alpha val="0"/>
                  </a:srgbClr>
                </a:highlight>
                <a:latin typeface="Calibri"/>
              </a:rPr>
              <a:t>Étape 7 : nécessité d'itérer/tester sur le public principal</a:t>
            </a:r>
          </a:p>
          <a:p>
            <a:pPr rtl="0"/>
            <a:r>
              <a:rPr lang="fr" sz="1000" b="0" i="0" u="none" strike="noStrike">
                <a:highlight>
                  <a:srgbClr val="000000">
                    <a:alpha val="0"/>
                  </a:srgbClr>
                </a:highlight>
                <a:latin typeface="Calibri"/>
              </a:rPr>
              <a:t>Étape 8 : Il existe des </a:t>
            </a:r>
            <a:r>
              <a:rPr lang="fr" sz="1200" b="0" i="0" u="none" strike="noStrike" kern="1200">
                <a:solidFill>
                  <a:srgbClr val="000000"/>
                </a:solidFill>
                <a:highlight>
                  <a:srgbClr val="000000">
                    <a:alpha val="0"/>
                  </a:srgbClr>
                </a:highlight>
                <a:latin typeface="Calibri"/>
                <a:ea typeface="+mn-ea"/>
                <a:cs typeface="+mn-cs"/>
              </a:rPr>
              <a:t>méthodes orales, visuelles et écrites pour atteindre le public, ainsi que l'élaboration d'une stratégie de promotion et de diffusion. Vous devez réfléchir à ce qui est le plus approprié pour le public que vous essayez d'atteindre.</a:t>
            </a:r>
          </a:p>
          <a:p>
            <a:pPr rtl="0"/>
            <a:endParaRPr lang="en-US" sz="1000" b="0">
              <a:effectLst/>
            </a:endParaRPr>
          </a:p>
          <a:p>
            <a:br>
              <a:rPr lang="en-US" sz="1000"/>
            </a:br>
            <a:endParaRPr lang="en-US" sz="1000" b="0">
              <a:effectLst/>
            </a:endParaRPr>
          </a:p>
        </p:txBody>
      </p:sp>
      <p:sp>
        <p:nvSpPr>
          <p:cNvPr id="265" name="Shape 26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ct val="0"/>
              </a:spcBef>
              <a:spcAft>
                <a:spcPct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183244536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273"/>
        <p:cNvGrpSpPr/>
        <p:nvPr/>
      </p:nvGrpSpPr>
      <p:grpSpPr>
        <a:xfrm>
          <a:off x="0" y="0"/>
          <a:ext cx="0" cy="0"/>
        </a:xfrm>
      </p:grpSpPr>
      <p:sp>
        <p:nvSpPr>
          <p:cNvPr id="274" name="Shape 274"/>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ct val="0"/>
              </a:spcBef>
              <a:spcAft>
                <a:spcPct val="0"/>
              </a:spcAft>
              <a:buNone/>
            </a:pPr>
            <a:r>
              <a:rPr lang="fr" sz="1000" b="0" i="0" u="none" strike="noStrike">
                <a:solidFill>
                  <a:srgbClr val="000000"/>
                </a:solidFill>
                <a:highlight>
                  <a:srgbClr val="000000">
                    <a:alpha val="0"/>
                  </a:srgbClr>
                </a:highlight>
                <a:latin typeface="Roboto"/>
                <a:ea typeface="Roboto"/>
                <a:cs typeface="Roboto"/>
                <a:sym typeface="Roboto"/>
              </a:rPr>
              <a:t>Avant, c'est l'étape formative où vous comprenez et analysez le public, ses besoins et le contenu existant disponible. </a:t>
            </a:r>
            <a:endParaRPr sz="1000">
              <a:solidFill>
                <a:srgbClr val="000000"/>
              </a:solidFill>
              <a:latin typeface="Roboto"/>
              <a:ea typeface="Roboto"/>
              <a:cs typeface="Roboto"/>
              <a:sym typeface="Roboto"/>
            </a:endParaRPr>
          </a:p>
          <a:p>
            <a:pPr marL="0" lvl="0" indent="0" rtl="0">
              <a:spcBef>
                <a:spcPct val="0"/>
              </a:spcBef>
              <a:spcAft>
                <a:spcPct val="0"/>
              </a:spcAft>
              <a:buNone/>
            </a:pPr>
            <a:r>
              <a:rPr lang="fr" sz="1000" b="0" i="0" u="none" strike="noStrike">
                <a:solidFill>
                  <a:srgbClr val="000000"/>
                </a:solidFill>
                <a:highlight>
                  <a:srgbClr val="000000">
                    <a:alpha val="0"/>
                  </a:srgbClr>
                </a:highlight>
                <a:latin typeface="Roboto"/>
                <a:ea typeface="Roboto"/>
                <a:cs typeface="Roboto"/>
                <a:sym typeface="Roboto"/>
              </a:rPr>
              <a:t>Pendant la mise en œuvre</a:t>
            </a:r>
            <a:endParaRPr sz="1000">
              <a:solidFill>
                <a:srgbClr val="000000"/>
              </a:solidFill>
              <a:latin typeface="Roboto"/>
              <a:ea typeface="Roboto"/>
              <a:cs typeface="Roboto"/>
              <a:sym typeface="Roboto"/>
            </a:endParaRPr>
          </a:p>
          <a:p>
            <a:pPr marL="0" lvl="0" indent="0" rtl="0">
              <a:spcBef>
                <a:spcPct val="0"/>
              </a:spcBef>
              <a:spcAft>
                <a:spcPct val="0"/>
              </a:spcAft>
              <a:buNone/>
            </a:pPr>
            <a:r>
              <a:rPr lang="fr" sz="1000" b="0" i="0" u="none" strike="noStrike">
                <a:solidFill>
                  <a:srgbClr val="000000"/>
                </a:solidFill>
                <a:highlight>
                  <a:srgbClr val="000000">
                    <a:alpha val="0"/>
                  </a:srgbClr>
                </a:highlight>
                <a:latin typeface="Roboto"/>
                <a:ea typeface="Roboto"/>
                <a:cs typeface="Roboto"/>
                <a:sym typeface="Roboto"/>
              </a:rPr>
              <a:t>L'étape suivante est l'étape d'évaluation, au cours de laquelle vous évaluez et tirez des leçons de l'expérience et développez des idées pour les prochaines étapes.</a:t>
            </a:r>
            <a:endParaRPr sz="1000">
              <a:solidFill>
                <a:srgbClr val="000000"/>
              </a:solidFill>
              <a:latin typeface="Roboto"/>
              <a:ea typeface="Roboto"/>
              <a:cs typeface="Roboto"/>
              <a:sym typeface="Roboto"/>
            </a:endParaRPr>
          </a:p>
          <a:p>
            <a:pPr marL="0" lvl="0" indent="0">
              <a:spcBef>
                <a:spcPct val="0"/>
              </a:spcBef>
              <a:spcAft>
                <a:spcPct val="0"/>
              </a:spcAft>
              <a:buNone/>
            </a:pPr>
            <a:endParaRPr sz="1000">
              <a:solidFill>
                <a:srgbClr val="000000"/>
              </a:solidFill>
              <a:latin typeface="Roboto"/>
              <a:ea typeface="Roboto"/>
              <a:cs typeface="Roboto"/>
              <a:sym typeface="Roboto"/>
            </a:endParaRPr>
          </a:p>
          <a:p>
            <a:pPr marL="0" lvl="0" indent="0" rtl="0">
              <a:spcBef>
                <a:spcPct val="0"/>
              </a:spcBef>
              <a:spcAft>
                <a:spcPct val="0"/>
              </a:spcAft>
              <a:buNone/>
            </a:pPr>
            <a:r>
              <a:rPr lang="fr" sz="1000" b="0" i="0" u="none" strike="noStrike">
                <a:solidFill>
                  <a:srgbClr val="000000"/>
                </a:solidFill>
                <a:highlight>
                  <a:srgbClr val="000000">
                    <a:alpha val="0"/>
                  </a:srgbClr>
                </a:highlight>
                <a:latin typeface="Roboto"/>
                <a:ea typeface="Roboto"/>
                <a:cs typeface="Roboto"/>
                <a:sym typeface="Roboto"/>
              </a:rPr>
              <a:t>Étape 9 : Revenir à l'apprentissage qui a été développé ; mais il y a aussi d'autres mesures du succès : la portée, l'utilisation et l'utilité.</a:t>
            </a:r>
            <a:endParaRPr sz="1000">
              <a:solidFill>
                <a:srgbClr val="000000"/>
              </a:solidFill>
              <a:latin typeface="Roboto"/>
              <a:ea typeface="Roboto"/>
              <a:cs typeface="Roboto"/>
              <a:sym typeface="Roboto"/>
            </a:endParaRPr>
          </a:p>
          <a:p>
            <a:pPr marL="0" lvl="0" indent="0" rtl="0">
              <a:spcBef>
                <a:spcPct val="0"/>
              </a:spcBef>
              <a:spcAft>
                <a:spcPct val="0"/>
              </a:spcAft>
              <a:buNone/>
            </a:pPr>
            <a:r>
              <a:rPr lang="fr" sz="1000" b="0" i="0" u="none" strike="noStrike">
                <a:solidFill>
                  <a:srgbClr val="000000"/>
                </a:solidFill>
                <a:highlight>
                  <a:srgbClr val="000000">
                    <a:alpha val="0"/>
                  </a:srgbClr>
                </a:highlight>
                <a:latin typeface="Roboto"/>
                <a:ea typeface="Roboto"/>
                <a:cs typeface="Roboto"/>
                <a:sym typeface="Roboto"/>
              </a:rPr>
              <a:t>Étape 10 : Élargissement, adaptation et pérennisation du projet/programme ou de la politique ; et les différentes dimensions de l'élargissement (horizontal - plus de personnes ; zone plus étendue ; vertical - processus organisationnel/systématique, par exemple la méthode d'exécution ; et fonctionnel - au-delà d'un secteur).</a:t>
            </a:r>
            <a:endParaRPr sz="1000">
              <a:solidFill>
                <a:srgbClr val="000000"/>
              </a:solidFill>
              <a:latin typeface="Roboto"/>
              <a:ea typeface="Roboto"/>
              <a:cs typeface="Roboto"/>
              <a:sym typeface="Roboto"/>
            </a:endParaRPr>
          </a:p>
        </p:txBody>
      </p:sp>
      <p:sp>
        <p:nvSpPr>
          <p:cNvPr id="276" name="Shape 27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ct val="0"/>
              </a:spcBef>
              <a:spcAft>
                <a:spcPct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247622138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282"/>
        <p:cNvGrpSpPr/>
        <p:nvPr/>
      </p:nvGrpSpPr>
      <p:grpSpPr>
        <a:xfrm>
          <a:off x="0" y="0"/>
          <a:ext cx="0" cy="0"/>
        </a:xfrm>
      </p:grpSpPr>
      <p:sp>
        <p:nvSpPr>
          <p:cNvPr id="283" name="Shape 283"/>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39700" lvl="0" indent="0" rtl="0">
              <a:spcBef>
                <a:spcPct val="0"/>
              </a:spcBef>
              <a:spcAft>
                <a:spcPct val="0"/>
              </a:spcAft>
              <a:buSzPts val="1400"/>
              <a:buNone/>
            </a:pPr>
            <a:r>
              <a:rPr lang="fr" sz="1200" b="0" i="0" u="none" strike="noStrike">
                <a:highlight>
                  <a:srgbClr val="000000">
                    <a:alpha val="0"/>
                  </a:srgbClr>
                </a:highlight>
                <a:latin typeface="Calibri"/>
              </a:rPr>
              <a:t>Il n'existe pas de formule mathématique pour adapter parfaitement le contenu. La traduction - entre les langues, entre les médias, entre les contextes - est, presque par définition, imparfaite. L'adaptation est itérative. Comme le processus d'adaptation, ce guide est itératif et peut être amélioré en fonction de votre application. </a:t>
            </a:r>
            <a:endParaRPr/>
          </a:p>
          <a:p>
            <a:pPr marL="0" lvl="0" indent="0" rtl="0">
              <a:spcBef>
                <a:spcPct val="0"/>
              </a:spcBef>
              <a:spcAft>
                <a:spcPct val="0"/>
              </a:spcAft>
              <a:buNone/>
            </a:pPr>
            <a:endParaRPr/>
          </a:p>
        </p:txBody>
      </p:sp>
      <p:sp>
        <p:nvSpPr>
          <p:cNvPr id="285" name="Shape 28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ct val="0"/>
              </a:spcBef>
              <a:spcAft>
                <a:spcPct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256778949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146"/>
        <p:cNvGrpSpPr/>
        <p:nvPr/>
      </p:nvGrpSpPr>
      <p:grpSpPr>
        <a:xfrm>
          <a:off x="0" y="0"/>
          <a:ext cx="0" cy="0"/>
        </a:xfrm>
      </p:grpSpPr>
      <p:sp>
        <p:nvSpPr>
          <p:cNvPr id="147" name="Shape 147"/>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ct val="0"/>
              </a:spcBef>
              <a:spcAft>
                <a:spcPct val="0"/>
              </a:spcAft>
              <a:buNone/>
            </a:pPr>
            <a:r>
              <a:rPr lang="fr" sz="1000" b="1" i="1" u="none" strike="noStrike">
                <a:solidFill>
                  <a:srgbClr val="181717"/>
                </a:solidFill>
                <a:highlight>
                  <a:srgbClr val="000000">
                    <a:alpha val="0"/>
                  </a:srgbClr>
                </a:highlight>
                <a:latin typeface="Arial"/>
                <a:ea typeface="Arial"/>
                <a:cs typeface="Arial"/>
                <a:sym typeface="Arial"/>
              </a:rPr>
              <a:t>Diapositive/activité facultative </a:t>
            </a:r>
          </a:p>
          <a:p>
            <a:pPr marL="0" lvl="0" indent="0" rtl="0">
              <a:lnSpc>
                <a:spcPct val="115000"/>
              </a:lnSpc>
              <a:spcBef>
                <a:spcPct val="0"/>
              </a:spcBef>
              <a:spcAft>
                <a:spcPct val="0"/>
              </a:spcAft>
              <a:buNone/>
            </a:pPr>
            <a:r>
              <a:rPr lang="fr" sz="1000" b="0" i="1" u="none" strike="noStrike">
                <a:solidFill>
                  <a:srgbClr val="181717"/>
                </a:solidFill>
                <a:highlight>
                  <a:srgbClr val="000000">
                    <a:alpha val="0"/>
                  </a:srgbClr>
                </a:highlight>
                <a:latin typeface="Arial"/>
                <a:ea typeface="Arial"/>
                <a:cs typeface="Arial"/>
                <a:sym typeface="Arial"/>
              </a:rPr>
              <a:t>Mise en place</a:t>
            </a:r>
            <a:r>
              <a:rPr lang="fr" sz="1000" b="0" i="0" u="none" strike="noStrike">
                <a:solidFill>
                  <a:srgbClr val="181717"/>
                </a:solidFill>
                <a:highlight>
                  <a:srgbClr val="000000">
                    <a:alpha val="0"/>
                  </a:srgbClr>
                </a:highlight>
                <a:latin typeface="Arial"/>
                <a:ea typeface="Arial"/>
                <a:cs typeface="Arial"/>
                <a:sym typeface="Arial"/>
              </a:rPr>
              <a:t> : Il y aura 5 boîtes/conteneurs, chacune étiquetée avec l'une de ces catégories. À chaque catégorie correspondra une série d'options, à écrire sur des bâtons de popsicle. Les groupes choisiront un bâtonnet de popsucle au hasard dans chaque boîte afin de commencer à établir le profil de leur public. N'hésitez pas à faire preuve de créativité et à ajouter des détails supplémentaires à votre profil de public.</a:t>
            </a:r>
            <a:endParaRPr sz="1000">
              <a:solidFill>
                <a:srgbClr val="181717"/>
              </a:solidFill>
              <a:latin typeface="Arial"/>
              <a:ea typeface="Arial"/>
              <a:cs typeface="Arial"/>
              <a:sym typeface="Arial"/>
            </a:endParaRPr>
          </a:p>
          <a:p>
            <a:pPr marL="0" lvl="0" indent="0" rtl="0">
              <a:lnSpc>
                <a:spcPct val="115000"/>
              </a:lnSpc>
              <a:spcBef>
                <a:spcPct val="0"/>
              </a:spcBef>
              <a:spcAft>
                <a:spcPct val="0"/>
              </a:spcAft>
              <a:buNone/>
            </a:pPr>
            <a:endParaRPr sz="1000">
              <a:solidFill>
                <a:srgbClr val="181717"/>
              </a:solidFill>
              <a:latin typeface="Arial"/>
              <a:ea typeface="Arial"/>
              <a:cs typeface="Arial"/>
              <a:sym typeface="Arial"/>
            </a:endParaRPr>
          </a:p>
          <a:p>
            <a:pPr marL="0" lvl="0" indent="0" rtl="0">
              <a:lnSpc>
                <a:spcPct val="115000"/>
              </a:lnSpc>
              <a:spcBef>
                <a:spcPct val="0"/>
              </a:spcBef>
              <a:spcAft>
                <a:spcPct val="0"/>
              </a:spcAft>
              <a:buNone/>
            </a:pPr>
            <a:r>
              <a:rPr lang="fr" sz="1000" b="0" i="0" u="none" strike="noStrike">
                <a:solidFill>
                  <a:srgbClr val="181717"/>
                </a:solidFill>
                <a:highlight>
                  <a:srgbClr val="000000">
                    <a:alpha val="0"/>
                  </a:srgbClr>
                </a:highlight>
                <a:latin typeface="Arial"/>
                <a:ea typeface="Arial"/>
                <a:cs typeface="Arial"/>
                <a:sym typeface="Arial"/>
              </a:rPr>
              <a:t>Distribuez la </a:t>
            </a:r>
            <a:r>
              <a:rPr lang="fr" sz="1000" b="0" i="0" u="sng" strike="noStrike">
                <a:solidFill>
                  <a:srgbClr val="1155CC"/>
                </a:solidFill>
                <a:highlight>
                  <a:srgbClr val="000000">
                    <a:alpha val="0"/>
                  </a:srgbClr>
                </a:highlight>
                <a:latin typeface="Arial"/>
                <a:ea typeface="Arial"/>
                <a:cs typeface="Arial"/>
                <a:sym typeface="Arial"/>
              </a:rPr>
              <a:t>feuille de travail sur le profil du public</a:t>
            </a:r>
            <a:r>
              <a:rPr lang="fr" sz="1000" b="0" i="0" u="none" strike="noStrike">
                <a:solidFill>
                  <a:srgbClr val="181717"/>
                </a:solidFill>
                <a:highlight>
                  <a:srgbClr val="000000">
                    <a:alpha val="0"/>
                  </a:srgbClr>
                </a:highlight>
                <a:latin typeface="Arial"/>
                <a:ea typeface="Arial"/>
                <a:cs typeface="Arial"/>
                <a:sym typeface="Arial"/>
              </a:rPr>
              <a:t>.</a:t>
            </a:r>
            <a:endParaRPr/>
          </a:p>
          <a:p>
            <a:pPr marL="0" lvl="0" indent="0">
              <a:spcBef>
                <a:spcPct val="0"/>
              </a:spcBef>
              <a:spcAft>
                <a:spcPct val="0"/>
              </a:spcAft>
              <a:buNone/>
            </a:pPr>
            <a:endParaRPr/>
          </a:p>
        </p:txBody>
      </p:sp>
      <p:sp>
        <p:nvSpPr>
          <p:cNvPr id="149" name="Shape 14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ct val="0"/>
              </a:spcBef>
              <a:spcAft>
                <a:spcPct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118204514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15000"/>
              </a:lnSpc>
              <a:spcBef>
                <a:spcPct val="0"/>
              </a:spcBef>
              <a:spcAft>
                <a:spcPct val="0"/>
              </a:spcAft>
              <a:buNone/>
            </a:pPr>
            <a:r>
              <a:rPr lang="fr" sz="1200" b="0" i="0" u="none" strike="noStrike">
                <a:solidFill>
                  <a:srgbClr val="000000"/>
                </a:solidFill>
                <a:highlight>
                  <a:srgbClr val="000000">
                    <a:alpha val="0"/>
                  </a:srgbClr>
                </a:highlight>
                <a:latin typeface="Calibri"/>
              </a:rPr>
              <a:t>La raison principale pour laquelle le personnel de K4Health a développé un guide d'adaptation de contenu est que nous avons reconnu qu'il y a une abondance de contenu de santé librement accessible qui présente une opportunité remarquable pour l'enseignement, l'apprentissage et le partage. Nous avons également reconnu qu'un contenu de santé ouvert n'est pas suffisant en soi. Il est important de les fournir dans le contexte approprié et dans la langue des personnes qui les utiliseront. Et vous rendez utile le contenu de santé ouvert existant en l'adaptant. L'adaptation est à la fois fondée sur des données probantes et innovante : il s'agit de prendre des contenus éprouvés dans un contexte et de les appliquer dans un autre. </a:t>
            </a:r>
          </a:p>
        </p:txBody>
      </p:sp>
      <p:sp>
        <p:nvSpPr>
          <p:cNvPr id="4" name="Slide Number Placeholder 3"/>
          <p:cNvSpPr>
            <a:spLocks noGrp="1"/>
          </p:cNvSpPr>
          <p:nvPr>
            <p:ph type="sldNum" sz="quarter" idx="10"/>
          </p:nvPr>
        </p:nvSpPr>
        <p:spPr/>
        <p:txBody>
          <a:bodyPr/>
          <a:lstStyle/>
          <a:p>
            <a:fld id="{54FD8989-AE79-4D25-8211-5CC685D99C46}" type="slidenum">
              <a:rPr lang="en-US" smtClean="0"/>
              <a:t>4</a:t>
            </a:fld>
            <a:endParaRPr lang="en-US"/>
          </a:p>
        </p:txBody>
      </p:sp>
    </p:spTree>
    <p:extLst>
      <p:ext uri="{BB962C8B-B14F-4D97-AF65-F5344CB8AC3E}">
        <p14:creationId xmlns:p14="http://schemas.microsoft.com/office/powerpoint/2010/main" val="234849328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95"/>
        <p:cNvGrpSpPr/>
        <p:nvPr/>
      </p:nvGrpSpPr>
      <p:grpSpPr>
        <a:xfrm>
          <a:off x="0" y="0"/>
          <a:ext cx="0" cy="0"/>
        </a:xfrm>
      </p:grpSpPr>
      <p:sp>
        <p:nvSpPr>
          <p:cNvPr id="96" name="Shape 9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ct val="0"/>
              </a:spcBef>
              <a:spcAft>
                <a:spcPct val="0"/>
              </a:spcAft>
              <a:buNone/>
            </a:pPr>
            <a:r>
              <a:rPr lang="fr" sz="1200" b="0" i="0" u="none" strike="noStrike" kern="1200">
                <a:solidFill>
                  <a:srgbClr val="000000"/>
                </a:solidFill>
                <a:highlight>
                  <a:srgbClr val="000000">
                    <a:alpha val="0"/>
                  </a:srgbClr>
                </a:highlight>
                <a:latin typeface="Calibri"/>
                <a:ea typeface="+mn-ea"/>
                <a:cs typeface="+mn-cs"/>
              </a:rPr>
              <a:t>D'une manière générale, il existe trois types d'adaptation. </a:t>
            </a:r>
            <a:endParaRPr/>
          </a:p>
        </p:txBody>
      </p:sp>
      <p:sp>
        <p:nvSpPr>
          <p:cNvPr id="97" name="Shape 97"/>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99057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132"/>
        <p:cNvGrpSpPr/>
        <p:nvPr/>
      </p:nvGrpSpPr>
      <p:grpSpPr>
        <a:xfrm>
          <a:off x="0" y="0"/>
          <a:ext cx="0" cy="0"/>
        </a:xfrm>
      </p:grpSpPr>
      <p:sp>
        <p:nvSpPr>
          <p:cNvPr id="133" name="Shape 13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2100" rtl="0">
              <a:spcBef>
                <a:spcPct val="0"/>
              </a:spcBef>
              <a:spcAft>
                <a:spcPct val="0"/>
              </a:spcAft>
              <a:buSzPts val="1000"/>
              <a:buChar char="●"/>
            </a:pPr>
            <a:r>
              <a:rPr lang="fr" sz="1000" b="0" i="0" u="none" strike="noStrike">
                <a:solidFill>
                  <a:srgbClr val="000000"/>
                </a:solidFill>
                <a:highlight>
                  <a:srgbClr val="000000">
                    <a:alpha val="0"/>
                  </a:srgbClr>
                </a:highlight>
                <a:latin typeface="Roboto"/>
                <a:ea typeface="Roboto"/>
                <a:cs typeface="Roboto"/>
                <a:sym typeface="Roboto"/>
              </a:rPr>
              <a:t>Dans notre recherche documentaire, bien que nous ayons trouvé un certain nombre de cadres disponibles qui décrivent l'approche itérative de l'introduction de la technologie et/ou du développement de logiciels, nous n'avons pas été en mesure d'en trouver un qui examine explicitement les considérations clés lors de la réaffectation du contenu et qui décrit les étapes à suivre.</a:t>
            </a:r>
            <a:endParaRPr lang="en-US" sz="1000" b="0" i="0" u="none" strike="noStrike" kern="1200">
              <a:solidFill>
                <a:srgbClr val="000000"/>
              </a:solidFill>
              <a:effectLst/>
              <a:latin typeface="Roboto"/>
              <a:ea typeface="Roboto"/>
              <a:cs typeface="Roboto"/>
              <a:sym typeface="Roboto"/>
            </a:endParaRPr>
          </a:p>
          <a:p>
            <a:pPr marL="457200" lvl="0" indent="-292100" rtl="0">
              <a:spcBef>
                <a:spcPct val="0"/>
              </a:spcBef>
              <a:spcAft>
                <a:spcPct val="0"/>
              </a:spcAft>
              <a:buSzPts val="1000"/>
              <a:buChar char="●"/>
            </a:pPr>
            <a:r>
              <a:rPr lang="fr" sz="1200" b="0" i="0" u="none" strike="noStrike" kern="1200">
                <a:solidFill>
                  <a:srgbClr val="000000"/>
                </a:solidFill>
                <a:highlight>
                  <a:srgbClr val="000000">
                    <a:alpha val="0"/>
                  </a:srgbClr>
                </a:highlight>
                <a:latin typeface="Calibri"/>
                <a:ea typeface="+mn-ea"/>
                <a:cs typeface="+mn-cs"/>
              </a:rPr>
              <a:t>Le guide présente un cadre avec des étapes et des questions clés, accompagné de fiches d'activité et d'exemples illustratifs pour aider les utilisateurs à prendre des décisions éclairées dans le processus d'adaptation du contenu. Le cadre est divisé en trois phases :</a:t>
            </a:r>
          </a:p>
          <a:p>
            <a:pPr marL="914400" lvl="1" indent="-292100" rtl="0">
              <a:spcBef>
                <a:spcPct val="0"/>
              </a:spcBef>
              <a:spcAft>
                <a:spcPct val="0"/>
              </a:spcAft>
              <a:buSzPts val="1000"/>
              <a:buChar char="●"/>
            </a:pPr>
            <a:r>
              <a:rPr lang="fr" sz="1200" b="0" i="0" u="none" strike="noStrike" kern="1200">
                <a:solidFill>
                  <a:srgbClr val="000000"/>
                </a:solidFill>
                <a:highlight>
                  <a:srgbClr val="000000">
                    <a:alpha val="0"/>
                  </a:srgbClr>
                </a:highlight>
                <a:latin typeface="Calibri"/>
                <a:ea typeface="+mn-ea"/>
                <a:cs typeface="+mn-cs"/>
              </a:rPr>
              <a:t>Avant, c'est l'étape formative où vous comprenez et analysez le public, ses besoins et le contenu existant disponible.</a:t>
            </a:r>
          </a:p>
          <a:p>
            <a:pPr marL="914400" lvl="1" indent="-292100" rtl="0">
              <a:spcBef>
                <a:spcPct val="0"/>
              </a:spcBef>
              <a:spcAft>
                <a:spcPct val="0"/>
              </a:spcAft>
              <a:buSzPts val="1000"/>
              <a:buChar char="●"/>
            </a:pPr>
            <a:r>
              <a:rPr lang="fr" sz="1200" b="0" i="0" u="none" strike="noStrike" kern="1200">
                <a:solidFill>
                  <a:srgbClr val="000000"/>
                </a:solidFill>
                <a:highlight>
                  <a:srgbClr val="000000">
                    <a:alpha val="0"/>
                  </a:srgbClr>
                </a:highlight>
                <a:latin typeface="Calibri"/>
                <a:ea typeface="+mn-ea"/>
                <a:cs typeface="+mn-cs"/>
              </a:rPr>
              <a:t>L'étape de la mise en œuvre consiste à concevoir et à livrer un produit pour adapter le contenu existant. </a:t>
            </a:r>
          </a:p>
          <a:p>
            <a:pPr marL="914400" lvl="1" indent="-292100" rtl="0">
              <a:spcBef>
                <a:spcPct val="0"/>
              </a:spcBef>
              <a:spcAft>
                <a:spcPct val="0"/>
              </a:spcAft>
              <a:buSzPts val="1000"/>
              <a:buChar char="●"/>
            </a:pPr>
            <a:r>
              <a:rPr lang="fr" sz="1200" b="0" i="0" u="none" strike="noStrike" kern="1200">
                <a:solidFill>
                  <a:srgbClr val="000000"/>
                </a:solidFill>
                <a:highlight>
                  <a:srgbClr val="000000">
                    <a:alpha val="0"/>
                  </a:srgbClr>
                </a:highlight>
                <a:latin typeface="Calibri"/>
                <a:ea typeface="+mn-ea"/>
                <a:cs typeface="+mn-cs"/>
              </a:rPr>
              <a:t>L'étape suivante est l'étape d'évaluation, au cours de laquelle vous évaluez et tirez des leçons de l'expérience et développez des idées pour les prochaines étapes.</a:t>
            </a:r>
          </a:p>
        </p:txBody>
      </p:sp>
      <p:sp>
        <p:nvSpPr>
          <p:cNvPr id="134" name="Shape 134"/>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79173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105"/>
        <p:cNvGrpSpPr/>
        <p:nvPr/>
      </p:nvGrpSpPr>
      <p:grpSpPr>
        <a:xfrm>
          <a:off x="0" y="0"/>
          <a:ext cx="0" cy="0"/>
        </a:xfrm>
      </p:grpSpPr>
      <p:sp>
        <p:nvSpPr>
          <p:cNvPr id="106" name="Shape 106"/>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ct val="0"/>
              </a:spcBef>
              <a:spcAft>
                <a:spcPct val="0"/>
              </a:spcAft>
              <a:buNone/>
            </a:pPr>
            <a:r>
              <a:rPr lang="fr" sz="1200" b="0" i="0" u="none" strike="noStrike">
                <a:solidFill>
                  <a:srgbClr val="000000"/>
                </a:solidFill>
                <a:highlight>
                  <a:srgbClr val="000000">
                    <a:alpha val="0"/>
                  </a:srgbClr>
                </a:highlight>
                <a:latin typeface="Calibri"/>
              </a:rPr>
              <a:t>Nous présentons cinq exemples/études de cas différents qui illustrent ces combinaisons d'adaptation.</a:t>
            </a:r>
            <a:endParaRPr>
              <a:solidFill>
                <a:srgbClr val="000000"/>
              </a:solidFill>
            </a:endParaRPr>
          </a:p>
          <a:p>
            <a:pPr marL="171450" lvl="0" indent="-171450" rtl="0">
              <a:lnSpc>
                <a:spcPct val="115000"/>
              </a:lnSpc>
              <a:spcBef>
                <a:spcPct val="0"/>
              </a:spcBef>
              <a:spcAft>
                <a:spcPct val="0"/>
              </a:spcAft>
              <a:buFont typeface="Arial" panose="020b0604020202020204" pitchFamily="34" charset="0"/>
              <a:buChar char="•"/>
            </a:pPr>
            <a:r>
              <a:rPr lang="fr" sz="1200" b="0" i="0" u="none" strike="noStrike">
                <a:solidFill>
                  <a:srgbClr val="000000"/>
                </a:solidFill>
                <a:highlight>
                  <a:srgbClr val="000000">
                    <a:alpha val="0"/>
                  </a:srgbClr>
                </a:highlight>
                <a:latin typeface="Calibri"/>
              </a:rPr>
              <a:t>m4RH : SMS = Mobile pour la santé reproductive (m4RH) de FHI 360 : SMS</a:t>
            </a:r>
            <a:endParaRPr>
              <a:solidFill>
                <a:srgbClr val="000000"/>
              </a:solidFill>
            </a:endParaRPr>
          </a:p>
          <a:p>
            <a:pPr marL="171450" lvl="0" indent="-171450" rtl="0">
              <a:lnSpc>
                <a:spcPct val="115000"/>
              </a:lnSpc>
              <a:spcBef>
                <a:spcPct val="0"/>
              </a:spcBef>
              <a:spcAft>
                <a:spcPct val="0"/>
              </a:spcAft>
              <a:buFont typeface="Arial" panose="020b0604020202020204" pitchFamily="34" charset="0"/>
              <a:buChar char="•"/>
            </a:pPr>
            <a:r>
              <a:rPr lang="fr" sz="1200" b="0" i="0" u="none" strike="noStrike">
                <a:solidFill>
                  <a:srgbClr val="000000"/>
                </a:solidFill>
                <a:highlight>
                  <a:srgbClr val="000000">
                    <a:alpha val="0"/>
                  </a:srgbClr>
                </a:highlight>
                <a:latin typeface="Calibri"/>
              </a:rPr>
              <a:t>CHN on the Go: mLearning = Centre d'apprentissage de l'application « CHN on the Go » de la Fondation Grameen : mLearning</a:t>
            </a:r>
            <a:endParaRPr>
              <a:solidFill>
                <a:srgbClr val="000000"/>
              </a:solidFill>
            </a:endParaRPr>
          </a:p>
          <a:p>
            <a:pPr marL="171450" lvl="0" indent="-171450" rtl="0">
              <a:lnSpc>
                <a:spcPct val="115000"/>
              </a:lnSpc>
              <a:spcBef>
                <a:spcPct val="0"/>
              </a:spcBef>
              <a:spcAft>
                <a:spcPct val="0"/>
              </a:spcAft>
              <a:buFont typeface="Arial" panose="020b0604020202020204" pitchFamily="34" charset="0"/>
              <a:buChar char="•"/>
            </a:pPr>
            <a:r>
              <a:rPr lang="fr" sz="1200" b="0" i="0" u="none" strike="noStrike">
                <a:solidFill>
                  <a:srgbClr val="000000"/>
                </a:solidFill>
                <a:highlight>
                  <a:srgbClr val="000000">
                    <a:alpha val="0"/>
                  </a:srgbClr>
                </a:highlight>
                <a:latin typeface="Calibri"/>
              </a:rPr>
              <a:t>RVI K4Health -- en anglais, mais nous avons demandé à un membre du personnel local d'Intrahealth Kenya d'enregistrer l'audio afin que le public n'ait pas de problème d'accent et qu'il comprenne tous les mots anglais kenyans qui ont plus de sens pour le public dans ce contexte.</a:t>
            </a:r>
            <a:endParaRPr>
              <a:solidFill>
                <a:srgbClr val="000000"/>
              </a:solidFill>
            </a:endParaRPr>
          </a:p>
          <a:p>
            <a:pPr marL="171450" lvl="0" indent="-171450" rtl="0">
              <a:lnSpc>
                <a:spcPct val="115000"/>
              </a:lnSpc>
              <a:spcBef>
                <a:spcPct val="0"/>
              </a:spcBef>
              <a:spcAft>
                <a:spcPct val="0"/>
              </a:spcAft>
              <a:buFont typeface="Arial" panose="020b0604020202020204" pitchFamily="34" charset="0"/>
              <a:buChar char="•"/>
            </a:pPr>
            <a:r>
              <a:rPr lang="fr" sz="1200" b="0" i="0" u="none" strike="noStrike">
                <a:solidFill>
                  <a:srgbClr val="000000"/>
                </a:solidFill>
                <a:highlight>
                  <a:srgbClr val="000000">
                    <a:alpha val="0"/>
                  </a:srgbClr>
                </a:highlight>
                <a:latin typeface="Calibri"/>
              </a:rPr>
              <a:t>mLearning : La nouvelle application de PF d'Hesperian (en cours de développement) - L'objectif du produit mobile final est une application similaire à l'application pour une grossesse et un accouchement sans risque : http://hesperian.org/books-and-resources/safe-pregnancy-and-birth-mobile-app/.</a:t>
            </a:r>
            <a:endParaRPr>
              <a:solidFill>
                <a:srgbClr val="000000"/>
              </a:solidFill>
            </a:endParaRPr>
          </a:p>
          <a:p>
            <a:pPr marL="171450" lvl="0" indent="-171450" rtl="0">
              <a:lnSpc>
                <a:spcPct val="115000"/>
              </a:lnSpc>
              <a:spcBef>
                <a:spcPct val="0"/>
              </a:spcBef>
              <a:spcAft>
                <a:spcPct val="0"/>
              </a:spcAft>
              <a:buFont typeface="Arial" panose="020b0604020202020204" pitchFamily="34" charset="0"/>
              <a:buChar char="•"/>
            </a:pPr>
            <a:r>
              <a:rPr lang="fr" sz="1200" b="0" i="0" u="none" strike="noStrike">
                <a:solidFill>
                  <a:srgbClr val="000000"/>
                </a:solidFill>
                <a:highlight>
                  <a:srgbClr val="000000">
                    <a:alpha val="0"/>
                  </a:srgbClr>
                </a:highlight>
                <a:latin typeface="Calibri"/>
              </a:rPr>
              <a:t>Vidéo : Contenu vidéo de Medical Aid Films - La Fondation GE a demandé à MAF de produire des vidéos pour accompagner les appareils à ultrasons de GE, conçus pour les régions à faibles ressources. Pour cette demande, MAF a adapté quatre de ses films existants liés aux domaines de l'accouchement, de la planification familiale et de la nutrition à d'autres publics cibles en Afrique sub-saharienne. Les films originaux duraient entre 10 et 13 minutes, mais la MAF les a synthétisés pour les ramener à environ 5 minutes chacun, les a traduits en 13 langues et les a doublés en swahili, français et portugais. Ces mêmes films ont ensuite été adaptés en Asie du Sud-Est. Ils ont été refilmés en Indonésie, en Thaïlande, au Myanmar et au Cambodge et adaptés en 4 langues, l'indonésien, le thaï, le birman et le khmer. Cela a donné lieu à 36 films, qui ont été optimisés pour une utilisation mobile. </a:t>
            </a:r>
            <a:endParaRPr>
              <a:solidFill>
                <a:srgbClr val="000000"/>
              </a:solidFill>
            </a:endParaRPr>
          </a:p>
          <a:p>
            <a:pPr marL="0" lvl="0" indent="0">
              <a:spcBef>
                <a:spcPct val="0"/>
              </a:spcBef>
              <a:spcAft>
                <a:spcPct val="0"/>
              </a:spcAft>
              <a:buNone/>
            </a:pPr>
            <a:endParaRPr/>
          </a:p>
        </p:txBody>
      </p:sp>
      <p:sp>
        <p:nvSpPr>
          <p:cNvPr id="108" name="Shape 10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ct val="0"/>
              </a:spcBef>
              <a:spcAft>
                <a:spcPct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35293042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203"/>
        <p:cNvGrpSpPr/>
        <p:nvPr/>
      </p:nvGrpSpPr>
      <p:grpSpPr>
        <a:xfrm>
          <a:off x="0" y="0"/>
          <a:ext cx="0" cy="0"/>
        </a:xfrm>
      </p:grpSpPr>
      <p:sp>
        <p:nvSpPr>
          <p:cNvPr id="204" name="Shape 204"/>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ct val="0"/>
              </a:spcBef>
              <a:spcAft>
                <a:spcPct val="0"/>
              </a:spcAft>
              <a:buNone/>
            </a:pPr>
            <a:r>
              <a:rPr lang="fr" sz="1000" b="0" i="0" u="none" strike="noStrike">
                <a:solidFill>
                  <a:srgbClr val="000000"/>
                </a:solidFill>
                <a:highlight>
                  <a:srgbClr val="000000">
                    <a:alpha val="0"/>
                  </a:srgbClr>
                </a:highlight>
                <a:latin typeface="Roboto"/>
                <a:ea typeface="Roboto"/>
                <a:cs typeface="Roboto"/>
                <a:sym typeface="Roboto"/>
              </a:rPr>
              <a:t>Avant, c'est l'étape formative où vous comprenez et analysez le public, ses besoins et le contenu existant disponible. </a:t>
            </a:r>
          </a:p>
          <a:p>
            <a:pPr marL="0" lvl="0" indent="0">
              <a:spcBef>
                <a:spcPct val="0"/>
              </a:spcBef>
              <a:spcAft>
                <a:spcPct val="0"/>
              </a:spcAft>
              <a:buNone/>
            </a:pPr>
            <a:endParaRPr lang="en-US" sz="1000">
              <a:solidFill>
                <a:srgbClr val="000000"/>
              </a:solidFill>
              <a:latin typeface="Roboto"/>
              <a:ea typeface="Roboto"/>
              <a:cs typeface="Roboto"/>
              <a:sym typeface="Roboto"/>
            </a:endParaRPr>
          </a:p>
          <a:p>
            <a:pPr marL="0" lvl="0" indent="0" rtl="0">
              <a:spcBef>
                <a:spcPct val="0"/>
              </a:spcBef>
              <a:spcAft>
                <a:spcPct val="0"/>
              </a:spcAft>
              <a:buNone/>
            </a:pPr>
            <a:r>
              <a:rPr lang="fr" sz="1000" b="0" i="0" u="none" strike="noStrike">
                <a:solidFill>
                  <a:srgbClr val="000000"/>
                </a:solidFill>
                <a:highlight>
                  <a:srgbClr val="000000">
                    <a:alpha val="0"/>
                  </a:srgbClr>
                </a:highlight>
                <a:latin typeface="Roboto"/>
                <a:ea typeface="Roboto"/>
                <a:cs typeface="Roboto"/>
                <a:sym typeface="Roboto"/>
              </a:rPr>
              <a:t>Nous allons vous montrer ces 4 étapes à l'aide d'un exemple hypothétique.</a:t>
            </a:r>
          </a:p>
          <a:p>
            <a:pPr marL="0" lvl="0" indent="0" rtl="0">
              <a:lnSpc>
                <a:spcPct val="115000"/>
              </a:lnSpc>
              <a:spcBef>
                <a:spcPct val="0"/>
              </a:spcBef>
              <a:spcAft>
                <a:spcPct val="0"/>
              </a:spcAft>
              <a:buNone/>
            </a:pPr>
            <a:endParaRPr sz="1000">
              <a:solidFill>
                <a:srgbClr val="000000"/>
              </a:solidFill>
              <a:latin typeface="Roboto"/>
              <a:ea typeface="Roboto"/>
              <a:cs typeface="Roboto"/>
              <a:sym typeface="Roboto"/>
            </a:endParaRPr>
          </a:p>
        </p:txBody>
      </p:sp>
      <p:sp>
        <p:nvSpPr>
          <p:cNvPr id="206" name="Shape 20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ct val="0"/>
              </a:spcBef>
              <a:spcAft>
                <a:spcPct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390370944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221"/>
        <p:cNvGrpSpPr/>
        <p:nvPr/>
      </p:nvGrpSpPr>
      <p:grpSpPr>
        <a:xfrm>
          <a:off x="0" y="0"/>
          <a:ext cx="0" cy="0"/>
        </a:xfrm>
      </p:grpSpPr>
      <p:sp>
        <p:nvSpPr>
          <p:cNvPr id="222" name="Shape 222"/>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224" name="Shape 22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ct val="0"/>
              </a:spcBef>
              <a:spcAft>
                <a:spcPct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66357359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232"/>
        <p:cNvGrpSpPr/>
        <p:nvPr/>
      </p:nvGrpSpPr>
      <p:grpSpPr>
        <a:xfrm>
          <a:off x="0" y="0"/>
          <a:ext cx="0" cy="0"/>
        </a:xfrm>
      </p:grpSpPr>
      <p:sp>
        <p:nvSpPr>
          <p:cNvPr id="233" name="Shape 233"/>
          <p:cNvSpPr>
            <a:spLocks noGrp="1" noRot="1" noChangeAspect="1"/>
          </p:cNvSpPr>
          <p:nvPr>
            <p:ph type="sldImg" idx="2"/>
          </p:nvPr>
        </p:nvSpPr>
        <p:spPr>
          <a:xfrm>
            <a:off x="1371600" y="1143000"/>
            <a:ext cx="4114800" cy="3086100"/>
          </a:xfrm>
          <a:custGeom>
            <a:rect l="0" t="0" r="0" b="0"/>
            <a:pathLst>
              <a:path w="119999" h="119999"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 sz="1000" b="0" i="0" u="none" strike="noStrike">
                <a:highlight>
                  <a:srgbClr val="000000">
                    <a:alpha val="0"/>
                  </a:srgbClr>
                </a:highlight>
                <a:latin typeface="Calibri"/>
              </a:rPr>
              <a:t>Utilisez la fiche d'activité 1 (page 8 </a:t>
            </a:r>
            <a:r>
              <a:rPr lang="fr" sz="1000" b="0" i="0" u="sng" strike="noStrike">
                <a:solidFill>
                  <a:srgbClr val="0563C1"/>
                </a:solidFill>
                <a:highlight>
                  <a:srgbClr val="000000">
                    <a:alpha val="0"/>
                  </a:srgbClr>
                </a:highlight>
                <a:latin typeface="Roboto"/>
                <a:ea typeface="Roboto"/>
                <a:cs typeface="Roboto"/>
                <a:sym typeface="Roboto"/>
                <a:hlinkClick r:id="rId3"/>
              </a:rPr>
              <a:t>https://www.k4health.org/sites/default/files/making-content-meaningful-final.pdf</a:t>
            </a:r>
            <a:r>
              <a:rPr lang="fr" sz="1000" b="0" i="0" u="sng" strike="noStrike">
                <a:solidFill>
                  <a:srgbClr val="0563C1"/>
                </a:solidFill>
                <a:highlight>
                  <a:srgbClr val="000000">
                    <a:alpha val="0"/>
                  </a:srgbClr>
                </a:highlight>
                <a:latin typeface="Roboto"/>
                <a:ea typeface="Roboto"/>
                <a:cs typeface="Roboto"/>
                <a:sym typeface="Roboto"/>
              </a:rPr>
              <a:t>)</a:t>
            </a:r>
            <a:r>
              <a:rPr lang="fr" sz="1000" b="0" i="0" u="none" strike="noStrike">
                <a:highlight>
                  <a:srgbClr val="000000">
                    <a:alpha val="0"/>
                  </a:srgbClr>
                </a:highlight>
                <a:latin typeface="Calibri"/>
              </a:rPr>
              <a:t> comme modèle pour évaluer les besoins et la situation du public en ce qui concerne les questions d'accès, d'infrastructure, de technologie et d'outils, de temps et de ressources. </a:t>
            </a:r>
          </a:p>
          <a:p>
            <a:pPr marL="0" lvl="0" indent="0" rtl="0">
              <a:spcBef>
                <a:spcPct val="0"/>
              </a:spcBef>
              <a:spcAft>
                <a:spcPct val="0"/>
              </a:spcAft>
              <a:buNone/>
            </a:pPr>
            <a:r>
              <a:rPr lang="fr" sz="1000" b="0" i="0" u="none" strike="noStrike">
                <a:highlight>
                  <a:srgbClr val="000000">
                    <a:alpha val="0"/>
                  </a:srgbClr>
                </a:highlight>
                <a:latin typeface="Calibri"/>
              </a:rPr>
              <a:t>(Suggérer de diviser le public en petits groupes).</a:t>
            </a:r>
          </a:p>
          <a:p>
            <a:pPr marL="0" lvl="0" indent="0" rtl="0">
              <a:spcBef>
                <a:spcPct val="0"/>
              </a:spcBef>
              <a:spcAft>
                <a:spcPct val="0"/>
              </a:spcAft>
              <a:buNone/>
            </a:pPr>
            <a:r>
              <a:rPr lang="fr" sz="1000" b="0" i="0" u="none" strike="noStrike">
                <a:highlight>
                  <a:srgbClr val="000000">
                    <a:alpha val="0"/>
                  </a:srgbClr>
                </a:highlight>
                <a:latin typeface="Calibri"/>
              </a:rPr>
              <a:t>Ceux-ci seront pris en compte à l'étape 2 : effectuer une évaluation des besoins en connaissances. Réfléchissez à la possibilité d'impliquer d'autres personnes dans cette activité, y compris le public, afin qu'elles apportent une contribution critique. Si vous n'avez pas de public ou d'activité d'adaptation spécifique en tête, utilisez le scénario hypothétique pour vous entraîner. Pensez même aux ressources propres dont votre organisation dispose déjà. </a:t>
            </a:r>
            <a:endParaRPr sz="1000"/>
          </a:p>
          <a:p>
            <a:pPr marL="0" lvl="0" indent="0">
              <a:spcBef>
                <a:spcPct val="0"/>
              </a:spcBef>
              <a:spcAft>
                <a:spcPct val="0"/>
              </a:spcAft>
              <a:buNone/>
            </a:pPr>
            <a:endParaRPr/>
          </a:p>
          <a:p>
            <a:pPr marL="0" lvl="0" indent="0" rtl="0">
              <a:spcBef>
                <a:spcPct val="0"/>
              </a:spcBef>
              <a:spcAft>
                <a:spcPct val="0"/>
              </a:spcAft>
              <a:buNone/>
            </a:pPr>
            <a:r>
              <a:rPr lang="fr" sz="1200" b="0" i="0" u="none" strike="noStrike">
                <a:highlight>
                  <a:srgbClr val="000000">
                    <a:alpha val="0"/>
                  </a:srgbClr>
                </a:highlight>
                <a:latin typeface="Calibri"/>
              </a:rPr>
              <a:t>Après __minutes, rassemblez le groupe et demandez à un journaliste désigné de fournir des informations sur son public. </a:t>
            </a:r>
            <a:endParaRPr/>
          </a:p>
        </p:txBody>
      </p:sp>
      <p:sp>
        <p:nvSpPr>
          <p:cNvPr id="235" name="Shape 23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ct val="0"/>
              </a:spcBef>
              <a:spcAft>
                <a:spcPct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1032613274"/>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rgbClr val="007EA5"/>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a:xfrm>
            <a:off x="628650" y="1825625"/>
            <a:ext cx="7886700" cy="420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Slide Number Placeholder 5"/>
          <p:cNvSpPr>
            <a:spLocks noGrp="1"/>
          </p:cNvSpPr>
          <p:nvPr>
            <p:ph type="sldNum" sz="quarter" idx="12"/>
          </p:nvPr>
        </p:nvSpPr>
        <p:spPr>
          <a:xfrm>
            <a:off x="6457950" y="6347386"/>
            <a:ext cx="2057400" cy="365125"/>
          </a:xfrm>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234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4629150" y="1825625"/>
            <a:ext cx="3886200" cy="4234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Slide Number Placeholder 6"/>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itleOnly">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9FC946CF-A828-4242-9A85-F2524BD6F8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AC9ED6-3B91-4114-859B-A8C61C25B2B4}"/>
              </a:ext>
            </a:extLst>
          </p:cNvPr>
          <p:cNvSpPr>
            <a:spLocks noGrp="1"/>
          </p:cNvSpPr>
          <p:nvPr>
            <p:ph type="dt" sz="half" idx="10"/>
          </p:nvPr>
        </p:nvSpPr>
        <p:spPr/>
        <p:txBody>
          <a:bodyPr/>
          <a:lstStyle/>
          <a:p>
            <a:fld id="{E89DE4A4-FF94-410A-8538-46A26DC4551A}" type="datetimeFigureOut">
              <a:rPr lang="en-US" smtClean="0"/>
              <a:t>7/30/2021</a:t>
            </a:fld>
            <a:endParaRPr lang="en-US"/>
          </a:p>
        </p:txBody>
      </p:sp>
      <p:sp>
        <p:nvSpPr>
          <p:cNvPr id="4" name="Footer Placeholder 3">
            <a:extLst>
              <a:ext uri="{FF2B5EF4-FFF2-40B4-BE49-F238E27FC236}">
                <a16:creationId xmlns:a16="http://schemas.microsoft.com/office/drawing/2014/main" id="{88471426-5672-4E63-9ECC-B9A5AECDC1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71FB09-2B78-4E0A-B3D8-39C193ACA921}"/>
              </a:ext>
            </a:extLst>
          </p:cNvPr>
          <p:cNvSpPr>
            <a:spLocks noGrp="1"/>
          </p:cNvSpPr>
          <p:nvPr>
            <p:ph type="sldNum" sz="quarter" idx="12"/>
          </p:nvPr>
        </p:nvSpPr>
        <p:spPr/>
        <p:txBody>
          <a:bodyPr/>
          <a:lstStyle/>
          <a:p>
            <a:fld id="{00000000-1234-1234-1234-123412341234}" type="slidenum">
              <a:rPr lang="en-US" smtClean="0"/>
              <a:t>‹#›</a:t>
            </a:fld>
            <a:endParaRPr lang="en-US"/>
          </a:p>
        </p:txBody>
      </p:sp>
    </p:spTree>
    <p:extLst>
      <p:ext uri="{BB962C8B-B14F-4D97-AF65-F5344CB8AC3E}">
        <p14:creationId xmlns:p14="http://schemas.microsoft.com/office/powerpoint/2010/main" val="241836815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image" Target="../media/image1.png" /><Relationship Id="rId8"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6"/>
            <a:ext cx="7886700" cy="40626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8FCF9-A24B-FA41-8F99-CB904FA2263F}" type="slidenum">
              <a:rPr lang="en-US" smtClean="0"/>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37167" y="6028567"/>
            <a:ext cx="2748572" cy="648038"/>
          </a:xfrm>
          <a:prstGeom prst="rect">
            <a:avLst/>
          </a:prstGeom>
        </p:spPr>
      </p:pic>
      <p:sp>
        <p:nvSpPr>
          <p:cNvPr id="11" name="Rectangle 10"/>
          <p:cNvSpPr/>
          <p:nvPr userDrawn="1"/>
        </p:nvSpPr>
        <p:spPr>
          <a:xfrm>
            <a:off x="599663" y="5862785"/>
            <a:ext cx="5697896" cy="95410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800" b="0" i="1" u="none" strike="noStrike" kern="1200" cap="none" spc="0" normalizeH="0" baseline="0" noProof="0">
                <a:ln>
                  <a:noFill/>
                </a:ln>
                <a:solidFill>
                  <a:prstClr val="black"/>
                </a:solidFill>
                <a:effectLst/>
                <a:uLnTx/>
                <a:uFillTx/>
                <a:latin typeface="+mj-lt"/>
                <a:ea typeface="+mn-ea"/>
                <a:cs typeface="Arial" panose="020b0604020202020204" pitchFamily="34" charset="0"/>
              </a:rPr>
              <a:t>This resource is made possible by the support of the American People through the United States Agency for International Development (USAID) under the Knowledge SUCCESS (Strengthening Use, Capacity, Collaboration, Exchange, Synthesis, and Sharing) Project Cooperative Agreement No. 7200AA19CA00001 with the Johns Hopkins University. Knowledge SUCCESS is supported by USAID’s Bureau for Global Health, Office of Population and Reproductive Health and led by the Johns Hopkins Center for Communication Programs (CCP) in partnership with Amref Health Africa, Busara Center for Behavioral Economics (Busara), and FHI 360. The information provided in this resource are the sole responsibility of Knowledge SUCCESS and does not necessarily reflect the views of USAID, the U.S. Government, or the Johns Hopkins University. The resource may be adapted as needed; the original material can be found on www.kmtraining.org. </a:t>
            </a:r>
            <a:endParaRPr kumimoji="0" lang="en-US" sz="800" b="0" i="0" u="none" strike="noStrike" kern="1200" cap="none" spc="0" normalizeH="0" baseline="0" noProof="0">
              <a:ln>
                <a:noFill/>
              </a:ln>
              <a:solidFill>
                <a:prstClr val="black"/>
              </a:solidFill>
              <a:effectLst/>
              <a:uLnTx/>
              <a:uFillTx/>
              <a:latin typeface="+mj-lt"/>
              <a:ea typeface="+mn-ea"/>
              <a:cs typeface="Arial" pitchFamily="34" charset="0"/>
            </a:endParaRPr>
          </a:p>
        </p:txBody>
      </p:sp>
    </p:spTree>
    <p:extLst>
      <p:ext uri="{BB962C8B-B14F-4D97-AF65-F5344CB8AC3E}">
        <p14:creationId xmlns:p14="http://schemas.microsoft.com/office/powerpoint/2010/main" val="106876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Lst>
  <p:transition/>
  <p:timing/>
  <p:txStyles>
    <p:titleStyle>
      <a:lvl1pPr algn="l" defTabSz="914400" rtl="0" eaLnBrk="1" latinLnBrk="0" hangingPunct="1">
        <a:lnSpc>
          <a:spcPct val="90000"/>
        </a:lnSpc>
        <a:spcBef>
          <a:spcPct val="0"/>
        </a:spcBef>
        <a:buNone/>
        <a:defRPr sz="4400" kern="1200">
          <a:solidFill>
            <a:srgbClr val="007EA5"/>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EA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E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E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9.xml" /><Relationship Id="rId3" Type="http://schemas.openxmlformats.org/officeDocument/2006/relationships/hyperlink" Target="http://www.globalhealthlearning.org/" TargetMode="External" /><Relationship Id="rId4" Type="http://schemas.openxmlformats.org/officeDocument/2006/relationships/image" Target="../media/image18.png" /><Relationship Id="rId5" Type="http://schemas.openxmlformats.org/officeDocument/2006/relationships/hyperlink" Target="https://www.kmtraining.org/sites/default/files/supplement-making-content-meaningful.pdf" TargetMode="Externa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0.xml" /><Relationship Id="rId3" Type="http://schemas.openxmlformats.org/officeDocument/2006/relationships/image" Target="../media/image19.png" /><Relationship Id="rId4" Type="http://schemas.openxmlformats.org/officeDocument/2006/relationships/image" Target="../media/image20.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1.xml" /><Relationship Id="rId3" Type="http://schemas.openxmlformats.org/officeDocument/2006/relationships/hyperlink" Target="http://www.globalhealthlearning.org/" TargetMode="External" /><Relationship Id="rId4" Type="http://schemas.openxmlformats.org/officeDocument/2006/relationships/image" Target="../media/image21.png" /><Relationship Id="rId5" Type="http://schemas.openxmlformats.org/officeDocument/2006/relationships/hyperlink" Target="https://www.kmtraining.org/sites/default/files/supplement-making-content-meaningful.pdf"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2.xml" /><Relationship Id="rId3" Type="http://schemas.openxmlformats.org/officeDocument/2006/relationships/image" Target="../media/image22.jpeg" /><Relationship Id="rId4" Type="http://schemas.openxmlformats.org/officeDocument/2006/relationships/image" Target="../media/image19.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3.xml" /><Relationship Id="rId3" Type="http://schemas.openxmlformats.org/officeDocument/2006/relationships/image" Target="../media/image22.jpeg" /><Relationship Id="rId4" Type="http://schemas.openxmlformats.org/officeDocument/2006/relationships/image" Target="../media/image1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4.xml" /><Relationship Id="rId3" Type="http://schemas.openxmlformats.org/officeDocument/2006/relationships/image" Target="../media/image23.png" /><Relationship Id="rId4" Type="http://schemas.openxmlformats.org/officeDocument/2006/relationships/image" Target="../media/image24.png" /><Relationship Id="rId5" Type="http://schemas.openxmlformats.org/officeDocument/2006/relationships/hyperlink" Target="https://www.kmtraining.org/sites/default/files/supplement-making-content-meaningful.pdf" TargetMode="Externa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5.xml" /><Relationship Id="rId3" Type="http://schemas.openxmlformats.org/officeDocument/2006/relationships/image" Target="../media/image25.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6.xml" /><Relationship Id="rId3" Type="http://schemas.openxmlformats.org/officeDocument/2006/relationships/image" Target="../media/image26.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7.xml" /><Relationship Id="rId3" Type="http://schemas.openxmlformats.org/officeDocument/2006/relationships/image" Target="../media/image27.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8.xml" /><Relationship Id="rId3" Type="http://schemas.openxmlformats.org/officeDocument/2006/relationships/image" Target="../media/image26.jpeg" /><Relationship Id="rId4" Type="http://schemas.openxmlformats.org/officeDocument/2006/relationships/image" Target="../media/image28.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9.xml" /><Relationship Id="rId3" Type="http://schemas.openxmlformats.org/officeDocument/2006/relationships/image" Target="../media/image29.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0.xml" /><Relationship Id="rId3" Type="http://schemas.openxmlformats.org/officeDocument/2006/relationships/image" Target="../media/image30.png" /><Relationship Id="rId4" Type="http://schemas.openxmlformats.org/officeDocument/2006/relationships/image" Target="../media/image26.jpeg" /><Relationship Id="rId5" Type="http://schemas.openxmlformats.org/officeDocument/2006/relationships/image" Target="../media/image28.png" /><Relationship Id="rId6" Type="http://schemas.openxmlformats.org/officeDocument/2006/relationships/image" Target="../media/image31.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1.xml" /><Relationship Id="rId3" Type="http://schemas.openxmlformats.org/officeDocument/2006/relationships/image" Target="../media/image32.png" /><Relationship Id="rId4" Type="http://schemas.openxmlformats.org/officeDocument/2006/relationships/image" Target="../media/image33.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2.xml" /><Relationship Id="rId3" Type="http://schemas.openxmlformats.org/officeDocument/2006/relationships/image" Target="../media/image34.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3.xml" /><Relationship Id="rId3" Type="http://schemas.openxmlformats.org/officeDocument/2006/relationships/image" Target="../media/image35.png" /><Relationship Id="rId4" Type="http://schemas.openxmlformats.org/officeDocument/2006/relationships/image" Target="../media/image36.png" /><Relationship Id="rId5" Type="http://schemas.openxmlformats.org/officeDocument/2006/relationships/image" Target="../media/image37.png" /><Relationship Id="rId6" Type="http://schemas.openxmlformats.org/officeDocument/2006/relationships/image" Target="../media/image38.png" /><Relationship Id="rId7" Type="http://schemas.openxmlformats.org/officeDocument/2006/relationships/image" Target="../media/image39.png" /><Relationship Id="rId8" Type="http://schemas.openxmlformats.org/officeDocument/2006/relationships/image" Target="../media/image4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hyperlink" Target="https://www.kmtraining.org/sites/default/files/supplement-making-content-meaningful.pdf" TargetMode="External" /><Relationship Id="rId4" Type="http://schemas.openxmlformats.org/officeDocument/2006/relationships/image" Target="../media/image2.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xml" /><Relationship Id="rId3"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image" Target="../media/image11.png" /><Relationship Id="rId2" Type="http://schemas.openxmlformats.org/officeDocument/2006/relationships/notesSlide" Target="../notesSlides/notesSlide6.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7.png" /><Relationship Id="rId7" Type="http://schemas.openxmlformats.org/officeDocument/2006/relationships/image" Target="../media/image8.png" /><Relationship Id="rId8" Type="http://schemas.openxmlformats.org/officeDocument/2006/relationships/image" Target="../media/image9.png" /><Relationship Id="rId9" Type="http://schemas.openxmlformats.org/officeDocument/2006/relationships/image" Target="../media/image1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7.xml"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4.png" /><Relationship Id="rId6" Type="http://schemas.openxmlformats.org/officeDocument/2006/relationships/image" Target="../media/image15.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8.xml" /><Relationship Id="rId3" Type="http://schemas.openxmlformats.org/officeDocument/2006/relationships/image" Target="../media/image16.jpeg" /><Relationship Id="rId4" Type="http://schemas.openxmlformats.org/officeDocument/2006/relationships/image" Target="../media/image17.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Title 6"/>
          <p:cNvSpPr>
            <a:spLocks noGrp="1"/>
          </p:cNvSpPr>
          <p:nvPr>
            <p:ph type="ctrTitle"/>
          </p:nvPr>
        </p:nvSpPr>
        <p:spPr/>
        <p:txBody>
          <a:bodyPr>
            <a:noAutofit/>
          </a:bodyPr>
          <a:lstStyle/>
          <a:p>
            <a:pPr rtl="0"/>
            <a:r>
              <a:rPr lang="fr" sz="6000" b="0" i="0" u="none" strike="noStrike">
                <a:highlight>
                  <a:srgbClr val="000000">
                    <a:alpha val="0"/>
                  </a:srgbClr>
                </a:highlight>
                <a:latin typeface="Gill Sans MT"/>
              </a:rPr>
              <a:t>Adaptation du contenu :</a:t>
            </a:r>
          </a:p>
        </p:txBody>
      </p:sp>
      <p:sp>
        <p:nvSpPr>
          <p:cNvPr id="8" name="Subtitle 7"/>
          <p:cNvSpPr>
            <a:spLocks noGrp="1"/>
          </p:cNvSpPr>
          <p:nvPr>
            <p:ph type="subTitle" idx="1"/>
          </p:nvPr>
        </p:nvSpPr>
        <p:spPr>
          <a:xfrm>
            <a:off x="1143000" y="3602038"/>
            <a:ext cx="6858000" cy="1830574"/>
          </a:xfrm>
        </p:spPr>
        <p:txBody>
          <a:bodyPr>
            <a:noAutofit/>
          </a:bodyPr>
          <a:lstStyle/>
          <a:p>
            <a:pPr rtl="0"/>
            <a:r>
              <a:rPr lang="fr" sz="3600" b="0" i="0" u="none" strike="noStrike">
                <a:highlight>
                  <a:srgbClr val="000000">
                    <a:alpha val="0"/>
                  </a:srgbClr>
                </a:highlight>
                <a:latin typeface="Arial"/>
              </a:rPr>
              <a:t>Regonfler la roue</a:t>
            </a:r>
          </a:p>
        </p:txBody>
      </p:sp>
    </p:spTree>
    <p:extLst>
      <p:ext uri="{BB962C8B-B14F-4D97-AF65-F5344CB8AC3E}">
        <p14:creationId xmlns:p14="http://schemas.microsoft.com/office/powerpoint/2010/main" val="57319679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236"/>
        <p:cNvGrpSpPr/>
        <p:nvPr/>
      </p:nvGrpSpPr>
      <p:grpSpPr>
        <a:xfrm>
          <a:off x="0" y="0"/>
          <a:ext cx="0" cy="0"/>
        </a:xfrm>
      </p:grpSpPr>
      <p:sp>
        <p:nvSpPr>
          <p:cNvPr id="237" name="Shape 237"/>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pPr algn="r" rtl="0">
              <a:spcBef>
                <a:spcPct val="0"/>
              </a:spcBef>
            </a:pPr>
            <a:r>
              <a:rPr lang="fr" sz="3000" b="1" i="1" u="none" strike="noStrike">
                <a:highlight>
                  <a:srgbClr val="000000">
                    <a:alpha val="0"/>
                  </a:srgbClr>
                </a:highlight>
                <a:latin typeface="Gill Sans MT"/>
              </a:rPr>
              <a:t>À votre tour ! </a:t>
            </a:r>
            <a:endParaRPr sz="3000" b="1" i="1"/>
          </a:p>
        </p:txBody>
      </p:sp>
      <p:sp>
        <p:nvSpPr>
          <p:cNvPr id="238" name="Shape 238"/>
          <p:cNvSpPr txBox="1"/>
          <p:nvPr/>
        </p:nvSpPr>
        <p:spPr>
          <a:xfrm>
            <a:off x="5856200" y="1180925"/>
            <a:ext cx="3160200" cy="4801200"/>
          </a:xfrm>
          <a:prstGeom prst="rect">
            <a:avLst/>
          </a:prstGeom>
          <a:noFill/>
          <a:ln>
            <a:noFill/>
          </a:ln>
        </p:spPr>
        <p:txBody>
          <a:bodyPr spcFirstLastPara="1" wrap="square" lIns="91425" tIns="91425" rIns="91425" bIns="91425" anchor="ctr" anchorCtr="0">
            <a:noAutofit/>
          </a:bodyPr>
          <a:lstStyle/>
          <a:p>
            <a:pPr marL="457200" indent="-355600" rtl="0">
              <a:lnSpc>
                <a:spcPct val="90000"/>
              </a:lnSpc>
              <a:spcBef>
                <a:spcPts val="1000"/>
              </a:spcBef>
              <a:buClr>
                <a:srgbClr val="181717"/>
              </a:buClr>
              <a:buSzPts val="2000"/>
              <a:buFont typeface="Roboto"/>
              <a:buChar char="●"/>
            </a:pPr>
            <a:r>
              <a:rPr lang="fr" sz="2000" b="0" i="0" u="none" strike="noStrike">
                <a:solidFill>
                  <a:srgbClr val="181717"/>
                </a:solidFill>
                <a:highlight>
                  <a:srgbClr val="000000">
                    <a:alpha val="0"/>
                  </a:srgbClr>
                </a:highlight>
                <a:latin typeface="Roboto"/>
                <a:ea typeface="Roboto"/>
                <a:cs typeface="Roboto"/>
                <a:sym typeface="Roboto"/>
              </a:rPr>
              <a:t>Pensez à une activité de renforcement des capacités sur laquelle vous travaillez et qui comporte ou pourrait comporter une composante d'adaptation du contenu. </a:t>
            </a:r>
            <a:endParaRPr sz="2000">
              <a:solidFill>
                <a:srgbClr val="181717"/>
              </a:solidFill>
              <a:latin typeface="Roboto"/>
              <a:ea typeface="Roboto"/>
              <a:cs typeface="Roboto"/>
              <a:sym typeface="Roboto"/>
            </a:endParaRPr>
          </a:p>
          <a:p>
            <a:pPr marL="457200" indent="-355600" rtl="0">
              <a:lnSpc>
                <a:spcPct val="90000"/>
              </a:lnSpc>
              <a:buClr>
                <a:srgbClr val="181717"/>
              </a:buClr>
              <a:buSzPts val="2000"/>
              <a:buFont typeface="Roboto"/>
              <a:buChar char="●"/>
            </a:pPr>
            <a:r>
              <a:rPr lang="fr" sz="2000" b="0" i="0" u="none" strike="noStrike">
                <a:solidFill>
                  <a:srgbClr val="181717"/>
                </a:solidFill>
                <a:highlight>
                  <a:srgbClr val="000000">
                    <a:alpha val="0"/>
                  </a:srgbClr>
                </a:highlight>
                <a:latin typeface="Roboto"/>
                <a:ea typeface="Roboto"/>
                <a:cs typeface="Roboto"/>
                <a:sym typeface="Roboto"/>
              </a:rPr>
              <a:t>Utilisez cette feuille de travail pour fournir des informations sur le public visé par l'activité (peut être hypothétique).</a:t>
            </a:r>
            <a:endParaRPr sz="2000">
              <a:solidFill>
                <a:srgbClr val="181717"/>
              </a:solidFill>
              <a:uFill>
                <a:noFill/>
              </a:uFill>
              <a:latin typeface="Roboto"/>
              <a:ea typeface="Roboto"/>
              <a:cs typeface="Roboto"/>
              <a:sym typeface="Roboto"/>
              <a:hlinkClick r:id="rId3"/>
            </a:endParaRPr>
          </a:p>
        </p:txBody>
      </p:sp>
      <p:pic>
        <p:nvPicPr>
          <p:cNvPr id="239" name="Shape 239" descr="Capture.PNG"/>
          <p:cNvPicPr preferRelativeResize="0"/>
          <p:nvPr/>
        </p:nvPicPr>
        <p:blipFill>
          <a:blip r:embed="rId4">
            <a:alphaModFix/>
          </a:blip>
          <a:srcRect l="2704" r="13564"/>
          <a:stretch>
            <a:fillRect/>
          </a:stretch>
        </p:blipFill>
        <p:spPr>
          <a:xfrm>
            <a:off x="118310" y="154984"/>
            <a:ext cx="5737890" cy="5689482"/>
          </a:xfrm>
          <a:prstGeom prst="rect">
            <a:avLst/>
          </a:prstGeom>
          <a:noFill/>
          <a:ln>
            <a:noFill/>
          </a:ln>
        </p:spPr>
      </p:pic>
      <p:sp>
        <p:nvSpPr>
          <p:cNvPr id="240" name="Shape 240"/>
          <p:cNvSpPr txBox="1"/>
          <p:nvPr/>
        </p:nvSpPr>
        <p:spPr>
          <a:xfrm>
            <a:off x="6118350" y="5370581"/>
            <a:ext cx="2999648" cy="669600"/>
          </a:xfrm>
          <a:prstGeom prst="rect">
            <a:avLst/>
          </a:prstGeom>
          <a:noFill/>
          <a:ln>
            <a:noFill/>
          </a:ln>
        </p:spPr>
        <p:txBody>
          <a:bodyPr spcFirstLastPara="1" wrap="square" lIns="91425" tIns="91425" rIns="91425" bIns="91425" anchor="ctr" anchorCtr="0">
            <a:noAutofit/>
          </a:bodyPr>
          <a:lstStyle/>
          <a:p>
            <a:pPr rtl="0"/>
            <a:r>
              <a:rPr lang="fr" sz="1000" b="0" i="0" u="none" strike="noStrike">
                <a:highlight>
                  <a:srgbClr val="000000">
                    <a:alpha val="0"/>
                  </a:srgbClr>
                </a:highlight>
                <a:latin typeface="Calibri"/>
              </a:rPr>
              <a:t>Page 8 </a:t>
            </a:r>
            <a:r>
              <a:rPr lang="fr" sz="1000" b="0" i="0" u="sng" strike="noStrike">
                <a:solidFill>
                  <a:srgbClr val="0563C1"/>
                </a:solidFill>
                <a:highlight>
                  <a:srgbClr val="000000">
                    <a:alpha val="0"/>
                  </a:srgbClr>
                </a:highlight>
                <a:latin typeface="Roboto"/>
                <a:ea typeface="Roboto"/>
                <a:cs typeface="Roboto"/>
                <a:sym typeface="Roboto"/>
                <a:hlinkClick r:id="rId5"/>
              </a:rPr>
              <a:t>https://www.kmtraining.org/sites/default/files/supplement-making-content-meaningful.pdf</a:t>
            </a:r>
            <a:endParaRPr sz="1000">
              <a:latin typeface="Roboto"/>
              <a:ea typeface="Roboto"/>
              <a:cs typeface="Roboto"/>
              <a:sym typeface="Roboto"/>
            </a:endParaRPr>
          </a:p>
        </p:txBody>
      </p:sp>
    </p:spTree>
    <p:extLst>
      <p:ext uri="{BB962C8B-B14F-4D97-AF65-F5344CB8AC3E}">
        <p14:creationId xmlns:p14="http://schemas.microsoft.com/office/powerpoint/2010/main" val="6280235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childTnLst>
                                </p:cTn>
                              </p:par>
                              <p:par>
                                <p:cTn id="8" presetID="10" presetClass="entr" presetSubtype="0" fill="hold" nodeType="withEffect">
                                  <p:stCondLst>
                                    <p:cond delay="0"/>
                                  </p:stCondLst>
                                  <p:childTnLst>
                                    <p:set>
                                      <p:cBhvr>
                                        <p:cTn id="9" dur="1" fill="hold">
                                          <p:stCondLst>
                                            <p:cond delay="0"/>
                                          </p:stCondLst>
                                        </p:cTn>
                                        <p:tgtEl>
                                          <p:spTgt spid="238"/>
                                        </p:tgtEl>
                                        <p:attrNameLst>
                                          <p:attrName>style.visibility</p:attrName>
                                        </p:attrNameLst>
                                      </p:cBhvr>
                                      <p:to>
                                        <p:strVal val="visible"/>
                                      </p:to>
                                    </p:set>
                                    <p:animEffect transition="in" filter="fade">
                                      <p:cBhvr>
                                        <p:cTn id="10" dur="1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245"/>
        <p:cNvGrpSpPr/>
        <p:nvPr/>
      </p:nvGrpSpPr>
      <p:grpSpPr>
        <a:xfrm>
          <a:off x="0" y="0"/>
          <a:ext cx="0" cy="0"/>
        </a:xfrm>
      </p:grpSpPr>
      <p:sp>
        <p:nvSpPr>
          <p:cNvPr id="246" name="Shape 246"/>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pPr>
              <a:spcBef>
                <a:spcPct val="0"/>
              </a:spcBef>
            </a:pPr>
            <a:endParaRPr/>
          </a:p>
        </p:txBody>
      </p:sp>
      <p:sp>
        <p:nvSpPr>
          <p:cNvPr id="247" name="Shape 247"/>
          <p:cNvSpPr txBox="1"/>
          <p:nvPr/>
        </p:nvSpPr>
        <p:spPr>
          <a:xfrm>
            <a:off x="121975" y="4994050"/>
            <a:ext cx="6980100" cy="1181700"/>
          </a:xfrm>
          <a:prstGeom prst="rect">
            <a:avLst/>
          </a:prstGeom>
          <a:noFill/>
          <a:ln>
            <a:noFill/>
          </a:ln>
        </p:spPr>
        <p:txBody>
          <a:bodyPr spcFirstLastPara="1" wrap="square" lIns="91425" tIns="91425" rIns="91425" bIns="91425" anchor="ctr" anchorCtr="0">
            <a:noAutofit/>
          </a:bodyPr>
          <a:lstStyle/>
          <a:p>
            <a:pPr rtl="0">
              <a:lnSpc>
                <a:spcPct val="90000"/>
              </a:lnSpc>
              <a:spcBef>
                <a:spcPts val="1000"/>
              </a:spcBef>
              <a:spcAft>
                <a:spcPts val="600"/>
              </a:spcAft>
            </a:pPr>
            <a:r>
              <a:rPr lang="fr" sz="4000" b="1" i="0" u="none" strike="noStrike">
                <a:solidFill>
                  <a:srgbClr val="212121"/>
                </a:solidFill>
                <a:highlight>
                  <a:srgbClr val="000000">
                    <a:alpha val="0"/>
                  </a:srgbClr>
                </a:highlight>
                <a:latin typeface="Roboto"/>
                <a:ea typeface="Roboto"/>
                <a:cs typeface="Roboto"/>
                <a:sym typeface="Roboto"/>
              </a:rPr>
              <a:t>Étape 1cible: Définir le public</a:t>
            </a:r>
            <a:endParaRPr sz="4000" b="1">
              <a:solidFill>
                <a:srgbClr val="212121"/>
              </a:solidFill>
              <a:latin typeface="Roboto"/>
              <a:ea typeface="Roboto"/>
              <a:cs typeface="Roboto"/>
              <a:sym typeface="Roboto"/>
            </a:endParaRPr>
          </a:p>
        </p:txBody>
      </p:sp>
      <p:pic>
        <p:nvPicPr>
          <p:cNvPr id="248" name="Shape 248" descr="File:Rectangle example.svg"/>
          <p:cNvPicPr preferRelativeResize="0"/>
          <p:nvPr/>
        </p:nvPicPr>
        <p:blipFill>
          <a:blip r:embed="rId3">
            <a:alphaModFix amt="67000"/>
          </a:blip>
          <a:srcRect l="4867" t="9106" r="4650" b="9147"/>
          <a:stretch>
            <a:fillRect/>
          </a:stretch>
        </p:blipFill>
        <p:spPr>
          <a:xfrm>
            <a:off x="1121014" y="910675"/>
            <a:ext cx="7862086" cy="4204838"/>
          </a:xfrm>
          <a:prstGeom prst="rect">
            <a:avLst/>
          </a:prstGeom>
          <a:noFill/>
          <a:ln>
            <a:noFill/>
          </a:ln>
        </p:spPr>
      </p:pic>
      <p:sp>
        <p:nvSpPr>
          <p:cNvPr id="249" name="Shape 249"/>
          <p:cNvSpPr txBox="1"/>
          <p:nvPr/>
        </p:nvSpPr>
        <p:spPr>
          <a:xfrm>
            <a:off x="1219200" y="1562100"/>
            <a:ext cx="7641000" cy="3000000"/>
          </a:xfrm>
          <a:prstGeom prst="rect">
            <a:avLst/>
          </a:prstGeom>
          <a:noFill/>
          <a:ln>
            <a:noFill/>
          </a:ln>
        </p:spPr>
        <p:txBody>
          <a:bodyPr spcFirstLastPara="1" wrap="square" lIns="91425" tIns="91425" rIns="91425" bIns="91425" anchor="ctr" anchorCtr="0">
            <a:noAutofit/>
          </a:bodyPr>
          <a:lstStyle/>
          <a:p>
            <a:pPr rtl="0"/>
            <a:r>
              <a:rPr lang="fr" sz="1800" b="1" i="1" u="none" strike="noStrike">
                <a:solidFill>
                  <a:srgbClr val="FFFFFF"/>
                </a:solidFill>
                <a:highlight>
                  <a:srgbClr val="000000">
                    <a:alpha val="0"/>
                  </a:srgbClr>
                </a:highlight>
                <a:latin typeface="Roboto"/>
                <a:ea typeface="Roboto"/>
                <a:cs typeface="Roboto"/>
                <a:sym typeface="Roboto"/>
              </a:rPr>
              <a:t>Considérez le scénario suivant</a:t>
            </a:r>
            <a:r>
              <a:rPr lang="fr" sz="1800" b="0" i="0" u="none" strike="noStrike">
                <a:solidFill>
                  <a:srgbClr val="FFFFFF"/>
                </a:solidFill>
                <a:highlight>
                  <a:srgbClr val="000000">
                    <a:alpha val="0"/>
                  </a:srgbClr>
                </a:highlight>
                <a:latin typeface="Roboto"/>
                <a:ea typeface="Roboto"/>
                <a:cs typeface="Roboto"/>
                <a:sym typeface="Roboto"/>
              </a:rPr>
              <a:t> : </a:t>
            </a:r>
            <a:endParaRPr>
              <a:solidFill>
                <a:srgbClr val="FFFFFF"/>
              </a:solidFill>
              <a:latin typeface="Roboto"/>
              <a:ea typeface="Roboto"/>
              <a:cs typeface="Roboto"/>
              <a:sym typeface="Roboto"/>
            </a:endParaRPr>
          </a:p>
          <a:p>
            <a:pPr rtl="0"/>
            <a:r>
              <a:rPr lang="fr" sz="1800" b="0" i="0" u="none" strike="noStrike">
                <a:solidFill>
                  <a:srgbClr val="FFFFFF"/>
                </a:solidFill>
                <a:highlight>
                  <a:srgbClr val="000000">
                    <a:alpha val="0"/>
                  </a:srgbClr>
                </a:highlight>
                <a:latin typeface="Roboto"/>
                <a:ea typeface="Roboto"/>
                <a:cs typeface="Roboto"/>
                <a:sym typeface="Roboto"/>
              </a:rPr>
              <a:t>Fatima travaille au ministère de la santé (MOH) à Mahidtial (un pays fictif) en tant que responsable du programme de planification familiale et de santé reproductive. Le ministère de la santé a récemment publié une politique visant à intégrer les conseils et les services de planification familiale (PF) dans les services de santé maternelle, néonatale et infantile (SMNI) offerts par les agents de santé communautaires (ASC) à Mahidtial. Dans le cadre de leur programme de formation de deux ans, les ASC ont reçu une brève formation sur la PF. Il a été demandé à Fatima de diriger l'activité de rafraîchissement des connaissances des ASC en matière de PF, notamment en ce qui concerne les pilules contraceptives et les préservatifs, ainsi que le conseil pour les autres méthodes contraceptives qui nécessitent une référence aux hôpitaux de district. Dans le cadre du processus de recherche formative, elle et son équipe ont identifié le district X pour piloter le déploiement en raison du besoin élevé non satisfait de méthodes d'espacement de la planification familiale chez les femmes en post-partum.</a:t>
            </a:r>
            <a:endParaRPr>
              <a:solidFill>
                <a:srgbClr val="FFFFFF"/>
              </a:solidFill>
              <a:latin typeface="Roboto"/>
              <a:ea typeface="Roboto"/>
              <a:cs typeface="Roboto"/>
              <a:sym typeface="Roboto"/>
            </a:endParaRPr>
          </a:p>
        </p:txBody>
      </p:sp>
      <p:pic>
        <p:nvPicPr>
          <p:cNvPr id="250" name="Shape 250" descr="38547-5.jpg"/>
          <p:cNvPicPr preferRelativeResize="0"/>
          <p:nvPr/>
        </p:nvPicPr>
        <p:blipFill>
          <a:blip r:embed="rId4">
            <a:alphaModFix/>
          </a:blip>
          <a:srcRect l="89" t="18473" r="-89"/>
          <a:stretch>
            <a:fillRect/>
          </a:stretch>
        </p:blipFill>
        <p:spPr>
          <a:xfrm>
            <a:off x="0" y="80763"/>
            <a:ext cx="9143998" cy="5714999"/>
          </a:xfrm>
          <a:prstGeom prst="rect">
            <a:avLst/>
          </a:prstGeom>
          <a:noFill/>
          <a:ln>
            <a:noFill/>
          </a:ln>
        </p:spPr>
      </p:pic>
      <p:sp>
        <p:nvSpPr>
          <p:cNvPr id="251" name="Shape 251"/>
          <p:cNvSpPr txBox="1"/>
          <p:nvPr/>
        </p:nvSpPr>
        <p:spPr>
          <a:xfrm>
            <a:off x="256900" y="437275"/>
            <a:ext cx="8689200" cy="1181700"/>
          </a:xfrm>
          <a:prstGeom prst="rect">
            <a:avLst/>
          </a:prstGeom>
          <a:noFill/>
          <a:ln>
            <a:noFill/>
          </a:ln>
        </p:spPr>
        <p:txBody>
          <a:bodyPr spcFirstLastPara="1" wrap="square" lIns="91425" tIns="91425" rIns="91425" bIns="91425" anchor="ctr" anchorCtr="0">
            <a:noAutofit/>
          </a:bodyPr>
          <a:lstStyle/>
          <a:p>
            <a:pPr rtl="0">
              <a:lnSpc>
                <a:spcPct val="90000"/>
              </a:lnSpc>
              <a:spcBef>
                <a:spcPts val="1000"/>
              </a:spcBef>
              <a:spcAft>
                <a:spcPts val="600"/>
              </a:spcAft>
            </a:pPr>
            <a:r>
              <a:rPr lang="fr" sz="3000" b="1" i="0" u="none" strike="noStrike">
                <a:solidFill>
                  <a:srgbClr val="FFFFFF"/>
                </a:solidFill>
                <a:highlight>
                  <a:srgbClr val="000000">
                    <a:alpha val="0"/>
                  </a:srgbClr>
                </a:highlight>
                <a:latin typeface="Roboto"/>
                <a:ea typeface="Roboto"/>
                <a:cs typeface="Roboto"/>
                <a:sym typeface="Roboto"/>
              </a:rPr>
              <a:t>Étape 2 : Évaluation des besoins en connaissances</a:t>
            </a:r>
            <a:endParaRPr sz="3000" b="1">
              <a:solidFill>
                <a:schemeClr val="bg1"/>
              </a:solidFill>
              <a:latin typeface="Roboto"/>
              <a:ea typeface="Roboto"/>
              <a:cs typeface="Roboto"/>
              <a:sym typeface="Roboto"/>
            </a:endParaRPr>
          </a:p>
        </p:txBody>
      </p:sp>
      <p:pic>
        <p:nvPicPr>
          <p:cNvPr id="252" name="Shape 252" descr="File:Rectangle example.svg"/>
          <p:cNvPicPr preferRelativeResize="0"/>
          <p:nvPr/>
        </p:nvPicPr>
        <p:blipFill>
          <a:blip r:embed="rId3">
            <a:alphaModFix amt="67000"/>
          </a:blip>
          <a:srcRect l="4867" t="9106" r="4650" b="9147"/>
          <a:stretch>
            <a:fillRect/>
          </a:stretch>
        </p:blipFill>
        <p:spPr>
          <a:xfrm>
            <a:off x="663814" y="1596475"/>
            <a:ext cx="7862086" cy="4204838"/>
          </a:xfrm>
          <a:prstGeom prst="rect">
            <a:avLst/>
          </a:prstGeom>
          <a:noFill/>
          <a:ln>
            <a:noFill/>
          </a:ln>
        </p:spPr>
      </p:pic>
      <p:sp>
        <p:nvSpPr>
          <p:cNvPr id="253" name="Shape 253"/>
          <p:cNvSpPr txBox="1"/>
          <p:nvPr/>
        </p:nvSpPr>
        <p:spPr>
          <a:xfrm>
            <a:off x="762000" y="2073732"/>
            <a:ext cx="7641000" cy="3000000"/>
          </a:xfrm>
          <a:prstGeom prst="rect">
            <a:avLst/>
          </a:prstGeom>
          <a:noFill/>
          <a:ln>
            <a:noFill/>
          </a:ln>
        </p:spPr>
        <p:txBody>
          <a:bodyPr spcFirstLastPara="1" wrap="square" lIns="91425" tIns="91425" rIns="91425" bIns="91425" anchor="ctr" anchorCtr="0">
            <a:noAutofit/>
          </a:bodyPr>
          <a:lstStyle/>
          <a:p>
            <a:pPr rtl="0"/>
            <a:r>
              <a:rPr lang="fr" sz="1800" b="0" i="0" u="none" strike="noStrike">
                <a:solidFill>
                  <a:srgbClr val="FFFFFF"/>
                </a:solidFill>
                <a:highlight>
                  <a:srgbClr val="000000">
                    <a:alpha val="0"/>
                  </a:srgbClr>
                </a:highlight>
                <a:latin typeface="Roboto"/>
                <a:ea typeface="Roboto"/>
                <a:cs typeface="Roboto"/>
                <a:sym typeface="Roboto"/>
              </a:rPr>
              <a:t>En collaboration avec l'hôpital et deux centres de santé du district X, Fatima a développé une enquête sur papier à distribuer aux ASC de l'hôpital et des centres de santé lors d'une réunion d'équipe mensuelle. Les ASC ont été invités à les remplir et à les remettre à leur superviseur à la fin de la réunion. </a:t>
            </a:r>
            <a:endParaRPr>
              <a:solidFill>
                <a:schemeClr val="bg1"/>
              </a:solidFill>
              <a:latin typeface="Roboto"/>
              <a:ea typeface="Roboto"/>
              <a:cs typeface="Roboto"/>
              <a:sym typeface="Roboto"/>
            </a:endParaRPr>
          </a:p>
          <a:p>
            <a:endParaRPr>
              <a:solidFill>
                <a:schemeClr val="bg1"/>
              </a:solidFill>
              <a:latin typeface="Roboto"/>
              <a:ea typeface="Roboto"/>
              <a:cs typeface="Roboto"/>
              <a:sym typeface="Roboto"/>
            </a:endParaRPr>
          </a:p>
          <a:p>
            <a:pPr rtl="0"/>
            <a:r>
              <a:rPr lang="fr" sz="1800" b="0" i="0" u="none" strike="noStrike">
                <a:solidFill>
                  <a:srgbClr val="FFFFFF"/>
                </a:solidFill>
                <a:highlight>
                  <a:srgbClr val="000000">
                    <a:alpha val="0"/>
                  </a:srgbClr>
                </a:highlight>
                <a:latin typeface="Roboto"/>
                <a:ea typeface="Roboto"/>
                <a:cs typeface="Roboto"/>
                <a:sym typeface="Roboto"/>
              </a:rPr>
              <a:t>Les résultats de l'enquête ont révélé à Fatima que la plupart des infirmières connaissaient les avantages de l'espacement des naissances et d'une famille réduite, ainsi que les pilules contraceptives et les préservatifs couramment disponibles. Cependant, ils étaient moins familiers avec les différences entre les méthodes à courte durée d'action, à longue durée d'action et permanentes et avec les informations qu'ils devaient donner à des types de clients spécifiques. </a:t>
            </a:r>
            <a:endParaRPr>
              <a:solidFill>
                <a:schemeClr val="bg1"/>
              </a:solidFill>
              <a:latin typeface="Roboto"/>
              <a:ea typeface="Roboto"/>
              <a:cs typeface="Roboto"/>
              <a:sym typeface="Roboto"/>
            </a:endParaRPr>
          </a:p>
        </p:txBody>
      </p:sp>
      <p:sp>
        <p:nvSpPr>
          <p:cNvPr id="254" name="Shape 254"/>
          <p:cNvSpPr txBox="1"/>
          <p:nvPr/>
        </p:nvSpPr>
        <p:spPr>
          <a:xfrm>
            <a:off x="1422324" y="5424876"/>
            <a:ext cx="6980100" cy="669600"/>
          </a:xfrm>
          <a:prstGeom prst="rect">
            <a:avLst/>
          </a:prstGeom>
          <a:noFill/>
          <a:ln>
            <a:noFill/>
          </a:ln>
        </p:spPr>
        <p:txBody>
          <a:bodyPr spcFirstLastPara="1" wrap="square" lIns="91425" tIns="91425" rIns="91425" bIns="91425" anchor="ctr" anchorCtr="0">
            <a:noAutofit/>
          </a:bodyPr>
          <a:lstStyle/>
          <a:p>
            <a:pPr rtl="0">
              <a:lnSpc>
                <a:spcPct val="115000"/>
              </a:lnSpc>
            </a:pPr>
            <a:r>
              <a:rPr lang="fr" sz="1200" b="0" i="0" u="none" strike="noStrike">
                <a:solidFill>
                  <a:srgbClr val="CCCCCC"/>
                </a:solidFill>
                <a:highlight>
                  <a:srgbClr val="000000">
                    <a:alpha val="0"/>
                  </a:srgbClr>
                </a:highlight>
                <a:latin typeface="Times New Roman"/>
                <a:ea typeface="Times New Roman"/>
                <a:cs typeface="Times New Roman"/>
                <a:sym typeface="Times New Roman"/>
              </a:rPr>
              <a:t>© 2014 Froi Rivera, avec l'aimable autorisation de Photoshare De jeunes adolescentes lisent des livres de leçons à Manille, aux Philippines.</a:t>
            </a:r>
            <a:endParaRPr sz="1200">
              <a:solidFill>
                <a:srgbClr val="CCCCCC"/>
              </a:solidFill>
              <a:latin typeface="Times New Roman"/>
              <a:ea typeface="Times New Roman"/>
              <a:cs typeface="Times New Roman"/>
              <a:sym typeface="Times New Roman"/>
            </a:endParaRPr>
          </a:p>
          <a:p>
            <a:endParaRPr>
              <a:solidFill>
                <a:srgbClr val="CCCCCC"/>
              </a:solidFill>
            </a:endParaRPr>
          </a:p>
        </p:txBody>
      </p:sp>
    </p:spTree>
    <p:extLst>
      <p:ext uri="{BB962C8B-B14F-4D97-AF65-F5344CB8AC3E}">
        <p14:creationId xmlns:p14="http://schemas.microsoft.com/office/powerpoint/2010/main" val="348036005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259"/>
        <p:cNvGrpSpPr/>
        <p:nvPr/>
      </p:nvGrpSpPr>
      <p:grpSpPr>
        <a:xfrm>
          <a:off x="0" y="0"/>
          <a:ext cx="0" cy="0"/>
        </a:xfrm>
      </p:grpSpPr>
      <p:sp>
        <p:nvSpPr>
          <p:cNvPr id="260" name="Shape 260"/>
          <p:cNvSpPr txBox="1">
            <a:spLocks noGrp="1"/>
          </p:cNvSpPr>
          <p:nvPr>
            <p:ph type="title"/>
          </p:nvPr>
        </p:nvSpPr>
        <p:spPr>
          <a:xfrm>
            <a:off x="628650" y="-37210"/>
            <a:ext cx="7886700" cy="1325563"/>
          </a:xfrm>
          <a:prstGeom prst="rect">
            <a:avLst/>
          </a:prstGeom>
        </p:spPr>
        <p:txBody>
          <a:bodyPr spcFirstLastPara="1" vert="horz" wrap="square" lIns="91425" tIns="91425" rIns="91425" bIns="91425" rtlCol="0" anchor="ctr" anchorCtr="0">
            <a:noAutofit/>
          </a:bodyPr>
          <a:lstStyle/>
          <a:p>
            <a:pPr rtl="0">
              <a:spcBef>
                <a:spcPct val="0"/>
              </a:spcBef>
            </a:pPr>
            <a:r>
              <a:rPr lang="fr" sz="3000" b="1" i="1" u="none" strike="noStrike">
                <a:highlight>
                  <a:srgbClr val="000000">
                    <a:alpha val="0"/>
                  </a:srgbClr>
                </a:highlight>
                <a:latin typeface="Gill Sans MT"/>
              </a:rPr>
              <a:t>À votre tour !</a:t>
            </a:r>
            <a:endParaRPr sz="3000" b="1" i="1"/>
          </a:p>
        </p:txBody>
      </p:sp>
      <p:sp>
        <p:nvSpPr>
          <p:cNvPr id="261" name="Shape 261"/>
          <p:cNvSpPr txBox="1"/>
          <p:nvPr/>
        </p:nvSpPr>
        <p:spPr>
          <a:xfrm>
            <a:off x="6022250" y="1180925"/>
            <a:ext cx="3041700" cy="4801200"/>
          </a:xfrm>
          <a:prstGeom prst="rect">
            <a:avLst/>
          </a:prstGeom>
          <a:noFill/>
          <a:ln>
            <a:noFill/>
          </a:ln>
        </p:spPr>
        <p:txBody>
          <a:bodyPr spcFirstLastPara="1" wrap="square" lIns="91425" tIns="91425" rIns="91425" bIns="91425" anchor="ctr" anchorCtr="0">
            <a:noAutofit/>
          </a:bodyPr>
          <a:lstStyle/>
          <a:p>
            <a:pPr rtl="0">
              <a:lnSpc>
                <a:spcPct val="90000"/>
              </a:lnSpc>
              <a:spcBef>
                <a:spcPts val="1000"/>
              </a:spcBef>
            </a:pPr>
            <a:r>
              <a:rPr lang="fr" sz="2000" b="0" i="0" u="none" strike="noStrike">
                <a:solidFill>
                  <a:srgbClr val="181717"/>
                </a:solidFill>
                <a:highlight>
                  <a:srgbClr val="000000">
                    <a:alpha val="0"/>
                  </a:srgbClr>
                </a:highlight>
                <a:latin typeface="Roboto"/>
                <a:ea typeface="Roboto"/>
                <a:cs typeface="Roboto"/>
                <a:sym typeface="Roboto"/>
              </a:rPr>
              <a:t>Compte tenu de ce que vous savez de votre public cible, quelle(s) méthode(s) utiliseriez-vous pour identifier les besoins/manques de connaissances ? Pourquoi ?</a:t>
            </a:r>
            <a:endParaRPr sz="2000">
              <a:solidFill>
                <a:srgbClr val="181717"/>
              </a:solidFill>
              <a:latin typeface="Roboto"/>
              <a:ea typeface="Roboto"/>
              <a:cs typeface="Roboto"/>
              <a:sym typeface="Roboto"/>
            </a:endParaRPr>
          </a:p>
          <a:p>
            <a:pPr>
              <a:lnSpc>
                <a:spcPct val="90000"/>
              </a:lnSpc>
              <a:spcBef>
                <a:spcPts val="1000"/>
              </a:spcBef>
            </a:pPr>
            <a:endParaRPr sz="2000">
              <a:solidFill>
                <a:srgbClr val="181717"/>
              </a:solidFill>
              <a:uFill>
                <a:noFill/>
              </a:uFill>
              <a:latin typeface="Roboto"/>
              <a:ea typeface="Roboto"/>
              <a:cs typeface="Roboto"/>
              <a:sym typeface="Roboto"/>
              <a:hlinkClick r:id="rId3"/>
            </a:endParaRPr>
          </a:p>
        </p:txBody>
      </p:sp>
      <p:pic>
        <p:nvPicPr>
          <p:cNvPr id="262" name="Shape 262" descr="Capture.PNG"/>
          <p:cNvPicPr preferRelativeResize="0"/>
          <p:nvPr/>
        </p:nvPicPr>
        <p:blipFill>
          <a:blip r:embed="rId4">
            <a:alphaModFix/>
          </a:blip>
          <a:stretch>
            <a:fillRect/>
          </a:stretch>
        </p:blipFill>
        <p:spPr>
          <a:xfrm>
            <a:off x="152401" y="933139"/>
            <a:ext cx="5588949" cy="4801200"/>
          </a:xfrm>
          <a:prstGeom prst="rect">
            <a:avLst/>
          </a:prstGeom>
          <a:noFill/>
          <a:ln>
            <a:noFill/>
          </a:ln>
        </p:spPr>
      </p:pic>
      <p:sp>
        <p:nvSpPr>
          <p:cNvPr id="263" name="Shape 263"/>
          <p:cNvSpPr txBox="1"/>
          <p:nvPr/>
        </p:nvSpPr>
        <p:spPr>
          <a:xfrm>
            <a:off x="5828450" y="5273289"/>
            <a:ext cx="3315550" cy="669600"/>
          </a:xfrm>
          <a:prstGeom prst="rect">
            <a:avLst/>
          </a:prstGeom>
          <a:noFill/>
          <a:ln>
            <a:noFill/>
          </a:ln>
        </p:spPr>
        <p:txBody>
          <a:bodyPr spcFirstLastPara="1" wrap="square" lIns="91425" tIns="91425" rIns="91425" bIns="91425" anchor="ctr" anchorCtr="0">
            <a:noAutofit/>
          </a:bodyPr>
          <a:lstStyle/>
          <a:p>
            <a:pPr rtl="0"/>
            <a:r>
              <a:rPr lang="fr" sz="1000" b="0" i="0" u="none" strike="noStrike">
                <a:highlight>
                  <a:srgbClr val="000000">
                    <a:alpha val="0"/>
                  </a:srgbClr>
                </a:highlight>
                <a:latin typeface="Calibri"/>
              </a:rPr>
              <a:t>Page 10 </a:t>
            </a:r>
            <a:r>
              <a:rPr lang="fr" sz="1000" b="0" i="0" u="sng" strike="noStrike">
                <a:solidFill>
                  <a:srgbClr val="0563C1"/>
                </a:solidFill>
                <a:highlight>
                  <a:srgbClr val="000000">
                    <a:alpha val="0"/>
                  </a:srgbClr>
                </a:highlight>
                <a:latin typeface="Roboto"/>
                <a:ea typeface="Roboto"/>
                <a:cs typeface="Roboto"/>
                <a:sym typeface="Roboto"/>
                <a:hlinkClick r:id="rId5"/>
              </a:rPr>
              <a:t>https://www.kmtraining.org/sites/default/files/supplement-making-content-meaningful.pdf</a:t>
            </a:r>
            <a:endParaRPr sz="1000">
              <a:latin typeface="Roboto"/>
              <a:ea typeface="Roboto"/>
              <a:cs typeface="Roboto"/>
              <a:sym typeface="Roboto"/>
            </a:endParaRPr>
          </a:p>
        </p:txBody>
      </p:sp>
    </p:spTree>
    <p:extLst>
      <p:ext uri="{BB962C8B-B14F-4D97-AF65-F5344CB8AC3E}">
        <p14:creationId xmlns:p14="http://schemas.microsoft.com/office/powerpoint/2010/main" val="52760319"/>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268"/>
        <p:cNvGrpSpPr/>
        <p:nvPr/>
      </p:nvGrpSpPr>
      <p:grpSpPr>
        <a:xfrm>
          <a:off x="0" y="0"/>
          <a:ext cx="0" cy="0"/>
        </a:xfrm>
      </p:grpSpPr>
      <p:sp>
        <p:nvSpPr>
          <p:cNvPr id="269" name="Shape 269"/>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pPr>
              <a:spcBef>
                <a:spcPct val="0"/>
              </a:spcBef>
            </a:pPr>
            <a:endParaRPr/>
          </a:p>
        </p:txBody>
      </p:sp>
      <p:pic>
        <p:nvPicPr>
          <p:cNvPr id="270" name="Shape 270" descr="8788-34.jpg"/>
          <p:cNvPicPr preferRelativeResize="0"/>
          <p:nvPr/>
        </p:nvPicPr>
        <p:blipFill>
          <a:blip r:embed="rId3">
            <a:alphaModFix/>
          </a:blip>
          <a:srcRect b="6419"/>
          <a:stretch>
            <a:fillRect/>
          </a:stretch>
        </p:blipFill>
        <p:spPr>
          <a:xfrm>
            <a:off x="0" y="11812"/>
            <a:ext cx="9373150" cy="5828699"/>
          </a:xfrm>
          <a:prstGeom prst="rect">
            <a:avLst/>
          </a:prstGeom>
          <a:noFill/>
          <a:ln>
            <a:noFill/>
          </a:ln>
        </p:spPr>
      </p:pic>
      <p:sp>
        <p:nvSpPr>
          <p:cNvPr id="271" name="Shape 271"/>
          <p:cNvSpPr txBox="1"/>
          <p:nvPr/>
        </p:nvSpPr>
        <p:spPr>
          <a:xfrm>
            <a:off x="256900" y="482995"/>
            <a:ext cx="8689200" cy="1181700"/>
          </a:xfrm>
          <a:prstGeom prst="rect">
            <a:avLst/>
          </a:prstGeom>
          <a:noFill/>
          <a:ln>
            <a:noFill/>
          </a:ln>
        </p:spPr>
        <p:txBody>
          <a:bodyPr spcFirstLastPara="1" wrap="square" lIns="91425" tIns="91425" rIns="91425" bIns="91425" anchor="ctr" anchorCtr="0">
            <a:noAutofit/>
          </a:bodyPr>
          <a:lstStyle/>
          <a:p>
            <a:pPr rtl="0">
              <a:lnSpc>
                <a:spcPct val="90000"/>
              </a:lnSpc>
              <a:spcBef>
                <a:spcPts val="1000"/>
              </a:spcBef>
              <a:spcAft>
                <a:spcPts val="600"/>
              </a:spcAft>
            </a:pPr>
            <a:r>
              <a:rPr lang="fr" sz="3000" b="1" i="0" u="none" strike="noStrike">
                <a:solidFill>
                  <a:srgbClr val="FFFFFF"/>
                </a:solidFill>
                <a:highlight>
                  <a:srgbClr val="000000">
                    <a:alpha val="0"/>
                  </a:srgbClr>
                </a:highlight>
                <a:latin typeface="Roboto"/>
                <a:ea typeface="Roboto"/>
                <a:cs typeface="Roboto"/>
                <a:sym typeface="Roboto"/>
              </a:rPr>
              <a:t>Étape 3 : Déterminer les objectifs d'apprentissage</a:t>
            </a:r>
            <a:endParaRPr sz="3000" b="1">
              <a:solidFill>
                <a:schemeClr val="bg1"/>
              </a:solidFill>
              <a:latin typeface="Roboto"/>
              <a:ea typeface="Roboto"/>
              <a:cs typeface="Roboto"/>
              <a:sym typeface="Roboto"/>
            </a:endParaRPr>
          </a:p>
        </p:txBody>
      </p:sp>
      <p:pic>
        <p:nvPicPr>
          <p:cNvPr id="272" name="Shape 272" descr="File:Rectangle example.svg"/>
          <p:cNvPicPr preferRelativeResize="0"/>
          <p:nvPr/>
        </p:nvPicPr>
        <p:blipFill>
          <a:blip r:embed="rId4">
            <a:alphaModFix amt="67000"/>
          </a:blip>
          <a:srcRect l="4867" t="9106" r="4650" b="9147"/>
          <a:stretch>
            <a:fillRect/>
          </a:stretch>
        </p:blipFill>
        <p:spPr>
          <a:xfrm>
            <a:off x="663814" y="1607360"/>
            <a:ext cx="7862086" cy="4204838"/>
          </a:xfrm>
          <a:prstGeom prst="rect">
            <a:avLst/>
          </a:prstGeom>
          <a:noFill/>
          <a:ln>
            <a:noFill/>
          </a:ln>
        </p:spPr>
      </p:pic>
      <p:sp>
        <p:nvSpPr>
          <p:cNvPr id="273" name="Shape 273"/>
          <p:cNvSpPr txBox="1"/>
          <p:nvPr/>
        </p:nvSpPr>
        <p:spPr>
          <a:xfrm>
            <a:off x="762000" y="2293620"/>
            <a:ext cx="7641000" cy="3000000"/>
          </a:xfrm>
          <a:prstGeom prst="rect">
            <a:avLst/>
          </a:prstGeom>
          <a:noFill/>
          <a:ln>
            <a:noFill/>
          </a:ln>
        </p:spPr>
        <p:txBody>
          <a:bodyPr spcFirstLastPara="1" wrap="square" lIns="91425" tIns="91425" rIns="91425" bIns="91425" anchor="ctr" anchorCtr="0">
            <a:noAutofit/>
          </a:bodyPr>
          <a:lstStyle/>
          <a:p>
            <a:pPr rtl="0"/>
            <a:r>
              <a:rPr lang="fr" sz="1800" b="0" i="0" u="none" strike="noStrike">
                <a:solidFill>
                  <a:srgbClr val="FFFFFF"/>
                </a:solidFill>
                <a:highlight>
                  <a:srgbClr val="000000">
                    <a:alpha val="0"/>
                  </a:srgbClr>
                </a:highlight>
                <a:latin typeface="Roboto"/>
                <a:ea typeface="Roboto"/>
                <a:cs typeface="Roboto"/>
                <a:sym typeface="Roboto"/>
              </a:rPr>
              <a:t>Les résultats de l'enquête sur l'évaluation des besoins en connaissances ont révélé à Fatima que la plupart des ASC du district X ne connaissaient pas les différences entre les méthodes de contraception à courte durée d'action, à longue durée d'action et permanentes, ni les informations qu'ils devaient fournir à des types spécifiques de clients, tels que les femmes en post-partum et les couples nouvellement mariés. Sur la base de ces résultats, elle et son équipe ont développé l'objectif suivant qui répond aux besoins de connaissances des ASC : </a:t>
            </a:r>
            <a:r>
              <a:rPr lang="fr" sz="1800" b="1" i="0" u="none" strike="noStrike">
                <a:solidFill>
                  <a:srgbClr val="FFFFFF"/>
                </a:solidFill>
                <a:highlight>
                  <a:srgbClr val="000000">
                    <a:alpha val="0"/>
                  </a:srgbClr>
                </a:highlight>
                <a:latin typeface="Roboto"/>
                <a:ea typeface="Roboto"/>
                <a:cs typeface="Roboto"/>
                <a:sym typeface="Roboto"/>
              </a:rPr>
              <a:t>À la fin du programme de formation en cours d'emploi, les ASC du district X auront une connaissance accrue de 50 % de la différence entre les méthodes de planification familiale à courte et à longue durée d'action, comme le montre une enquête post-intervention.</a:t>
            </a:r>
            <a:endParaRPr b="1">
              <a:solidFill>
                <a:schemeClr val="bg1"/>
              </a:solidFill>
              <a:latin typeface="Roboto"/>
              <a:ea typeface="Roboto"/>
              <a:cs typeface="Roboto"/>
              <a:sym typeface="Roboto"/>
            </a:endParaRPr>
          </a:p>
        </p:txBody>
      </p:sp>
    </p:spTree>
    <p:extLst>
      <p:ext uri="{BB962C8B-B14F-4D97-AF65-F5344CB8AC3E}">
        <p14:creationId xmlns:p14="http://schemas.microsoft.com/office/powerpoint/2010/main" val="1150892950"/>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278"/>
        <p:cNvGrpSpPr/>
        <p:nvPr/>
      </p:nvGrpSpPr>
      <p:grpSpPr>
        <a:xfrm>
          <a:off x="0" y="0"/>
          <a:ext cx="0" cy="0"/>
        </a:xfrm>
      </p:grpSpPr>
      <p:sp>
        <p:nvSpPr>
          <p:cNvPr id="280" name="Shape 280"/>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pPr>
              <a:spcBef>
                <a:spcPct val="0"/>
              </a:spcBef>
            </a:pPr>
            <a:endParaRPr/>
          </a:p>
        </p:txBody>
      </p:sp>
      <p:pic>
        <p:nvPicPr>
          <p:cNvPr id="281" name="Shape 281" descr="8788-34.jpg"/>
          <p:cNvPicPr preferRelativeResize="0"/>
          <p:nvPr/>
        </p:nvPicPr>
        <p:blipFill>
          <a:blip r:embed="rId3">
            <a:alphaModFix/>
          </a:blip>
          <a:srcRect b="6419"/>
          <a:stretch>
            <a:fillRect/>
          </a:stretch>
        </p:blipFill>
        <p:spPr>
          <a:xfrm>
            <a:off x="0" y="88012"/>
            <a:ext cx="9144350" cy="5686423"/>
          </a:xfrm>
          <a:prstGeom prst="rect">
            <a:avLst/>
          </a:prstGeom>
          <a:noFill/>
          <a:ln>
            <a:noFill/>
          </a:ln>
        </p:spPr>
      </p:pic>
      <p:sp>
        <p:nvSpPr>
          <p:cNvPr id="282" name="Shape 282"/>
          <p:cNvSpPr txBox="1"/>
          <p:nvPr/>
        </p:nvSpPr>
        <p:spPr>
          <a:xfrm>
            <a:off x="256900" y="153811"/>
            <a:ext cx="8689200" cy="1181700"/>
          </a:xfrm>
          <a:prstGeom prst="rect">
            <a:avLst/>
          </a:prstGeom>
          <a:noFill/>
          <a:ln>
            <a:noFill/>
          </a:ln>
        </p:spPr>
        <p:txBody>
          <a:bodyPr spcFirstLastPara="1" wrap="square" lIns="91425" tIns="91425" rIns="91425" bIns="91425" anchor="ctr" anchorCtr="0">
            <a:noAutofit/>
          </a:bodyPr>
          <a:lstStyle/>
          <a:p>
            <a:pPr rtl="0">
              <a:lnSpc>
                <a:spcPct val="90000"/>
              </a:lnSpc>
              <a:spcBef>
                <a:spcPts val="1000"/>
              </a:spcBef>
              <a:spcAft>
                <a:spcPts val="600"/>
              </a:spcAft>
            </a:pPr>
            <a:r>
              <a:rPr lang="fr" sz="3000" b="1" i="0" u="none" strike="noStrike">
                <a:solidFill>
                  <a:srgbClr val="FFFFFF"/>
                </a:solidFill>
                <a:highlight>
                  <a:srgbClr val="000000">
                    <a:alpha val="0"/>
                  </a:srgbClr>
                </a:highlight>
                <a:latin typeface="Roboto"/>
                <a:ea typeface="Roboto"/>
                <a:cs typeface="Roboto"/>
                <a:sym typeface="Roboto"/>
              </a:rPr>
              <a:t>Étape 3Apprendre: Déterminer les objectifs d'apprentissage (suite)</a:t>
            </a:r>
            <a:endParaRPr sz="3000" b="1">
              <a:solidFill>
                <a:schemeClr val="bg1"/>
              </a:solidFill>
              <a:latin typeface="Roboto"/>
              <a:ea typeface="Roboto"/>
              <a:cs typeface="Roboto"/>
              <a:sym typeface="Roboto"/>
            </a:endParaRPr>
          </a:p>
        </p:txBody>
      </p:sp>
      <p:pic>
        <p:nvPicPr>
          <p:cNvPr id="283" name="Shape 283" descr="File:Rectangle example.svg"/>
          <p:cNvPicPr preferRelativeResize="0"/>
          <p:nvPr/>
        </p:nvPicPr>
        <p:blipFill>
          <a:blip r:embed="rId4">
            <a:alphaModFix amt="67000"/>
          </a:blip>
          <a:srcRect l="4867" t="9106" r="4650" b="9147"/>
          <a:stretch>
            <a:fillRect/>
          </a:stretch>
        </p:blipFill>
        <p:spPr>
          <a:xfrm>
            <a:off x="663825" y="1143720"/>
            <a:ext cx="7862074" cy="4625150"/>
          </a:xfrm>
          <a:prstGeom prst="rect">
            <a:avLst/>
          </a:prstGeom>
          <a:noFill/>
          <a:ln>
            <a:noFill/>
          </a:ln>
        </p:spPr>
      </p:pic>
      <p:sp>
        <p:nvSpPr>
          <p:cNvPr id="284" name="Shape 284"/>
          <p:cNvSpPr txBox="1"/>
          <p:nvPr/>
        </p:nvSpPr>
        <p:spPr>
          <a:xfrm>
            <a:off x="762000" y="1964436"/>
            <a:ext cx="7641000" cy="3000000"/>
          </a:xfrm>
          <a:prstGeom prst="rect">
            <a:avLst/>
          </a:prstGeom>
          <a:noFill/>
          <a:ln>
            <a:noFill/>
          </a:ln>
        </p:spPr>
        <p:txBody>
          <a:bodyPr spcFirstLastPara="1" wrap="square" lIns="91425" tIns="91425" rIns="91425" bIns="91425" anchor="ctr" anchorCtr="0">
            <a:noAutofit/>
          </a:bodyPr>
          <a:lstStyle/>
          <a:p>
            <a:pPr rtl="0"/>
            <a:r>
              <a:rPr lang="fr" sz="1800" b="0" i="0" u="none" strike="noStrike">
                <a:solidFill>
                  <a:srgbClr val="FFFFFF"/>
                </a:solidFill>
                <a:highlight>
                  <a:srgbClr val="000000">
                    <a:alpha val="0"/>
                  </a:srgbClr>
                </a:highlight>
                <a:latin typeface="Roboto"/>
                <a:ea typeface="Roboto"/>
                <a:cs typeface="Roboto"/>
                <a:sym typeface="Roboto"/>
              </a:rPr>
              <a:t>Le ministère de la Santé a évalué si l'objectif répondait aux critères SMART..... </a:t>
            </a:r>
            <a:endParaRPr>
              <a:solidFill>
                <a:schemeClr val="bg1"/>
              </a:solidFill>
              <a:latin typeface="Roboto"/>
              <a:ea typeface="Roboto"/>
              <a:cs typeface="Roboto"/>
              <a:sym typeface="Roboto"/>
            </a:endParaRPr>
          </a:p>
          <a:p>
            <a:endParaRPr>
              <a:solidFill>
                <a:schemeClr val="bg1"/>
              </a:solidFill>
              <a:latin typeface="Roboto"/>
              <a:ea typeface="Roboto"/>
              <a:cs typeface="Roboto"/>
              <a:sym typeface="Roboto"/>
            </a:endParaRPr>
          </a:p>
          <a:p>
            <a:pPr rtl="0"/>
            <a:r>
              <a:rPr lang="fr" sz="1800" b="1" i="0" u="none" strike="noStrike">
                <a:solidFill>
                  <a:srgbClr val="FFC000"/>
                </a:solidFill>
                <a:highlight>
                  <a:srgbClr val="000000">
                    <a:alpha val="0"/>
                  </a:srgbClr>
                </a:highlight>
                <a:latin typeface="Roboto"/>
                <a:ea typeface="Roboto"/>
                <a:cs typeface="Roboto"/>
                <a:sym typeface="Roboto"/>
              </a:rPr>
              <a:t>Spécifique ?</a:t>
            </a:r>
            <a:r>
              <a:rPr lang="fr" sz="1800" b="1" i="0" u="none" strike="noStrike">
                <a:solidFill>
                  <a:srgbClr val="FFFFFF"/>
                </a:solidFill>
                <a:highlight>
                  <a:srgbClr val="000000">
                    <a:alpha val="0"/>
                  </a:srgbClr>
                </a:highlight>
                <a:latin typeface="Roboto"/>
                <a:ea typeface="Roboto"/>
                <a:cs typeface="Roboto"/>
                <a:sym typeface="Roboto"/>
              </a:rPr>
              <a:t> </a:t>
            </a:r>
            <a:r>
              <a:rPr lang="fr" sz="1800" b="0" i="0" u="none" strike="noStrike">
                <a:solidFill>
                  <a:srgbClr val="FFFFFF"/>
                </a:solidFill>
                <a:highlight>
                  <a:srgbClr val="000000">
                    <a:alpha val="0"/>
                  </a:srgbClr>
                </a:highlight>
                <a:latin typeface="Roboto"/>
                <a:ea typeface="Roboto"/>
                <a:cs typeface="Roboto"/>
                <a:sym typeface="Roboto"/>
              </a:rPr>
              <a:t>Oui ! Il précise le public (les ASC du district X) et le résultat escompté (meilleure connaissance de la différence entre les méthodes de planification familiale à à courte et à longue durée d'action).</a:t>
            </a:r>
            <a:r>
              <a:rPr lang="fr" sz="1800" b="1" i="0" u="none" strike="noStrike">
                <a:solidFill>
                  <a:srgbClr val="FFFFFF"/>
                </a:solidFill>
                <a:highlight>
                  <a:srgbClr val="000000">
                    <a:alpha val="0"/>
                  </a:srgbClr>
                </a:highlight>
                <a:latin typeface="Roboto"/>
                <a:ea typeface="Roboto"/>
                <a:cs typeface="Roboto"/>
                <a:sym typeface="Roboto"/>
              </a:rPr>
              <a:t> </a:t>
            </a:r>
            <a:endParaRPr b="1">
              <a:solidFill>
                <a:schemeClr val="bg1"/>
              </a:solidFill>
              <a:latin typeface="Roboto"/>
              <a:ea typeface="Roboto"/>
              <a:cs typeface="Roboto"/>
              <a:sym typeface="Roboto"/>
            </a:endParaRPr>
          </a:p>
          <a:p>
            <a:pPr rtl="0"/>
            <a:r>
              <a:rPr lang="fr" sz="1800" b="1" i="0" u="none" strike="noStrike">
                <a:solidFill>
                  <a:srgbClr val="FFC000"/>
                </a:solidFill>
                <a:highlight>
                  <a:srgbClr val="000000">
                    <a:alpha val="0"/>
                  </a:srgbClr>
                </a:highlight>
                <a:latin typeface="Roboto"/>
                <a:ea typeface="Roboto"/>
                <a:cs typeface="Roboto"/>
                <a:sym typeface="Roboto"/>
              </a:rPr>
              <a:t>Mesurable ?</a:t>
            </a:r>
            <a:r>
              <a:rPr lang="fr" sz="1800" b="0" i="0" u="none" strike="noStrike">
                <a:solidFill>
                  <a:srgbClr val="FFC000"/>
                </a:solidFill>
                <a:highlight>
                  <a:srgbClr val="000000">
                    <a:alpha val="0"/>
                  </a:srgbClr>
                </a:highlight>
                <a:latin typeface="Roboto"/>
                <a:ea typeface="Roboto"/>
                <a:cs typeface="Roboto"/>
                <a:sym typeface="Roboto"/>
              </a:rPr>
              <a:t> </a:t>
            </a:r>
            <a:r>
              <a:rPr lang="fr" sz="1800" b="0" i="0" u="none" strike="noStrike">
                <a:solidFill>
                  <a:srgbClr val="FFFFFF"/>
                </a:solidFill>
                <a:highlight>
                  <a:srgbClr val="000000">
                    <a:alpha val="0"/>
                  </a:srgbClr>
                </a:highlight>
                <a:latin typeface="Roboto"/>
                <a:ea typeface="Roboto"/>
                <a:cs typeface="Roboto"/>
                <a:sym typeface="Roboto"/>
              </a:rPr>
              <a:t>Oui ! Les niveaux de sensibilisation peuvent être mesurés dans une enquête post-intervention. Idéalement, une enquête pré-intervention permettrait d'établir une base de référence. </a:t>
            </a:r>
            <a:endParaRPr>
              <a:solidFill>
                <a:schemeClr val="bg1"/>
              </a:solidFill>
              <a:latin typeface="Roboto"/>
              <a:ea typeface="Roboto"/>
              <a:cs typeface="Roboto"/>
              <a:sym typeface="Roboto"/>
            </a:endParaRPr>
          </a:p>
          <a:p>
            <a:pPr rtl="0"/>
            <a:r>
              <a:rPr lang="fr" sz="1800" b="1" i="0" u="none" strike="noStrike">
                <a:solidFill>
                  <a:srgbClr val="FFC000"/>
                </a:solidFill>
                <a:highlight>
                  <a:srgbClr val="000000">
                    <a:alpha val="0"/>
                  </a:srgbClr>
                </a:highlight>
                <a:latin typeface="Roboto"/>
                <a:ea typeface="Roboto"/>
                <a:cs typeface="Roboto"/>
                <a:sym typeface="Roboto"/>
              </a:rPr>
              <a:t>Approprié ?</a:t>
            </a:r>
            <a:r>
              <a:rPr lang="fr" sz="1800" b="0" i="0" u="none" strike="noStrike">
                <a:solidFill>
                  <a:srgbClr val="FFC000"/>
                </a:solidFill>
                <a:highlight>
                  <a:srgbClr val="000000">
                    <a:alpha val="0"/>
                  </a:srgbClr>
                </a:highlight>
                <a:latin typeface="Roboto"/>
                <a:ea typeface="Roboto"/>
                <a:cs typeface="Roboto"/>
                <a:sym typeface="Roboto"/>
              </a:rPr>
              <a:t> </a:t>
            </a:r>
            <a:r>
              <a:rPr lang="fr" sz="1800" b="0" i="0" u="none" strike="noStrike">
                <a:solidFill>
                  <a:srgbClr val="FFFFFF"/>
                </a:solidFill>
                <a:highlight>
                  <a:srgbClr val="000000">
                    <a:alpha val="0"/>
                  </a:srgbClr>
                </a:highlight>
                <a:latin typeface="Roboto"/>
                <a:ea typeface="Roboto"/>
                <a:cs typeface="Roboto"/>
                <a:sym typeface="Roboto"/>
              </a:rPr>
              <a:t>Inconnu. Le contenu du programme de formation devrait être évalué pour déterminer s'il aborde la sensibilisation aux différents types de méthodes de planification familiale. </a:t>
            </a:r>
            <a:endParaRPr>
              <a:solidFill>
                <a:schemeClr val="bg1"/>
              </a:solidFill>
              <a:latin typeface="Roboto"/>
              <a:ea typeface="Roboto"/>
              <a:cs typeface="Roboto"/>
              <a:sym typeface="Roboto"/>
            </a:endParaRPr>
          </a:p>
          <a:p>
            <a:pPr rtl="0"/>
            <a:r>
              <a:rPr lang="fr" sz="1800" b="1" i="0" u="none" strike="noStrike">
                <a:solidFill>
                  <a:srgbClr val="FFC000"/>
                </a:solidFill>
                <a:highlight>
                  <a:srgbClr val="000000">
                    <a:alpha val="0"/>
                  </a:srgbClr>
                </a:highlight>
                <a:latin typeface="Roboto"/>
                <a:ea typeface="Roboto"/>
                <a:cs typeface="Roboto"/>
                <a:sym typeface="Roboto"/>
              </a:rPr>
              <a:t>Réaliste?</a:t>
            </a:r>
            <a:r>
              <a:rPr lang="fr" sz="1800" b="0" i="0" u="none" strike="noStrike">
                <a:solidFill>
                  <a:srgbClr val="FFC000"/>
                </a:solidFill>
                <a:highlight>
                  <a:srgbClr val="000000">
                    <a:alpha val="0"/>
                  </a:srgbClr>
                </a:highlight>
                <a:latin typeface="Roboto"/>
                <a:ea typeface="Roboto"/>
                <a:cs typeface="Roboto"/>
                <a:sym typeface="Roboto"/>
              </a:rPr>
              <a:t> </a:t>
            </a:r>
            <a:r>
              <a:rPr lang="fr" sz="1800" b="0" i="0" u="none" strike="noStrike">
                <a:solidFill>
                  <a:srgbClr val="FFFFFF"/>
                </a:solidFill>
                <a:highlight>
                  <a:srgbClr val="000000">
                    <a:alpha val="0"/>
                  </a:srgbClr>
                </a:highlight>
                <a:latin typeface="Roboto"/>
                <a:ea typeface="Roboto"/>
                <a:cs typeface="Roboto"/>
                <a:sym typeface="Roboto"/>
              </a:rPr>
              <a:t>Inconnu. Il faudrait évaluer si l'augmentation de 50 % est une attente réaliste. </a:t>
            </a:r>
            <a:endParaRPr>
              <a:solidFill>
                <a:schemeClr val="bg1"/>
              </a:solidFill>
              <a:latin typeface="Roboto"/>
              <a:ea typeface="Roboto"/>
              <a:cs typeface="Roboto"/>
              <a:sym typeface="Roboto"/>
            </a:endParaRPr>
          </a:p>
          <a:p>
            <a:pPr rtl="0"/>
            <a:r>
              <a:rPr lang="fr" sz="1800" b="1" i="0" u="none" strike="noStrike">
                <a:solidFill>
                  <a:srgbClr val="FFC000"/>
                </a:solidFill>
                <a:highlight>
                  <a:srgbClr val="000000">
                    <a:alpha val="0"/>
                  </a:srgbClr>
                </a:highlight>
                <a:latin typeface="Roboto"/>
                <a:ea typeface="Roboto"/>
                <a:cs typeface="Roboto"/>
                <a:sym typeface="Roboto"/>
              </a:rPr>
              <a:t>Opportun ?</a:t>
            </a:r>
            <a:r>
              <a:rPr lang="fr" sz="1800" b="0" i="0" u="none" strike="noStrike">
                <a:solidFill>
                  <a:srgbClr val="FFFFFF"/>
                </a:solidFill>
                <a:highlight>
                  <a:srgbClr val="000000">
                    <a:alpha val="0"/>
                  </a:srgbClr>
                </a:highlight>
                <a:latin typeface="Roboto"/>
                <a:ea typeface="Roboto"/>
                <a:cs typeface="Roboto"/>
                <a:sym typeface="Roboto"/>
              </a:rPr>
              <a:t> Oui ! Le délai est spécifié comme étant la fin du programme de formation en cours d'emploi.</a:t>
            </a:r>
            <a:endParaRPr b="1">
              <a:solidFill>
                <a:schemeClr val="bg1"/>
              </a:solidFill>
              <a:latin typeface="Roboto"/>
              <a:ea typeface="Roboto"/>
              <a:cs typeface="Roboto"/>
              <a:sym typeface="Roboto"/>
            </a:endParaRPr>
          </a:p>
        </p:txBody>
      </p:sp>
    </p:spTree>
    <p:extLst>
      <p:ext uri="{BB962C8B-B14F-4D97-AF65-F5344CB8AC3E}">
        <p14:creationId xmlns:p14="http://schemas.microsoft.com/office/powerpoint/2010/main" val="391256720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289"/>
        <p:cNvGrpSpPr/>
        <p:nvPr/>
      </p:nvGrpSpPr>
      <p:grpSpPr>
        <a:xfrm>
          <a:off x="0" y="0"/>
          <a:ext cx="0" cy="0"/>
        </a:xfrm>
      </p:grpSpPr>
      <p:sp>
        <p:nvSpPr>
          <p:cNvPr id="290" name="Shape 290"/>
          <p:cNvSpPr txBox="1">
            <a:spLocks noGrp="1"/>
          </p:cNvSpPr>
          <p:nvPr>
            <p:ph type="title"/>
          </p:nvPr>
        </p:nvSpPr>
        <p:spPr>
          <a:xfrm>
            <a:off x="628650" y="-183514"/>
            <a:ext cx="7886700" cy="1325563"/>
          </a:xfrm>
          <a:prstGeom prst="rect">
            <a:avLst/>
          </a:prstGeom>
        </p:spPr>
        <p:txBody>
          <a:bodyPr spcFirstLastPara="1" vert="horz" wrap="square" lIns="91425" tIns="91425" rIns="91425" bIns="91425" rtlCol="0" anchor="ctr" anchorCtr="0">
            <a:noAutofit/>
          </a:bodyPr>
          <a:lstStyle/>
          <a:p>
            <a:pPr rtl="0">
              <a:spcBef>
                <a:spcPct val="0"/>
              </a:spcBef>
            </a:pPr>
            <a:r>
              <a:rPr lang="fr" sz="3000" b="1" i="1" u="none" strike="noStrike">
                <a:highlight>
                  <a:srgbClr val="000000">
                    <a:alpha val="0"/>
                  </a:srgbClr>
                </a:highlight>
                <a:latin typeface="Gill Sans MT"/>
              </a:rPr>
              <a:t>À votre tour !</a:t>
            </a:r>
            <a:endParaRPr sz="3000" b="1" i="1"/>
          </a:p>
        </p:txBody>
      </p:sp>
      <p:pic>
        <p:nvPicPr>
          <p:cNvPr id="291" name="Shape 291" descr="Capture.PNG"/>
          <p:cNvPicPr preferRelativeResize="0"/>
          <p:nvPr/>
        </p:nvPicPr>
        <p:blipFill>
          <a:blip r:embed="rId3">
            <a:alphaModFix/>
          </a:blip>
          <a:stretch>
            <a:fillRect/>
          </a:stretch>
        </p:blipFill>
        <p:spPr>
          <a:xfrm>
            <a:off x="0" y="775210"/>
            <a:ext cx="5448000" cy="4210301"/>
          </a:xfrm>
          <a:prstGeom prst="rect">
            <a:avLst/>
          </a:prstGeom>
          <a:noFill/>
          <a:ln>
            <a:noFill/>
          </a:ln>
        </p:spPr>
      </p:pic>
      <p:pic>
        <p:nvPicPr>
          <p:cNvPr id="292" name="Shape 292" descr="Capture.PNG"/>
          <p:cNvPicPr preferRelativeResize="0"/>
          <p:nvPr/>
        </p:nvPicPr>
        <p:blipFill>
          <a:blip r:embed="rId4">
            <a:alphaModFix/>
          </a:blip>
          <a:srcRect l="665" t="1835"/>
          <a:stretch>
            <a:fillRect/>
          </a:stretch>
        </p:blipFill>
        <p:spPr>
          <a:xfrm>
            <a:off x="3829775" y="3139511"/>
            <a:ext cx="5309426" cy="2435325"/>
          </a:xfrm>
          <a:prstGeom prst="rect">
            <a:avLst/>
          </a:prstGeom>
          <a:noFill/>
          <a:ln>
            <a:noFill/>
          </a:ln>
        </p:spPr>
      </p:pic>
      <p:sp>
        <p:nvSpPr>
          <p:cNvPr id="293" name="Shape 293"/>
          <p:cNvSpPr txBox="1"/>
          <p:nvPr/>
        </p:nvSpPr>
        <p:spPr>
          <a:xfrm>
            <a:off x="152350" y="5159813"/>
            <a:ext cx="3429300" cy="669600"/>
          </a:xfrm>
          <a:prstGeom prst="rect">
            <a:avLst/>
          </a:prstGeom>
          <a:noFill/>
          <a:ln>
            <a:noFill/>
          </a:ln>
        </p:spPr>
        <p:txBody>
          <a:bodyPr spcFirstLastPara="1" wrap="square" lIns="91425" tIns="91425" rIns="91425" bIns="91425" anchor="ctr" anchorCtr="0">
            <a:noAutofit/>
          </a:bodyPr>
          <a:lstStyle/>
          <a:p>
            <a:pPr rtl="0"/>
            <a:r>
              <a:rPr lang="fr" sz="1000" b="0" i="0" u="none" strike="noStrike">
                <a:highlight>
                  <a:srgbClr val="000000">
                    <a:alpha val="0"/>
                  </a:srgbClr>
                </a:highlight>
                <a:latin typeface="Calibri"/>
              </a:rPr>
              <a:t>Page 13 </a:t>
            </a:r>
            <a:r>
              <a:rPr lang="fr" sz="1000" b="0" i="0" u="sng" strike="noStrike">
                <a:solidFill>
                  <a:srgbClr val="0563C1"/>
                </a:solidFill>
                <a:highlight>
                  <a:srgbClr val="000000">
                    <a:alpha val="0"/>
                  </a:srgbClr>
                </a:highlight>
                <a:latin typeface="Roboto"/>
                <a:ea typeface="Roboto"/>
                <a:cs typeface="Roboto"/>
                <a:sym typeface="Roboto"/>
                <a:hlinkClick r:id="rId5"/>
              </a:rPr>
              <a:t>https://www.kmtraining.org/sites/default/files/supplement-making-content-meaningful.pdf</a:t>
            </a:r>
            <a:endParaRPr sz="1000">
              <a:latin typeface="Roboto"/>
              <a:ea typeface="Roboto"/>
              <a:cs typeface="Roboto"/>
              <a:sym typeface="Roboto"/>
            </a:endParaRPr>
          </a:p>
        </p:txBody>
      </p:sp>
    </p:spTree>
    <p:extLst>
      <p:ext uri="{BB962C8B-B14F-4D97-AF65-F5344CB8AC3E}">
        <p14:creationId xmlns:p14="http://schemas.microsoft.com/office/powerpoint/2010/main" val="4133507019"/>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218"/>
        <p:cNvGrpSpPr/>
        <p:nvPr/>
      </p:nvGrpSpPr>
      <p:grpSpPr>
        <a:xfrm>
          <a:off x="0" y="0"/>
          <a:ext cx="0" cy="0"/>
        </a:xfrm>
      </p:grpSpPr>
      <p:sp>
        <p:nvSpPr>
          <p:cNvPr id="219" name="Shape 219"/>
          <p:cNvSpPr txBox="1"/>
          <p:nvPr/>
        </p:nvSpPr>
        <p:spPr>
          <a:xfrm>
            <a:off x="404900" y="682650"/>
            <a:ext cx="7350000" cy="4382100"/>
          </a:xfrm>
          <a:prstGeom prst="rect">
            <a:avLst/>
          </a:prstGeom>
          <a:noFill/>
          <a:ln>
            <a:noFill/>
          </a:ln>
        </p:spPr>
        <p:txBody>
          <a:bodyPr spcFirstLastPara="1" wrap="square" lIns="91425" tIns="91425" rIns="91425" bIns="91425" anchor="t" anchorCtr="0">
            <a:noAutofit/>
          </a:bodyPr>
          <a:lstStyle/>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4</a:t>
            </a:r>
            <a:r>
              <a:rPr lang="fr" sz="3000" b="0" i="0" u="none" strike="noStrike">
                <a:solidFill>
                  <a:srgbClr val="FFFFFF"/>
                </a:solidFill>
                <a:highlight>
                  <a:srgbClr val="000000">
                    <a:alpha val="0"/>
                  </a:srgbClr>
                </a:highlight>
                <a:latin typeface="Roboto"/>
                <a:ea typeface="Roboto"/>
                <a:cs typeface="Roboto"/>
                <a:sym typeface="Roboto"/>
              </a:rPr>
              <a:t> : Évaluer le contenu existant</a:t>
            </a:r>
            <a:endParaRPr sz="3000">
              <a:solidFill>
                <a:schemeClr val="lt1"/>
              </a:solidFill>
              <a:latin typeface="Roboto"/>
              <a:ea typeface="Roboto"/>
              <a:cs typeface="Roboto"/>
              <a:sym typeface="Roboto"/>
            </a:endParaRPr>
          </a:p>
          <a:p>
            <a:pPr>
              <a:lnSpc>
                <a:spcPct val="150000"/>
              </a:lnSpc>
            </a:pPr>
            <a:endParaRPr sz="2400">
              <a:solidFill>
                <a:schemeClr val="lt1"/>
              </a:solidFill>
              <a:latin typeface="Roboto"/>
              <a:ea typeface="Roboto"/>
              <a:cs typeface="Roboto"/>
              <a:sym typeface="Roboto"/>
            </a:endParaRPr>
          </a:p>
        </p:txBody>
      </p:sp>
      <p:pic>
        <p:nvPicPr>
          <p:cNvPr id="220" name="Shape 220"/>
          <p:cNvPicPr preferRelativeResize="0"/>
          <p:nvPr/>
        </p:nvPicPr>
        <p:blipFill>
          <a:blip r:embed="rId3">
            <a:alphaModFix/>
          </a:blip>
          <a:srcRect b="4196"/>
          <a:stretch>
            <a:fillRect/>
          </a:stretch>
        </p:blipFill>
        <p:spPr>
          <a:xfrm>
            <a:off x="778000" y="882087"/>
            <a:ext cx="7213586" cy="4929777"/>
          </a:xfrm>
          <a:prstGeom prst="rect">
            <a:avLst/>
          </a:prstGeom>
          <a:noFill/>
          <a:ln>
            <a:noFill/>
          </a:ln>
        </p:spPr>
      </p:pic>
      <p:sp>
        <p:nvSpPr>
          <p:cNvPr id="4" name="Shape 290">
            <a:extLst>
              <a:ext uri="{FF2B5EF4-FFF2-40B4-BE49-F238E27FC236}">
                <a16:creationId xmlns:a16="http://schemas.microsoft.com/office/drawing/2014/main" id="{145F33FC-EB5C-4EC6-8F54-4BB982604A81}"/>
              </a:ext>
            </a:extLst>
          </p:cNvPr>
          <p:cNvSpPr txBox="1">
            <a:spLocks noGrp="1"/>
          </p:cNvSpPr>
          <p:nvPr>
            <p:ph type="title"/>
          </p:nvPr>
        </p:nvSpPr>
        <p:spPr>
          <a:xfrm>
            <a:off x="628650" y="-183514"/>
            <a:ext cx="7886700" cy="1325563"/>
          </a:xfrm>
          <a:prstGeom prst="rect">
            <a:avLst/>
          </a:prstGeom>
        </p:spPr>
        <p:txBody>
          <a:bodyPr spcFirstLastPara="1" vert="horz" wrap="square" lIns="91425" tIns="91425" rIns="91425" bIns="91425" rtlCol="0" anchor="ctr" anchorCtr="0">
            <a:noAutofit/>
          </a:bodyPr>
          <a:lstStyle/>
          <a:p>
            <a:pPr rtl="0">
              <a:spcBef>
                <a:spcPct val="0"/>
              </a:spcBef>
            </a:pPr>
            <a:r>
              <a:rPr lang="fr" sz="3000" b="0" i="0" u="none" strike="noStrike">
                <a:highlight>
                  <a:srgbClr val="000000">
                    <a:alpha val="0"/>
                  </a:srgbClr>
                </a:highlight>
                <a:latin typeface="Gill Sans MT"/>
              </a:rPr>
              <a:t>ÉTAPE 4 : Évaluer le contenu existant </a:t>
            </a:r>
            <a:endParaRPr sz="3000"/>
          </a:p>
        </p:txBody>
      </p:sp>
    </p:spTree>
    <p:extLst>
      <p:ext uri="{BB962C8B-B14F-4D97-AF65-F5344CB8AC3E}">
        <p14:creationId xmlns:p14="http://schemas.microsoft.com/office/powerpoint/2010/main" val="2913561259"/>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266"/>
        <p:cNvGrpSpPr/>
        <p:nvPr/>
      </p:nvGrpSpPr>
      <p:grpSpPr>
        <a:xfrm>
          <a:off x="0" y="0"/>
          <a:ext cx="0" cy="0"/>
        </a:xfrm>
      </p:grpSpPr>
      <p:sp>
        <p:nvSpPr>
          <p:cNvPr id="267" name="Shape 267"/>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pPr rtl="0">
              <a:spcBef>
                <a:spcPct val="0"/>
              </a:spcBef>
            </a:pPr>
            <a:r>
              <a:rPr lang="fr" sz="3600" b="1" i="1" u="none" strike="noStrike">
                <a:highlight>
                  <a:srgbClr val="000000">
                    <a:alpha val="0"/>
                  </a:srgbClr>
                </a:highlight>
                <a:latin typeface="Gill Sans MT"/>
              </a:rPr>
              <a:t>Pendant : Conception et diffusion</a:t>
            </a:r>
            <a:endParaRPr sz="3600" b="1" i="1"/>
          </a:p>
        </p:txBody>
      </p:sp>
      <p:sp>
        <p:nvSpPr>
          <p:cNvPr id="268" name="Shape 268"/>
          <p:cNvSpPr txBox="1"/>
          <p:nvPr/>
        </p:nvSpPr>
        <p:spPr>
          <a:xfrm>
            <a:off x="404900" y="1594975"/>
            <a:ext cx="7350000" cy="4382100"/>
          </a:xfrm>
          <a:prstGeom prst="rect">
            <a:avLst/>
          </a:prstGeom>
          <a:noFill/>
          <a:ln>
            <a:noFill/>
          </a:ln>
        </p:spPr>
        <p:txBody>
          <a:bodyPr spcFirstLastPara="1" wrap="square" lIns="91425" tIns="91425" rIns="91425" bIns="91425" anchor="t" anchorCtr="0">
            <a:noAutofit/>
          </a:bodyPr>
          <a:lstStyle/>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5</a:t>
            </a:r>
            <a:r>
              <a:rPr lang="fr" sz="2400" b="0" i="0" u="none" strike="noStrike">
                <a:solidFill>
                  <a:srgbClr val="073763"/>
                </a:solidFill>
                <a:highlight>
                  <a:srgbClr val="000000">
                    <a:alpha val="0"/>
                  </a:srgbClr>
                </a:highlight>
                <a:latin typeface="Roboto"/>
                <a:ea typeface="Roboto"/>
                <a:cs typeface="Roboto"/>
                <a:sym typeface="Roboto"/>
              </a:rPr>
              <a:t> : Déterminer le format de diffusion approprié</a:t>
            </a:r>
            <a:endParaRPr sz="2400">
              <a:solidFill>
                <a:srgbClr val="073763"/>
              </a:solidFill>
              <a:latin typeface="Roboto"/>
              <a:ea typeface="Roboto"/>
              <a:cs typeface="Roboto"/>
              <a:sym typeface="Roboto"/>
            </a:endParaRPr>
          </a:p>
          <a:p>
            <a:pPr>
              <a:lnSpc>
                <a:spcPct val="150000"/>
              </a:lnSpc>
            </a:pPr>
            <a:endParaRPr sz="2400">
              <a:solidFill>
                <a:srgbClr val="073763"/>
              </a:solidFill>
              <a:latin typeface="Roboto"/>
              <a:ea typeface="Roboto"/>
              <a:cs typeface="Roboto"/>
              <a:sym typeface="Roboto"/>
            </a:endParaRPr>
          </a:p>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6</a:t>
            </a:r>
            <a:r>
              <a:rPr lang="fr" sz="2400" b="0" i="0" u="none" strike="noStrike">
                <a:solidFill>
                  <a:srgbClr val="073763"/>
                </a:solidFill>
                <a:highlight>
                  <a:srgbClr val="000000">
                    <a:alpha val="0"/>
                  </a:srgbClr>
                </a:highlight>
                <a:latin typeface="Roboto"/>
                <a:ea typeface="Roboto"/>
                <a:cs typeface="Roboto"/>
                <a:sym typeface="Roboto"/>
              </a:rPr>
              <a:t> : Réutiliser le contenu</a:t>
            </a:r>
            <a:endParaRPr sz="2400">
              <a:solidFill>
                <a:srgbClr val="073763"/>
              </a:solidFill>
              <a:latin typeface="Roboto"/>
              <a:ea typeface="Roboto"/>
              <a:cs typeface="Roboto"/>
              <a:sym typeface="Roboto"/>
            </a:endParaRPr>
          </a:p>
          <a:p>
            <a:pPr>
              <a:lnSpc>
                <a:spcPct val="150000"/>
              </a:lnSpc>
            </a:pPr>
            <a:endParaRPr sz="2400">
              <a:solidFill>
                <a:srgbClr val="073763"/>
              </a:solidFill>
              <a:latin typeface="Roboto"/>
              <a:ea typeface="Roboto"/>
              <a:cs typeface="Roboto"/>
              <a:sym typeface="Roboto"/>
            </a:endParaRPr>
          </a:p>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7</a:t>
            </a:r>
            <a:r>
              <a:rPr lang="fr" sz="2400" b="0" i="0" u="none" strike="noStrike">
                <a:solidFill>
                  <a:srgbClr val="073763"/>
                </a:solidFill>
                <a:highlight>
                  <a:srgbClr val="000000">
                    <a:alpha val="0"/>
                  </a:srgbClr>
                </a:highlight>
                <a:latin typeface="Roboto"/>
                <a:ea typeface="Roboto"/>
                <a:cs typeface="Roboto"/>
                <a:sym typeface="Roboto"/>
              </a:rPr>
              <a:t>: Tester le contenu adapté dans le format de diffusion</a:t>
            </a:r>
            <a:endParaRPr sz="2400">
              <a:solidFill>
                <a:srgbClr val="073763"/>
              </a:solidFill>
              <a:latin typeface="Roboto"/>
              <a:ea typeface="Roboto"/>
              <a:cs typeface="Roboto"/>
              <a:sym typeface="Roboto"/>
            </a:endParaRPr>
          </a:p>
          <a:p>
            <a:pPr>
              <a:lnSpc>
                <a:spcPct val="150000"/>
              </a:lnSpc>
            </a:pPr>
            <a:endParaRPr sz="2400">
              <a:solidFill>
                <a:srgbClr val="073763"/>
              </a:solidFill>
              <a:latin typeface="Roboto"/>
              <a:ea typeface="Roboto"/>
              <a:cs typeface="Roboto"/>
              <a:sym typeface="Roboto"/>
            </a:endParaRPr>
          </a:p>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8</a:t>
            </a:r>
            <a:r>
              <a:rPr lang="fr" sz="2400" b="0" i="0" u="none" strike="noStrike">
                <a:solidFill>
                  <a:srgbClr val="073763"/>
                </a:solidFill>
                <a:highlight>
                  <a:srgbClr val="000000">
                    <a:alpha val="0"/>
                  </a:srgbClr>
                </a:highlight>
                <a:latin typeface="Roboto"/>
                <a:ea typeface="Roboto"/>
                <a:cs typeface="Roboto"/>
                <a:sym typeface="Roboto"/>
              </a:rPr>
              <a:t>: Promouvoir et diffuser un contenu adapté </a:t>
            </a:r>
            <a:endParaRPr sz="2400">
              <a:solidFill>
                <a:srgbClr val="073763"/>
              </a:solidFill>
              <a:latin typeface="Roboto"/>
              <a:ea typeface="Roboto"/>
              <a:cs typeface="Roboto"/>
              <a:sym typeface="Roboto"/>
            </a:endParaRPr>
          </a:p>
        </p:txBody>
      </p:sp>
      <p:pic>
        <p:nvPicPr>
          <p:cNvPr id="270" name="Shape 270"/>
          <p:cNvPicPr preferRelativeResize="0"/>
          <p:nvPr/>
        </p:nvPicPr>
        <p:blipFill>
          <a:blip r:embed="rId3">
            <a:alphaModFix/>
          </a:blip>
          <a:stretch>
            <a:fillRect/>
          </a:stretch>
        </p:blipFill>
        <p:spPr>
          <a:xfrm>
            <a:off x="7009701" y="1016126"/>
            <a:ext cx="1490875" cy="1490875"/>
          </a:xfrm>
          <a:prstGeom prst="rect">
            <a:avLst/>
          </a:prstGeom>
          <a:noFill/>
          <a:ln>
            <a:noFill/>
          </a:ln>
        </p:spPr>
      </p:pic>
    </p:spTree>
    <p:extLst>
      <p:ext uri="{BB962C8B-B14F-4D97-AF65-F5344CB8AC3E}">
        <p14:creationId xmlns:p14="http://schemas.microsoft.com/office/powerpoint/2010/main" val="3183258018"/>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233"/>
        <p:cNvGrpSpPr/>
        <p:nvPr/>
      </p:nvGrpSpPr>
      <p:grpSpPr>
        <a:xfrm>
          <a:off x="0" y="0"/>
          <a:ext cx="0" cy="0"/>
        </a:xfrm>
      </p:grpSpPr>
      <p:sp>
        <p:nvSpPr>
          <p:cNvPr id="234" name="Shape 234"/>
          <p:cNvSpPr txBox="1">
            <a:spLocks noGrp="1"/>
          </p:cNvSpPr>
          <p:nvPr>
            <p:ph type="title"/>
          </p:nvPr>
        </p:nvSpPr>
        <p:spPr>
          <a:xfrm>
            <a:off x="628650" y="31304"/>
            <a:ext cx="8210550" cy="1325563"/>
          </a:xfrm>
          <a:prstGeom prst="rect">
            <a:avLst/>
          </a:prstGeom>
        </p:spPr>
        <p:txBody>
          <a:bodyPr spcFirstLastPara="1" vert="horz" wrap="square" lIns="91425" tIns="91425" rIns="91425" bIns="91425" rtlCol="0" anchor="ctr" anchorCtr="0">
            <a:noAutofit/>
          </a:bodyPr>
          <a:lstStyle/>
          <a:p>
            <a:pPr rtl="0">
              <a:spcBef>
                <a:spcPct val="0"/>
              </a:spcBef>
            </a:pPr>
            <a:r>
              <a:rPr lang="fr" sz="3000" b="0" i="0" u="none" strike="noStrike">
                <a:highlight>
                  <a:srgbClr val="000000">
                    <a:alpha val="0"/>
                  </a:srgbClr>
                </a:highlight>
                <a:latin typeface="Gill Sans MT"/>
              </a:rPr>
              <a:t>Étape 5 : Déterminer le format de diffusion approprié</a:t>
            </a:r>
            <a:endParaRPr sz="3000"/>
          </a:p>
        </p:txBody>
      </p:sp>
      <p:pic>
        <p:nvPicPr>
          <p:cNvPr id="235" name="Shape 235"/>
          <p:cNvPicPr preferRelativeResize="0"/>
          <p:nvPr/>
        </p:nvPicPr>
        <p:blipFill>
          <a:blip r:embed="rId3">
            <a:alphaModFix/>
          </a:blip>
          <a:srcRect t="20102"/>
          <a:stretch>
            <a:fillRect/>
          </a:stretch>
        </p:blipFill>
        <p:spPr>
          <a:xfrm>
            <a:off x="1271276" y="958425"/>
            <a:ext cx="6384887" cy="4806944"/>
          </a:xfrm>
          <a:prstGeom prst="rect">
            <a:avLst/>
          </a:prstGeom>
          <a:noFill/>
          <a:ln>
            <a:noFill/>
          </a:ln>
        </p:spPr>
      </p:pic>
    </p:spTree>
    <p:extLst>
      <p:ext uri="{BB962C8B-B14F-4D97-AF65-F5344CB8AC3E}">
        <p14:creationId xmlns:p14="http://schemas.microsoft.com/office/powerpoint/2010/main" val="2227769581"/>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266"/>
        <p:cNvGrpSpPr/>
        <p:nvPr/>
      </p:nvGrpSpPr>
      <p:grpSpPr>
        <a:xfrm>
          <a:off x="0" y="0"/>
          <a:ext cx="0" cy="0"/>
        </a:xfrm>
      </p:grpSpPr>
      <p:sp>
        <p:nvSpPr>
          <p:cNvPr id="267" name="Shape 267"/>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pPr rtl="0">
              <a:spcBef>
                <a:spcPct val="0"/>
              </a:spcBef>
            </a:pPr>
            <a:r>
              <a:rPr lang="fr" sz="3600" b="1" i="1" u="none" strike="noStrike">
                <a:highlight>
                  <a:srgbClr val="000000">
                    <a:alpha val="0"/>
                  </a:srgbClr>
                </a:highlight>
                <a:latin typeface="Gill Sans MT"/>
              </a:rPr>
              <a:t>Pendant : Conception et diffusion</a:t>
            </a:r>
            <a:endParaRPr sz="3600" b="1" i="1"/>
          </a:p>
        </p:txBody>
      </p:sp>
      <p:sp>
        <p:nvSpPr>
          <p:cNvPr id="268" name="Shape 268"/>
          <p:cNvSpPr txBox="1"/>
          <p:nvPr/>
        </p:nvSpPr>
        <p:spPr>
          <a:xfrm>
            <a:off x="404900" y="1594975"/>
            <a:ext cx="7350000" cy="4382100"/>
          </a:xfrm>
          <a:prstGeom prst="rect">
            <a:avLst/>
          </a:prstGeom>
          <a:noFill/>
          <a:ln>
            <a:noFill/>
          </a:ln>
        </p:spPr>
        <p:txBody>
          <a:bodyPr spcFirstLastPara="1" wrap="square" lIns="91425" tIns="91425" rIns="91425" bIns="91425" anchor="t" anchorCtr="0">
            <a:noAutofit/>
          </a:bodyPr>
          <a:lstStyle/>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5</a:t>
            </a:r>
            <a:r>
              <a:rPr lang="fr" sz="2400" b="0" i="0" u="none" strike="noStrike">
                <a:solidFill>
                  <a:srgbClr val="073763"/>
                </a:solidFill>
                <a:highlight>
                  <a:srgbClr val="000000">
                    <a:alpha val="0"/>
                  </a:srgbClr>
                </a:highlight>
                <a:latin typeface="Roboto"/>
                <a:ea typeface="Roboto"/>
                <a:cs typeface="Roboto"/>
                <a:sym typeface="Roboto"/>
              </a:rPr>
              <a:t> : Déterminer le format de diffusion approprié</a:t>
            </a:r>
            <a:endParaRPr sz="2400">
              <a:solidFill>
                <a:srgbClr val="073763"/>
              </a:solidFill>
              <a:latin typeface="Roboto"/>
              <a:ea typeface="Roboto"/>
              <a:cs typeface="Roboto"/>
              <a:sym typeface="Roboto"/>
            </a:endParaRPr>
          </a:p>
          <a:p>
            <a:pPr>
              <a:lnSpc>
                <a:spcPct val="150000"/>
              </a:lnSpc>
            </a:pPr>
            <a:endParaRPr sz="2400">
              <a:solidFill>
                <a:srgbClr val="073763"/>
              </a:solidFill>
              <a:latin typeface="Roboto"/>
              <a:ea typeface="Roboto"/>
              <a:cs typeface="Roboto"/>
              <a:sym typeface="Roboto"/>
            </a:endParaRPr>
          </a:p>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6</a:t>
            </a:r>
            <a:r>
              <a:rPr lang="fr" sz="2400" b="0" i="0" u="none" strike="noStrike">
                <a:solidFill>
                  <a:srgbClr val="073763"/>
                </a:solidFill>
                <a:highlight>
                  <a:srgbClr val="000000">
                    <a:alpha val="0"/>
                  </a:srgbClr>
                </a:highlight>
                <a:latin typeface="Roboto"/>
                <a:ea typeface="Roboto"/>
                <a:cs typeface="Roboto"/>
                <a:sym typeface="Roboto"/>
              </a:rPr>
              <a:t> : Réutiliser le contenu</a:t>
            </a:r>
            <a:endParaRPr sz="2400">
              <a:solidFill>
                <a:srgbClr val="073763"/>
              </a:solidFill>
              <a:latin typeface="Roboto"/>
              <a:ea typeface="Roboto"/>
              <a:cs typeface="Roboto"/>
              <a:sym typeface="Roboto"/>
            </a:endParaRPr>
          </a:p>
          <a:p>
            <a:pPr>
              <a:lnSpc>
                <a:spcPct val="150000"/>
              </a:lnSpc>
            </a:pPr>
            <a:endParaRPr sz="2400">
              <a:solidFill>
                <a:srgbClr val="073763"/>
              </a:solidFill>
              <a:latin typeface="Roboto"/>
              <a:ea typeface="Roboto"/>
              <a:cs typeface="Roboto"/>
              <a:sym typeface="Roboto"/>
            </a:endParaRPr>
          </a:p>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7</a:t>
            </a:r>
            <a:r>
              <a:rPr lang="fr" sz="2400" b="0" i="0" u="none" strike="noStrike">
                <a:solidFill>
                  <a:srgbClr val="073763"/>
                </a:solidFill>
                <a:highlight>
                  <a:srgbClr val="000000">
                    <a:alpha val="0"/>
                  </a:srgbClr>
                </a:highlight>
                <a:latin typeface="Roboto"/>
                <a:ea typeface="Roboto"/>
                <a:cs typeface="Roboto"/>
                <a:sym typeface="Roboto"/>
              </a:rPr>
              <a:t>: Tester le contenu adapté dans le format de diffusion</a:t>
            </a:r>
            <a:endParaRPr sz="2400">
              <a:solidFill>
                <a:srgbClr val="073763"/>
              </a:solidFill>
              <a:latin typeface="Roboto"/>
              <a:ea typeface="Roboto"/>
              <a:cs typeface="Roboto"/>
              <a:sym typeface="Roboto"/>
            </a:endParaRPr>
          </a:p>
          <a:p>
            <a:pPr>
              <a:lnSpc>
                <a:spcPct val="150000"/>
              </a:lnSpc>
            </a:pPr>
            <a:endParaRPr sz="2400">
              <a:solidFill>
                <a:srgbClr val="073763"/>
              </a:solidFill>
              <a:latin typeface="Roboto"/>
              <a:ea typeface="Roboto"/>
              <a:cs typeface="Roboto"/>
              <a:sym typeface="Roboto"/>
            </a:endParaRPr>
          </a:p>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8</a:t>
            </a:r>
            <a:r>
              <a:rPr lang="fr" sz="2400" b="0" i="0" u="none" strike="noStrike">
                <a:solidFill>
                  <a:srgbClr val="073763"/>
                </a:solidFill>
                <a:highlight>
                  <a:srgbClr val="000000">
                    <a:alpha val="0"/>
                  </a:srgbClr>
                </a:highlight>
                <a:latin typeface="Roboto"/>
                <a:ea typeface="Roboto"/>
                <a:cs typeface="Roboto"/>
                <a:sym typeface="Roboto"/>
              </a:rPr>
              <a:t>: Promouvoir et diffuser un contenu adapté </a:t>
            </a:r>
            <a:endParaRPr sz="2400">
              <a:solidFill>
                <a:srgbClr val="073763"/>
              </a:solidFill>
              <a:latin typeface="Roboto"/>
              <a:ea typeface="Roboto"/>
              <a:cs typeface="Roboto"/>
              <a:sym typeface="Roboto"/>
            </a:endParaRPr>
          </a:p>
        </p:txBody>
      </p:sp>
      <p:pic>
        <p:nvPicPr>
          <p:cNvPr id="270" name="Shape 270"/>
          <p:cNvPicPr preferRelativeResize="0"/>
          <p:nvPr/>
        </p:nvPicPr>
        <p:blipFill>
          <a:blip r:embed="rId3">
            <a:alphaModFix/>
          </a:blip>
          <a:stretch>
            <a:fillRect/>
          </a:stretch>
        </p:blipFill>
        <p:spPr>
          <a:xfrm>
            <a:off x="7009701" y="1016126"/>
            <a:ext cx="1490875" cy="1490875"/>
          </a:xfrm>
          <a:prstGeom prst="rect">
            <a:avLst/>
          </a:prstGeom>
          <a:noFill/>
          <a:ln>
            <a:noFill/>
          </a:ln>
        </p:spPr>
      </p:pic>
      <p:pic>
        <p:nvPicPr>
          <p:cNvPr id="271" name="Shape 271"/>
          <p:cNvPicPr preferRelativeResize="0"/>
          <p:nvPr/>
        </p:nvPicPr>
        <p:blipFill>
          <a:blip r:embed="rId4">
            <a:alphaModFix/>
          </a:blip>
          <a:stretch>
            <a:fillRect/>
          </a:stretch>
        </p:blipFill>
        <p:spPr>
          <a:xfrm>
            <a:off x="4918551" y="2258551"/>
            <a:ext cx="1292075" cy="1292075"/>
          </a:xfrm>
          <a:prstGeom prst="rect">
            <a:avLst/>
          </a:prstGeom>
          <a:noFill/>
          <a:ln>
            <a:noFill/>
          </a:ln>
        </p:spPr>
      </p:pic>
    </p:spTree>
    <p:extLst>
      <p:ext uri="{BB962C8B-B14F-4D97-AF65-F5344CB8AC3E}">
        <p14:creationId xmlns:p14="http://schemas.microsoft.com/office/powerpoint/2010/main" val="387248722"/>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3A0BC55-4C4B-418C-8826-FC27C62C47C2}"/>
              </a:ext>
            </a:extLst>
          </p:cNvPr>
          <p:cNvSpPr>
            <a:spLocks noGrp="1"/>
          </p:cNvSpPr>
          <p:nvPr>
            <p:ph type="title"/>
          </p:nvPr>
        </p:nvSpPr>
        <p:spPr/>
        <p:txBody>
          <a:bodyPr>
            <a:noAutofit/>
          </a:bodyPr>
          <a:lstStyle/>
          <a:p>
            <a:pPr rtl="0"/>
            <a:r>
              <a:rPr lang="fr" sz="4400" b="1" i="0" u="none" strike="noStrike">
                <a:highlight>
                  <a:srgbClr val="000000">
                    <a:alpha val="0"/>
                  </a:srgbClr>
                </a:highlight>
                <a:latin typeface="Gill Sans MT"/>
              </a:rPr>
              <a:t>Objectifs d'apprentissage</a:t>
            </a:r>
          </a:p>
        </p:txBody>
      </p:sp>
      <p:sp>
        <p:nvSpPr>
          <p:cNvPr id="3" name="Content Placeholder 2">
            <a:extLst>
              <a:ext uri="{FF2B5EF4-FFF2-40B4-BE49-F238E27FC236}">
                <a16:creationId xmlns:a16="http://schemas.microsoft.com/office/drawing/2014/main" id="{741855A5-A2D0-4328-AECF-C53E8052C42A}"/>
              </a:ext>
            </a:extLst>
          </p:cNvPr>
          <p:cNvSpPr>
            <a:spLocks noGrp="1"/>
          </p:cNvSpPr>
          <p:nvPr>
            <p:ph idx="1"/>
          </p:nvPr>
        </p:nvSpPr>
        <p:spPr>
          <a:xfrm>
            <a:off x="628650" y="1825625"/>
            <a:ext cx="8389844" cy="4207622"/>
          </a:xfrm>
        </p:spPr>
        <p:txBody>
          <a:bodyPr>
            <a:noAutofit/>
          </a:bodyPr>
          <a:lstStyle/>
          <a:p>
            <a:pPr marL="0" indent="0" rtl="0">
              <a:buNone/>
            </a:pPr>
            <a:r>
              <a:rPr lang="fr" sz="2800" b="0" i="0" u="none" strike="noStrike">
                <a:highlight>
                  <a:srgbClr val="000000">
                    <a:alpha val="0"/>
                  </a:srgbClr>
                </a:highlight>
                <a:latin typeface="Arial"/>
              </a:rPr>
              <a:t>À la fin de cette séance, vous : </a:t>
            </a:r>
          </a:p>
          <a:p>
            <a:pPr rtl="0"/>
            <a:r>
              <a:rPr lang="fr" sz="2800" b="0" i="0" u="none" strike="noStrike">
                <a:highlight>
                  <a:srgbClr val="000000">
                    <a:alpha val="0"/>
                  </a:srgbClr>
                </a:highlight>
                <a:latin typeface="Arial"/>
              </a:rPr>
              <a:t>Serez capable de définir et de nommer les étapes clés du processus d'adaptation.</a:t>
            </a:r>
          </a:p>
          <a:p>
            <a:pPr rtl="0"/>
            <a:r>
              <a:rPr lang="fr" sz="2800" b="0" i="0" u="none" strike="noStrike">
                <a:highlight>
                  <a:srgbClr val="000000">
                    <a:alpha val="0"/>
                  </a:srgbClr>
                </a:highlight>
                <a:latin typeface="Arial"/>
              </a:rPr>
              <a:t>Serez capable d'identifier les éléments importants à prendre en compte lors de l'adaptation du contenu</a:t>
            </a:r>
          </a:p>
          <a:p>
            <a:pPr rtl="0"/>
            <a:r>
              <a:rPr lang="fr" sz="2800" b="0" i="0" u="none" strike="noStrike">
                <a:highlight>
                  <a:srgbClr val="000000">
                    <a:alpha val="0"/>
                  </a:srgbClr>
                </a:highlight>
                <a:latin typeface="Arial"/>
              </a:rPr>
              <a:t>Participerez à une expérience pratique d'adaptation des outils à un contexte de mise en œuvre.</a:t>
            </a:r>
          </a:p>
          <a:p>
            <a:pPr rtl="0"/>
            <a:r>
              <a:rPr lang="fr" sz="2800" b="0" i="0" u="none" strike="noStrike">
                <a:highlight>
                  <a:srgbClr val="000000">
                    <a:alpha val="0"/>
                  </a:srgbClr>
                </a:highlight>
                <a:latin typeface="Arial"/>
              </a:rPr>
              <a:t>Identifierez les possibilités d'adapter les matériaux existants dans votre propre travail.</a:t>
            </a:r>
          </a:p>
        </p:txBody>
      </p:sp>
    </p:spTree>
    <p:extLst>
      <p:ext uri="{BB962C8B-B14F-4D97-AF65-F5344CB8AC3E}">
        <p14:creationId xmlns:p14="http://schemas.microsoft.com/office/powerpoint/2010/main" val="2875065453"/>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259"/>
        <p:cNvGrpSpPr/>
        <p:nvPr/>
      </p:nvGrpSpPr>
      <p:grpSpPr>
        <a:xfrm>
          <a:off x="0" y="0"/>
          <a:ext cx="0" cy="0"/>
        </a:xfrm>
      </p:grpSpPr>
      <p:sp>
        <p:nvSpPr>
          <p:cNvPr id="260" name="Shape 260"/>
          <p:cNvSpPr txBox="1"/>
          <p:nvPr/>
        </p:nvSpPr>
        <p:spPr>
          <a:xfrm>
            <a:off x="404900" y="489725"/>
            <a:ext cx="8202072" cy="4382100"/>
          </a:xfrm>
          <a:prstGeom prst="rect">
            <a:avLst/>
          </a:prstGeom>
          <a:noFill/>
          <a:ln>
            <a:noFill/>
          </a:ln>
        </p:spPr>
        <p:txBody>
          <a:bodyPr spcFirstLastPara="1" wrap="square" lIns="91425" tIns="91425" rIns="91425" bIns="91425" anchor="t" anchorCtr="0">
            <a:noAutofit/>
          </a:bodyPr>
          <a:lstStyle/>
          <a:p>
            <a:pPr rtl="0">
              <a:lnSpc>
                <a:spcPct val="150000"/>
              </a:lnSpc>
            </a:pPr>
            <a:r>
              <a:rPr lang="fr" sz="3000" b="0" i="0" u="none" strike="noStrike">
                <a:solidFill>
                  <a:srgbClr val="073763"/>
                </a:solidFill>
                <a:highlight>
                  <a:srgbClr val="000000">
                    <a:alpha val="0"/>
                  </a:srgbClr>
                </a:highlight>
                <a:latin typeface="Roboto"/>
                <a:ea typeface="Roboto"/>
                <a:cs typeface="Roboto"/>
                <a:sym typeface="Roboto"/>
              </a:rPr>
              <a:t>Considérations relatives à la réaffectation du contenu</a:t>
            </a:r>
            <a:endParaRPr sz="3000">
              <a:solidFill>
                <a:srgbClr val="073763"/>
              </a:solidFill>
              <a:latin typeface="Roboto"/>
              <a:ea typeface="Roboto"/>
              <a:cs typeface="Roboto"/>
              <a:sym typeface="Roboto"/>
            </a:endParaRPr>
          </a:p>
          <a:p>
            <a:pPr>
              <a:lnSpc>
                <a:spcPct val="150000"/>
              </a:lnSpc>
            </a:pPr>
            <a:endParaRPr lang="en-US" sz="2400">
              <a:solidFill>
                <a:srgbClr val="073763"/>
              </a:solidFill>
              <a:latin typeface="Roboto"/>
              <a:ea typeface="Roboto"/>
              <a:cs typeface="Roboto"/>
              <a:sym typeface="Roboto"/>
            </a:endParaRPr>
          </a:p>
          <a:p>
            <a:pPr>
              <a:lnSpc>
                <a:spcPct val="150000"/>
              </a:lnSpc>
            </a:pPr>
            <a:endParaRPr sz="2400">
              <a:solidFill>
                <a:srgbClr val="073763"/>
              </a:solidFill>
              <a:latin typeface="Roboto"/>
              <a:ea typeface="Roboto"/>
              <a:cs typeface="Roboto"/>
              <a:sym typeface="Roboto"/>
            </a:endParaRPr>
          </a:p>
          <a:p>
            <a:pPr marL="457200" indent="-381000" rtl="0">
              <a:lnSpc>
                <a:spcPct val="150000"/>
              </a:lnSpc>
              <a:buClr>
                <a:srgbClr val="073763"/>
              </a:buClr>
              <a:buSzPts val="2400"/>
              <a:buFont typeface="Roboto"/>
              <a:buChar char="●"/>
            </a:pPr>
            <a:r>
              <a:rPr lang="fr" sz="2400" b="0" i="0" u="none" strike="noStrike">
                <a:solidFill>
                  <a:srgbClr val="073763"/>
                </a:solidFill>
                <a:highlight>
                  <a:srgbClr val="000000">
                    <a:alpha val="0"/>
                  </a:srgbClr>
                </a:highlight>
                <a:latin typeface="Roboto"/>
                <a:ea typeface="Roboto"/>
                <a:cs typeface="Roboto"/>
                <a:sym typeface="Roboto"/>
              </a:rPr>
              <a:t>Quels éléments clés peuvent être réutilisés et adaptés ?</a:t>
            </a:r>
            <a:endParaRPr sz="2400">
              <a:solidFill>
                <a:srgbClr val="073763"/>
              </a:solidFill>
              <a:latin typeface="Roboto"/>
              <a:ea typeface="Roboto"/>
              <a:cs typeface="Roboto"/>
              <a:sym typeface="Roboto"/>
            </a:endParaRPr>
          </a:p>
          <a:p>
            <a:pPr marL="457200" indent="-381000" rtl="0">
              <a:lnSpc>
                <a:spcPct val="150000"/>
              </a:lnSpc>
              <a:buClr>
                <a:srgbClr val="073763"/>
              </a:buClr>
              <a:buSzPts val="2400"/>
              <a:buFont typeface="Roboto"/>
              <a:buChar char="●"/>
            </a:pPr>
            <a:r>
              <a:rPr lang="fr" sz="2400" b="0" i="0" u="none" strike="noStrike">
                <a:solidFill>
                  <a:srgbClr val="073763"/>
                </a:solidFill>
                <a:highlight>
                  <a:srgbClr val="000000">
                    <a:alpha val="0"/>
                  </a:srgbClr>
                </a:highlight>
                <a:latin typeface="Roboto"/>
                <a:ea typeface="Roboto"/>
                <a:cs typeface="Roboto"/>
                <a:sym typeface="Roboto"/>
              </a:rPr>
              <a:t>Quel style et quel ton conviendront le mieux au public ?</a:t>
            </a:r>
            <a:endParaRPr sz="2400">
              <a:solidFill>
                <a:srgbClr val="073763"/>
              </a:solidFill>
              <a:latin typeface="Roboto"/>
              <a:ea typeface="Roboto"/>
              <a:cs typeface="Roboto"/>
              <a:sym typeface="Roboto"/>
            </a:endParaRPr>
          </a:p>
          <a:p>
            <a:pPr marL="457200" indent="-381000" rtl="0">
              <a:lnSpc>
                <a:spcPct val="150000"/>
              </a:lnSpc>
              <a:buClr>
                <a:srgbClr val="073763"/>
              </a:buClr>
              <a:buSzPts val="2400"/>
              <a:buFont typeface="Roboto"/>
              <a:buChar char="●"/>
            </a:pPr>
            <a:r>
              <a:rPr lang="fr" sz="2400" b="0" i="0" u="none" strike="noStrike">
                <a:solidFill>
                  <a:srgbClr val="073763"/>
                </a:solidFill>
                <a:highlight>
                  <a:srgbClr val="000000">
                    <a:alpha val="0"/>
                  </a:srgbClr>
                </a:highlight>
                <a:latin typeface="Roboto"/>
                <a:ea typeface="Roboto"/>
                <a:cs typeface="Roboto"/>
                <a:sym typeface="Roboto"/>
              </a:rPr>
              <a:t>Quelle est la longueur appropriée et la profondeur technique du contenu adapté ?</a:t>
            </a:r>
            <a:endParaRPr sz="2400">
              <a:solidFill>
                <a:srgbClr val="073763"/>
              </a:solidFill>
              <a:latin typeface="Roboto"/>
              <a:ea typeface="Roboto"/>
              <a:cs typeface="Roboto"/>
              <a:sym typeface="Roboto"/>
            </a:endParaRPr>
          </a:p>
        </p:txBody>
      </p:sp>
      <p:pic>
        <p:nvPicPr>
          <p:cNvPr id="261" name="Shape 261"/>
          <p:cNvPicPr preferRelativeResize="0"/>
          <p:nvPr/>
        </p:nvPicPr>
        <p:blipFill>
          <a:blip r:embed="rId3">
            <a:alphaModFix/>
          </a:blip>
          <a:stretch>
            <a:fillRect/>
          </a:stretch>
        </p:blipFill>
        <p:spPr>
          <a:xfrm>
            <a:off x="6150925" y="1259275"/>
            <a:ext cx="2335326" cy="1421500"/>
          </a:xfrm>
          <a:prstGeom prst="rect">
            <a:avLst/>
          </a:prstGeom>
          <a:noFill/>
          <a:ln>
            <a:noFill/>
          </a:ln>
        </p:spPr>
      </p:pic>
    </p:spTree>
    <p:extLst>
      <p:ext uri="{BB962C8B-B14F-4D97-AF65-F5344CB8AC3E}">
        <p14:creationId xmlns:p14="http://schemas.microsoft.com/office/powerpoint/2010/main" val="4214581490"/>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266"/>
        <p:cNvGrpSpPr/>
        <p:nvPr/>
      </p:nvGrpSpPr>
      <p:grpSpPr>
        <a:xfrm>
          <a:off x="0" y="0"/>
          <a:ext cx="0" cy="0"/>
        </a:xfrm>
      </p:grpSpPr>
      <p:sp>
        <p:nvSpPr>
          <p:cNvPr id="267" name="Shape 267"/>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pPr rtl="0">
              <a:spcBef>
                <a:spcPct val="0"/>
              </a:spcBef>
            </a:pPr>
            <a:r>
              <a:rPr lang="fr" sz="3600" b="1" i="1" u="none" strike="noStrike">
                <a:highlight>
                  <a:srgbClr val="000000">
                    <a:alpha val="0"/>
                  </a:srgbClr>
                </a:highlight>
                <a:latin typeface="Gill Sans MT"/>
              </a:rPr>
              <a:t>Pendant : Conception et diffusion</a:t>
            </a:r>
            <a:endParaRPr sz="3600" b="1" i="1"/>
          </a:p>
        </p:txBody>
      </p:sp>
      <p:sp>
        <p:nvSpPr>
          <p:cNvPr id="268" name="Shape 268"/>
          <p:cNvSpPr txBox="1"/>
          <p:nvPr/>
        </p:nvSpPr>
        <p:spPr>
          <a:xfrm>
            <a:off x="404900" y="1594975"/>
            <a:ext cx="7350000" cy="4382100"/>
          </a:xfrm>
          <a:prstGeom prst="rect">
            <a:avLst/>
          </a:prstGeom>
          <a:noFill/>
          <a:ln>
            <a:noFill/>
          </a:ln>
        </p:spPr>
        <p:txBody>
          <a:bodyPr spcFirstLastPara="1" wrap="square" lIns="91425" tIns="91425" rIns="91425" bIns="91425" anchor="t" anchorCtr="0">
            <a:noAutofit/>
          </a:bodyPr>
          <a:lstStyle/>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5</a:t>
            </a:r>
            <a:r>
              <a:rPr lang="fr" sz="2400" b="0" i="0" u="none" strike="noStrike">
                <a:solidFill>
                  <a:srgbClr val="073763"/>
                </a:solidFill>
                <a:highlight>
                  <a:srgbClr val="000000">
                    <a:alpha val="0"/>
                  </a:srgbClr>
                </a:highlight>
                <a:latin typeface="Roboto"/>
                <a:ea typeface="Roboto"/>
                <a:cs typeface="Roboto"/>
                <a:sym typeface="Roboto"/>
              </a:rPr>
              <a:t> : Déterminer le format de diffusion approprié</a:t>
            </a:r>
            <a:endParaRPr sz="2400">
              <a:solidFill>
                <a:srgbClr val="073763"/>
              </a:solidFill>
              <a:latin typeface="Roboto"/>
              <a:ea typeface="Roboto"/>
              <a:cs typeface="Roboto"/>
              <a:sym typeface="Roboto"/>
            </a:endParaRPr>
          </a:p>
          <a:p>
            <a:pPr>
              <a:lnSpc>
                <a:spcPct val="150000"/>
              </a:lnSpc>
            </a:pPr>
            <a:endParaRPr sz="2400">
              <a:solidFill>
                <a:srgbClr val="073763"/>
              </a:solidFill>
              <a:latin typeface="Roboto"/>
              <a:ea typeface="Roboto"/>
              <a:cs typeface="Roboto"/>
              <a:sym typeface="Roboto"/>
            </a:endParaRPr>
          </a:p>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6</a:t>
            </a:r>
            <a:r>
              <a:rPr lang="fr" sz="2400" b="0" i="0" u="none" strike="noStrike">
                <a:solidFill>
                  <a:srgbClr val="073763"/>
                </a:solidFill>
                <a:highlight>
                  <a:srgbClr val="000000">
                    <a:alpha val="0"/>
                  </a:srgbClr>
                </a:highlight>
                <a:latin typeface="Roboto"/>
                <a:ea typeface="Roboto"/>
                <a:cs typeface="Roboto"/>
                <a:sym typeface="Roboto"/>
              </a:rPr>
              <a:t> : Réutiliser le contenu</a:t>
            </a:r>
            <a:endParaRPr sz="2400">
              <a:solidFill>
                <a:srgbClr val="073763"/>
              </a:solidFill>
              <a:latin typeface="Roboto"/>
              <a:ea typeface="Roboto"/>
              <a:cs typeface="Roboto"/>
              <a:sym typeface="Roboto"/>
            </a:endParaRPr>
          </a:p>
          <a:p>
            <a:pPr>
              <a:lnSpc>
                <a:spcPct val="150000"/>
              </a:lnSpc>
            </a:pPr>
            <a:endParaRPr sz="2400">
              <a:solidFill>
                <a:srgbClr val="073763"/>
              </a:solidFill>
              <a:latin typeface="Roboto"/>
              <a:ea typeface="Roboto"/>
              <a:cs typeface="Roboto"/>
              <a:sym typeface="Roboto"/>
            </a:endParaRPr>
          </a:p>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7</a:t>
            </a:r>
            <a:r>
              <a:rPr lang="fr" sz="2400" b="0" i="0" u="none" strike="noStrike">
                <a:solidFill>
                  <a:srgbClr val="073763"/>
                </a:solidFill>
                <a:highlight>
                  <a:srgbClr val="000000">
                    <a:alpha val="0"/>
                  </a:srgbClr>
                </a:highlight>
                <a:latin typeface="Roboto"/>
                <a:ea typeface="Roboto"/>
                <a:cs typeface="Roboto"/>
                <a:sym typeface="Roboto"/>
              </a:rPr>
              <a:t>: Tester le contenu adapté dans le format de diffusion</a:t>
            </a:r>
            <a:endParaRPr sz="2400">
              <a:solidFill>
                <a:srgbClr val="073763"/>
              </a:solidFill>
              <a:latin typeface="Roboto"/>
              <a:ea typeface="Roboto"/>
              <a:cs typeface="Roboto"/>
              <a:sym typeface="Roboto"/>
            </a:endParaRPr>
          </a:p>
          <a:p>
            <a:pPr>
              <a:lnSpc>
                <a:spcPct val="150000"/>
              </a:lnSpc>
            </a:pPr>
            <a:endParaRPr sz="2400">
              <a:solidFill>
                <a:srgbClr val="073763"/>
              </a:solidFill>
              <a:latin typeface="Roboto"/>
              <a:ea typeface="Roboto"/>
              <a:cs typeface="Roboto"/>
              <a:sym typeface="Roboto"/>
            </a:endParaRPr>
          </a:p>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8</a:t>
            </a:r>
            <a:r>
              <a:rPr lang="fr" sz="2400" b="0" i="0" u="none" strike="noStrike">
                <a:solidFill>
                  <a:srgbClr val="073763"/>
                </a:solidFill>
                <a:highlight>
                  <a:srgbClr val="000000">
                    <a:alpha val="0"/>
                  </a:srgbClr>
                </a:highlight>
                <a:latin typeface="Roboto"/>
                <a:ea typeface="Roboto"/>
                <a:cs typeface="Roboto"/>
                <a:sym typeface="Roboto"/>
              </a:rPr>
              <a:t>: Promouvoir et diffuser un contenu adapté </a:t>
            </a:r>
            <a:endParaRPr sz="2400">
              <a:solidFill>
                <a:srgbClr val="073763"/>
              </a:solidFill>
              <a:latin typeface="Roboto"/>
              <a:ea typeface="Roboto"/>
              <a:cs typeface="Roboto"/>
              <a:sym typeface="Roboto"/>
            </a:endParaRPr>
          </a:p>
        </p:txBody>
      </p:sp>
      <p:pic>
        <p:nvPicPr>
          <p:cNvPr id="269" name="Shape 269"/>
          <p:cNvPicPr preferRelativeResize="0"/>
          <p:nvPr/>
        </p:nvPicPr>
        <p:blipFill>
          <a:blip r:embed="rId3">
            <a:alphaModFix/>
          </a:blip>
          <a:stretch>
            <a:fillRect/>
          </a:stretch>
        </p:blipFill>
        <p:spPr>
          <a:xfrm>
            <a:off x="7044387" y="3168874"/>
            <a:ext cx="1421500" cy="1421500"/>
          </a:xfrm>
          <a:prstGeom prst="rect">
            <a:avLst/>
          </a:prstGeom>
          <a:noFill/>
          <a:ln>
            <a:noFill/>
          </a:ln>
        </p:spPr>
      </p:pic>
      <p:pic>
        <p:nvPicPr>
          <p:cNvPr id="270" name="Shape 270"/>
          <p:cNvPicPr preferRelativeResize="0"/>
          <p:nvPr/>
        </p:nvPicPr>
        <p:blipFill>
          <a:blip r:embed="rId4">
            <a:alphaModFix/>
          </a:blip>
          <a:stretch>
            <a:fillRect/>
          </a:stretch>
        </p:blipFill>
        <p:spPr>
          <a:xfrm>
            <a:off x="7009701" y="1016126"/>
            <a:ext cx="1490875" cy="1490875"/>
          </a:xfrm>
          <a:prstGeom prst="rect">
            <a:avLst/>
          </a:prstGeom>
          <a:noFill/>
          <a:ln>
            <a:noFill/>
          </a:ln>
        </p:spPr>
      </p:pic>
      <p:pic>
        <p:nvPicPr>
          <p:cNvPr id="271" name="Shape 271"/>
          <p:cNvPicPr preferRelativeResize="0"/>
          <p:nvPr/>
        </p:nvPicPr>
        <p:blipFill>
          <a:blip r:embed="rId5">
            <a:alphaModFix/>
          </a:blip>
          <a:stretch>
            <a:fillRect/>
          </a:stretch>
        </p:blipFill>
        <p:spPr>
          <a:xfrm>
            <a:off x="4918551" y="2258551"/>
            <a:ext cx="1292075" cy="1292075"/>
          </a:xfrm>
          <a:prstGeom prst="rect">
            <a:avLst/>
          </a:prstGeom>
          <a:noFill/>
          <a:ln>
            <a:noFill/>
          </a:ln>
        </p:spPr>
      </p:pic>
      <p:pic>
        <p:nvPicPr>
          <p:cNvPr id="272" name="Shape 272"/>
          <p:cNvPicPr preferRelativeResize="0"/>
          <p:nvPr/>
        </p:nvPicPr>
        <p:blipFill>
          <a:blip r:embed="rId6">
            <a:alphaModFix/>
          </a:blip>
          <a:stretch>
            <a:fillRect/>
          </a:stretch>
        </p:blipFill>
        <p:spPr>
          <a:xfrm>
            <a:off x="6732234" y="4721175"/>
            <a:ext cx="1601159" cy="1421500"/>
          </a:xfrm>
          <a:prstGeom prst="rect">
            <a:avLst/>
          </a:prstGeom>
          <a:noFill/>
          <a:ln>
            <a:noFill/>
          </a:ln>
        </p:spPr>
      </p:pic>
    </p:spTree>
    <p:extLst>
      <p:ext uri="{BB962C8B-B14F-4D97-AF65-F5344CB8AC3E}">
        <p14:creationId xmlns:p14="http://schemas.microsoft.com/office/powerpoint/2010/main" val="16680877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2"/>
                                        </p:tgtEl>
                                        <p:attrNameLst>
                                          <p:attrName>style.visibility</p:attrName>
                                        </p:attrNameLst>
                                      </p:cBhvr>
                                      <p:to>
                                        <p:strVal val="visible"/>
                                      </p:to>
                                    </p:set>
                                    <p:animEffect transition="in" filter="fade">
                                      <p:cBhvr>
                                        <p:cTn id="12" dur="1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277"/>
        <p:cNvGrpSpPr/>
        <p:nvPr/>
      </p:nvGrpSpPr>
      <p:grpSpPr>
        <a:xfrm>
          <a:off x="0" y="0"/>
          <a:ext cx="0" cy="0"/>
        </a:xfrm>
      </p:grpSpPr>
      <p:sp>
        <p:nvSpPr>
          <p:cNvPr id="278" name="Shape 278"/>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pPr rtl="0">
              <a:spcBef>
                <a:spcPct val="0"/>
              </a:spcBef>
            </a:pPr>
            <a:r>
              <a:rPr lang="fr" sz="3600" b="1" i="1" u="none" strike="noStrike">
                <a:highlight>
                  <a:srgbClr val="000000">
                    <a:alpha val="0"/>
                  </a:srgbClr>
                </a:highlight>
                <a:latin typeface="Gill Sans MT"/>
              </a:rPr>
              <a:t>Après : Évaluer et apprendre</a:t>
            </a:r>
            <a:endParaRPr sz="3600" b="1" i="1"/>
          </a:p>
        </p:txBody>
      </p:sp>
      <p:sp>
        <p:nvSpPr>
          <p:cNvPr id="279" name="Shape 279"/>
          <p:cNvSpPr txBox="1"/>
          <p:nvPr/>
        </p:nvSpPr>
        <p:spPr>
          <a:xfrm>
            <a:off x="404900" y="1594975"/>
            <a:ext cx="6683400" cy="4382100"/>
          </a:xfrm>
          <a:prstGeom prst="rect">
            <a:avLst/>
          </a:prstGeom>
          <a:noFill/>
          <a:ln>
            <a:noFill/>
          </a:ln>
        </p:spPr>
        <p:txBody>
          <a:bodyPr spcFirstLastPara="1" wrap="square" lIns="91425" tIns="91425" rIns="91425" bIns="91425" anchor="t" anchorCtr="0">
            <a:noAutofit/>
          </a:bodyPr>
          <a:lstStyle/>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9</a:t>
            </a:r>
            <a:r>
              <a:rPr lang="fr" sz="2400" b="0" i="0" u="none" strike="noStrike">
                <a:solidFill>
                  <a:srgbClr val="073763"/>
                </a:solidFill>
                <a:highlight>
                  <a:srgbClr val="000000">
                    <a:alpha val="0"/>
                  </a:srgbClr>
                </a:highlight>
                <a:latin typeface="Roboto"/>
                <a:ea typeface="Roboto"/>
                <a:cs typeface="Roboto"/>
                <a:sym typeface="Roboto"/>
              </a:rPr>
              <a:t> : Évaluer si le ou les objectifs d'apprentissage ont été atteints.</a:t>
            </a:r>
            <a:endParaRPr sz="2400">
              <a:solidFill>
                <a:srgbClr val="073763"/>
              </a:solidFill>
              <a:latin typeface="Roboto"/>
              <a:ea typeface="Roboto"/>
              <a:cs typeface="Roboto"/>
              <a:sym typeface="Roboto"/>
            </a:endParaRPr>
          </a:p>
          <a:p>
            <a:pPr>
              <a:lnSpc>
                <a:spcPct val="150000"/>
              </a:lnSpc>
            </a:pPr>
            <a:endParaRPr sz="2400">
              <a:solidFill>
                <a:srgbClr val="073763"/>
              </a:solidFill>
              <a:latin typeface="Roboto"/>
              <a:ea typeface="Roboto"/>
              <a:cs typeface="Roboto"/>
              <a:sym typeface="Roboto"/>
            </a:endParaRPr>
          </a:p>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10</a:t>
            </a:r>
            <a:r>
              <a:rPr lang="fr" sz="2400" b="0" i="0" u="none" strike="noStrike">
                <a:solidFill>
                  <a:srgbClr val="073763"/>
                </a:solidFill>
                <a:highlight>
                  <a:srgbClr val="000000">
                    <a:alpha val="0"/>
                  </a:srgbClr>
                </a:highlight>
                <a:latin typeface="Roboto"/>
                <a:ea typeface="Roboto"/>
                <a:cs typeface="Roboto"/>
                <a:sym typeface="Roboto"/>
              </a:rPr>
              <a:t> : Envisager de passer à l'échelle supérieure</a:t>
            </a:r>
            <a:endParaRPr sz="2400">
              <a:solidFill>
                <a:srgbClr val="073763"/>
              </a:solidFill>
              <a:latin typeface="Roboto"/>
              <a:ea typeface="Roboto"/>
              <a:cs typeface="Roboto"/>
              <a:sym typeface="Roboto"/>
            </a:endParaRPr>
          </a:p>
        </p:txBody>
      </p:sp>
      <p:pic>
        <p:nvPicPr>
          <p:cNvPr id="280" name="Shape 280"/>
          <p:cNvPicPr preferRelativeResize="0"/>
          <p:nvPr/>
        </p:nvPicPr>
        <p:blipFill>
          <a:blip r:embed="rId3">
            <a:alphaModFix/>
          </a:blip>
          <a:stretch>
            <a:fillRect/>
          </a:stretch>
        </p:blipFill>
        <p:spPr>
          <a:xfrm>
            <a:off x="6930749" y="1379675"/>
            <a:ext cx="2092950" cy="1407400"/>
          </a:xfrm>
          <a:prstGeom prst="rect">
            <a:avLst/>
          </a:prstGeom>
          <a:noFill/>
          <a:ln>
            <a:noFill/>
          </a:ln>
        </p:spPr>
      </p:pic>
      <p:pic>
        <p:nvPicPr>
          <p:cNvPr id="281" name="Shape 281"/>
          <p:cNvPicPr preferRelativeResize="0"/>
          <p:nvPr/>
        </p:nvPicPr>
        <p:blipFill>
          <a:blip r:embed="rId4">
            <a:alphaModFix/>
          </a:blip>
          <a:stretch>
            <a:fillRect/>
          </a:stretch>
        </p:blipFill>
        <p:spPr>
          <a:xfrm>
            <a:off x="4690526" y="2857501"/>
            <a:ext cx="1536625" cy="1536625"/>
          </a:xfrm>
          <a:prstGeom prst="rect">
            <a:avLst/>
          </a:prstGeom>
          <a:noFill/>
          <a:ln>
            <a:noFill/>
          </a:ln>
        </p:spPr>
      </p:pic>
    </p:spTree>
    <p:extLst>
      <p:ext uri="{BB962C8B-B14F-4D97-AF65-F5344CB8AC3E}">
        <p14:creationId xmlns:p14="http://schemas.microsoft.com/office/powerpoint/2010/main" val="25093803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1000"/>
                                        <p:tgtEl>
                                          <p:spTgt spid="28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fade">
                                      <p:cBhvr>
                                        <p:cTn id="12"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286"/>
        <p:cNvGrpSpPr/>
        <p:nvPr/>
      </p:nvGrpSpPr>
      <p:grpSpPr>
        <a:xfrm>
          <a:off x="0" y="0"/>
          <a:ext cx="0" cy="0"/>
        </a:xfrm>
      </p:grpSpPr>
      <p:sp>
        <p:nvSpPr>
          <p:cNvPr id="287" name="Shape 287"/>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pPr rtl="0">
              <a:spcBef>
                <a:spcPct val="0"/>
              </a:spcBef>
            </a:pPr>
            <a:r>
              <a:rPr lang="fr" sz="3000" b="1" i="1" u="none" strike="noStrike">
                <a:highlight>
                  <a:srgbClr val="000000">
                    <a:alpha val="0"/>
                  </a:srgbClr>
                </a:highlight>
                <a:latin typeface="Gill Sans MT"/>
              </a:rPr>
              <a:t>Questions de discussion</a:t>
            </a:r>
            <a:endParaRPr sz="3000" b="1" i="1"/>
          </a:p>
        </p:txBody>
      </p:sp>
      <p:sp>
        <p:nvSpPr>
          <p:cNvPr id="288" name="Shape 288"/>
          <p:cNvSpPr txBox="1"/>
          <p:nvPr/>
        </p:nvSpPr>
        <p:spPr>
          <a:xfrm>
            <a:off x="2986550" y="1028400"/>
            <a:ext cx="6079200" cy="4801200"/>
          </a:xfrm>
          <a:prstGeom prst="rect">
            <a:avLst/>
          </a:prstGeom>
          <a:noFill/>
          <a:ln>
            <a:noFill/>
          </a:ln>
        </p:spPr>
        <p:txBody>
          <a:bodyPr spcFirstLastPara="1" wrap="square" lIns="91425" tIns="91425" rIns="91425" bIns="91425" anchor="ctr" anchorCtr="0">
            <a:noAutofit/>
          </a:bodyPr>
          <a:lstStyle/>
          <a:p>
            <a:pPr marL="457200" indent="-374650" rtl="0">
              <a:lnSpc>
                <a:spcPct val="90000"/>
              </a:lnSpc>
              <a:buClr>
                <a:srgbClr val="181717"/>
              </a:buClr>
              <a:buSzPts val="2300"/>
              <a:buFont typeface="Roboto"/>
              <a:buChar char="●"/>
            </a:pPr>
            <a:r>
              <a:rPr lang="fr" sz="2300" b="0" i="0" u="none" strike="noStrike">
                <a:solidFill>
                  <a:srgbClr val="181717"/>
                </a:solidFill>
                <a:highlight>
                  <a:srgbClr val="000000">
                    <a:alpha val="0"/>
                  </a:srgbClr>
                </a:highlight>
                <a:latin typeface="Roboto"/>
                <a:ea typeface="Roboto"/>
                <a:cs typeface="Roboto"/>
                <a:sym typeface="Roboto"/>
              </a:rPr>
              <a:t>Utilisez-vous déjà ces étapes dans votre travail ?</a:t>
            </a:r>
            <a:endParaRPr sz="2300">
              <a:solidFill>
                <a:srgbClr val="181717"/>
              </a:solidFill>
              <a:latin typeface="Roboto"/>
              <a:ea typeface="Roboto"/>
              <a:cs typeface="Roboto"/>
              <a:sym typeface="Roboto"/>
            </a:endParaRPr>
          </a:p>
          <a:p>
            <a:pPr marL="457200" indent="-374650" rtl="0">
              <a:lnSpc>
                <a:spcPct val="90000"/>
              </a:lnSpc>
              <a:buClr>
                <a:srgbClr val="181717"/>
              </a:buClr>
              <a:buSzPts val="2300"/>
              <a:buFont typeface="Roboto"/>
              <a:buChar char="●"/>
            </a:pPr>
            <a:r>
              <a:rPr lang="fr" sz="2300" b="0" i="0" u="none" strike="noStrike">
                <a:solidFill>
                  <a:srgbClr val="181717"/>
                </a:solidFill>
                <a:highlight>
                  <a:srgbClr val="000000">
                    <a:alpha val="0"/>
                  </a:srgbClr>
                </a:highlight>
                <a:latin typeface="Roboto"/>
                <a:ea typeface="Roboto"/>
                <a:cs typeface="Roboto"/>
                <a:sym typeface="Roboto"/>
              </a:rPr>
              <a:t>Utilisez-vous une approche différente pour l'adaptation du contenu ?</a:t>
            </a:r>
          </a:p>
          <a:p>
            <a:pPr marL="457200" indent="-374650" rtl="0">
              <a:lnSpc>
                <a:spcPct val="90000"/>
              </a:lnSpc>
              <a:buClr>
                <a:srgbClr val="181717"/>
              </a:buClr>
              <a:buSzPts val="2300"/>
              <a:buFont typeface="Roboto"/>
              <a:buChar char="●"/>
            </a:pPr>
            <a:r>
              <a:rPr lang="fr" sz="2300" b="0" i="0" u="none" strike="noStrike">
                <a:solidFill>
                  <a:srgbClr val="181717"/>
                </a:solidFill>
                <a:highlight>
                  <a:srgbClr val="000000">
                    <a:alpha val="0"/>
                  </a:srgbClr>
                </a:highlight>
                <a:latin typeface="Roboto"/>
                <a:ea typeface="Roboto"/>
                <a:cs typeface="Roboto"/>
                <a:sym typeface="Roboto"/>
              </a:rPr>
              <a:t>Quelle importance accordez-vous à l'adaptation du contenu dans votre travail ? Pouvez-vous donner des exemples de la façon dont vous avez adapté le contenu dans votre travail ?</a:t>
            </a:r>
          </a:p>
          <a:p>
            <a:pPr marL="457200" indent="-374650" rtl="0">
              <a:lnSpc>
                <a:spcPct val="90000"/>
              </a:lnSpc>
              <a:buClr>
                <a:srgbClr val="181717"/>
              </a:buClr>
              <a:buSzPts val="2300"/>
              <a:buFont typeface="Roboto"/>
              <a:buChar char="●"/>
            </a:pPr>
            <a:r>
              <a:rPr lang="fr" sz="2300" b="0" i="0" u="none" strike="noStrike">
                <a:solidFill>
                  <a:srgbClr val="181717"/>
                </a:solidFill>
                <a:highlight>
                  <a:srgbClr val="000000">
                    <a:alpha val="0"/>
                  </a:srgbClr>
                </a:highlight>
                <a:latin typeface="Roboto"/>
                <a:ea typeface="Roboto"/>
                <a:cs typeface="Roboto"/>
                <a:sym typeface="Roboto"/>
              </a:rPr>
              <a:t>Dans quelle mesure le contenu de la santé est-il universellement applicable, quel que soit le contexte national ?</a:t>
            </a:r>
            <a:endParaRPr sz="2300">
              <a:solidFill>
                <a:srgbClr val="181717"/>
              </a:solidFill>
              <a:latin typeface="Roboto"/>
              <a:ea typeface="Roboto"/>
              <a:cs typeface="Roboto"/>
              <a:sym typeface="Roboto"/>
            </a:endParaRPr>
          </a:p>
        </p:txBody>
      </p:sp>
      <p:pic>
        <p:nvPicPr>
          <p:cNvPr id="289" name="Shape 289" descr="Other resolutions: 320 × 195 ..."/>
          <p:cNvPicPr preferRelativeResize="0"/>
          <p:nvPr/>
        </p:nvPicPr>
        <p:blipFill>
          <a:blip r:embed="rId3">
            <a:alphaModFix/>
          </a:blip>
          <a:stretch>
            <a:fillRect/>
          </a:stretch>
        </p:blipFill>
        <p:spPr>
          <a:xfrm>
            <a:off x="317826" y="1609501"/>
            <a:ext cx="2668725" cy="1626225"/>
          </a:xfrm>
          <a:prstGeom prst="rect">
            <a:avLst/>
          </a:prstGeom>
          <a:noFill/>
          <a:ln>
            <a:noFill/>
          </a:ln>
        </p:spPr>
      </p:pic>
    </p:spTree>
    <p:extLst>
      <p:ext uri="{BB962C8B-B14F-4D97-AF65-F5344CB8AC3E}">
        <p14:creationId xmlns:p14="http://schemas.microsoft.com/office/powerpoint/2010/main" val="546130342"/>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150"/>
        <p:cNvGrpSpPr/>
        <p:nvPr/>
      </p:nvGrpSpPr>
      <p:grpSpPr>
        <a:xfrm>
          <a:off x="0" y="0"/>
          <a:ext cx="0" cy="0"/>
        </a:xfrm>
      </p:grpSpPr>
      <p:sp>
        <p:nvSpPr>
          <p:cNvPr id="151" name="Shape 151"/>
          <p:cNvSpPr txBox="1">
            <a:spLocks noGrp="1"/>
          </p:cNvSpPr>
          <p:nvPr>
            <p:ph type="title"/>
          </p:nvPr>
        </p:nvSpPr>
        <p:spPr>
          <a:xfrm>
            <a:off x="205447" y="645907"/>
            <a:ext cx="8826600" cy="669600"/>
          </a:xfrm>
          <a:prstGeom prst="rect">
            <a:avLst/>
          </a:prstGeom>
        </p:spPr>
        <p:txBody>
          <a:bodyPr spcFirstLastPara="1" vert="horz" wrap="square" lIns="91425" tIns="91425" rIns="91425" bIns="91425" rtlCol="0" anchor="ctr" anchorCtr="0">
            <a:noAutofit/>
          </a:bodyPr>
          <a:lstStyle/>
          <a:p>
            <a:pPr rtl="0">
              <a:spcBef>
                <a:spcPct val="0"/>
              </a:spcBef>
            </a:pPr>
            <a:r>
              <a:rPr lang="fr" sz="2400" b="1" i="1" u="none" strike="noStrike">
                <a:highlight>
                  <a:srgbClr val="000000">
                    <a:alpha val="0"/>
                  </a:srgbClr>
                </a:highlight>
                <a:latin typeface="Gill Sans MT"/>
              </a:rPr>
              <a:t>Activité : Définir le public | Profil « Choisissez votre propre » (à choisir)</a:t>
            </a:r>
            <a:br>
              <a:rPr lang="fr" sz="2400" b="1" i="1" u="none" strike="noStrike">
                <a:highlight>
                  <a:srgbClr val="000000">
                    <a:alpha val="0"/>
                  </a:srgbClr>
                </a:highlight>
                <a:latin typeface="Gill Sans MT"/>
              </a:rPr>
            </a:br>
            <a:endParaRPr sz="2400" b="1" i="1"/>
          </a:p>
        </p:txBody>
      </p:sp>
      <p:pic>
        <p:nvPicPr>
          <p:cNvPr id="152" name="Shape 152"/>
          <p:cNvPicPr preferRelativeResize="0"/>
          <p:nvPr/>
        </p:nvPicPr>
        <p:blipFill>
          <a:blip r:embed="rId3">
            <a:alphaModFix/>
          </a:blip>
          <a:stretch>
            <a:fillRect/>
          </a:stretch>
        </p:blipFill>
        <p:spPr>
          <a:xfrm>
            <a:off x="5773126" y="1778626"/>
            <a:ext cx="3236875" cy="3909775"/>
          </a:xfrm>
          <a:prstGeom prst="rect">
            <a:avLst/>
          </a:prstGeom>
          <a:noFill/>
          <a:ln w="19050" cap="flat" cmpd="sng">
            <a:solidFill>
              <a:schemeClr val="dk2"/>
            </a:solidFill>
            <a:prstDash val="solid"/>
            <a:round/>
            <a:headEnd type="none" w="sm" len="sm"/>
            <a:tailEnd type="none" w="sm" len="sm"/>
          </a:ln>
        </p:spPr>
      </p:pic>
      <p:pic>
        <p:nvPicPr>
          <p:cNvPr id="153" name="Shape 153"/>
          <p:cNvPicPr preferRelativeResize="0"/>
          <p:nvPr/>
        </p:nvPicPr>
        <p:blipFill>
          <a:blip r:embed="rId4">
            <a:alphaModFix/>
          </a:blip>
          <a:srcRect t="-5440" b="5439"/>
          <a:stretch>
            <a:fillRect/>
          </a:stretch>
        </p:blipFill>
        <p:spPr>
          <a:xfrm>
            <a:off x="317700" y="1392100"/>
            <a:ext cx="1193550" cy="2069650"/>
          </a:xfrm>
          <a:prstGeom prst="rect">
            <a:avLst/>
          </a:prstGeom>
          <a:noFill/>
          <a:ln>
            <a:noFill/>
          </a:ln>
        </p:spPr>
      </p:pic>
      <p:sp>
        <p:nvSpPr>
          <p:cNvPr id="154" name="Shape 154"/>
          <p:cNvSpPr txBox="1"/>
          <p:nvPr/>
        </p:nvSpPr>
        <p:spPr>
          <a:xfrm>
            <a:off x="175100" y="2896675"/>
            <a:ext cx="1563900" cy="372600"/>
          </a:xfrm>
          <a:prstGeom prst="rect">
            <a:avLst/>
          </a:prstGeom>
          <a:noFill/>
          <a:ln>
            <a:noFill/>
          </a:ln>
        </p:spPr>
        <p:txBody>
          <a:bodyPr spcFirstLastPara="1" wrap="square" lIns="91425" tIns="91425" rIns="91425" bIns="91425" anchor="t" anchorCtr="0">
            <a:noAutofit/>
          </a:bodyPr>
          <a:lstStyle/>
          <a:p>
            <a:pPr rtl="0">
              <a:lnSpc>
                <a:spcPct val="150000"/>
              </a:lnSpc>
            </a:pPr>
            <a:r>
              <a:rPr lang="fr" sz="2400" b="0" i="0" u="none" strike="noStrike">
                <a:solidFill>
                  <a:srgbClr val="4472C4"/>
                </a:solidFill>
                <a:highlight>
                  <a:srgbClr val="FFFFFF"/>
                </a:highlight>
                <a:latin typeface="Roboto"/>
                <a:ea typeface="Roboto"/>
                <a:cs typeface="Roboto"/>
                <a:sym typeface="Roboto"/>
              </a:rPr>
              <a:t>Public</a:t>
            </a:r>
            <a:endParaRPr sz="2400">
              <a:solidFill>
                <a:schemeClr val="accent1"/>
              </a:solidFill>
              <a:highlight>
                <a:schemeClr val="lt1"/>
              </a:highlight>
              <a:latin typeface="Roboto"/>
              <a:ea typeface="Roboto"/>
              <a:cs typeface="Roboto"/>
              <a:sym typeface="Roboto"/>
            </a:endParaRPr>
          </a:p>
        </p:txBody>
      </p:sp>
      <p:pic>
        <p:nvPicPr>
          <p:cNvPr id="155" name="Shape 155"/>
          <p:cNvPicPr preferRelativeResize="0"/>
          <p:nvPr/>
        </p:nvPicPr>
        <p:blipFill>
          <a:blip r:embed="rId5">
            <a:alphaModFix/>
          </a:blip>
          <a:srcRect t="-5440" b="5439"/>
          <a:stretch>
            <a:fillRect/>
          </a:stretch>
        </p:blipFill>
        <p:spPr>
          <a:xfrm>
            <a:off x="3518825" y="3733513"/>
            <a:ext cx="1193550" cy="2069650"/>
          </a:xfrm>
          <a:prstGeom prst="rect">
            <a:avLst/>
          </a:prstGeom>
          <a:noFill/>
          <a:ln>
            <a:noFill/>
          </a:ln>
        </p:spPr>
      </p:pic>
      <p:pic>
        <p:nvPicPr>
          <p:cNvPr id="156" name="Shape 156"/>
          <p:cNvPicPr preferRelativeResize="0"/>
          <p:nvPr/>
        </p:nvPicPr>
        <p:blipFill>
          <a:blip r:embed="rId6">
            <a:alphaModFix/>
          </a:blip>
          <a:srcRect t="-5440" b="5439"/>
          <a:stretch>
            <a:fillRect/>
          </a:stretch>
        </p:blipFill>
        <p:spPr>
          <a:xfrm>
            <a:off x="2325288" y="1392100"/>
            <a:ext cx="1193550" cy="2069650"/>
          </a:xfrm>
          <a:prstGeom prst="rect">
            <a:avLst/>
          </a:prstGeom>
          <a:noFill/>
          <a:ln>
            <a:noFill/>
          </a:ln>
        </p:spPr>
      </p:pic>
      <p:pic>
        <p:nvPicPr>
          <p:cNvPr id="157" name="Shape 157"/>
          <p:cNvPicPr preferRelativeResize="0"/>
          <p:nvPr/>
        </p:nvPicPr>
        <p:blipFill>
          <a:blip r:embed="rId7">
            <a:alphaModFix/>
          </a:blip>
          <a:srcRect t="-5440" b="5439"/>
          <a:stretch>
            <a:fillRect/>
          </a:stretch>
        </p:blipFill>
        <p:spPr>
          <a:xfrm>
            <a:off x="1413450" y="3739025"/>
            <a:ext cx="1193550" cy="2069650"/>
          </a:xfrm>
          <a:prstGeom prst="rect">
            <a:avLst/>
          </a:prstGeom>
          <a:noFill/>
          <a:ln>
            <a:noFill/>
          </a:ln>
        </p:spPr>
      </p:pic>
      <p:pic>
        <p:nvPicPr>
          <p:cNvPr id="158" name="Shape 158"/>
          <p:cNvPicPr preferRelativeResize="0"/>
          <p:nvPr/>
        </p:nvPicPr>
        <p:blipFill>
          <a:blip r:embed="rId8">
            <a:alphaModFix/>
          </a:blip>
          <a:srcRect t="-5440" b="5439"/>
          <a:stretch>
            <a:fillRect/>
          </a:stretch>
        </p:blipFill>
        <p:spPr>
          <a:xfrm>
            <a:off x="4332875" y="1392100"/>
            <a:ext cx="1193550" cy="2069650"/>
          </a:xfrm>
          <a:prstGeom prst="rect">
            <a:avLst/>
          </a:prstGeom>
          <a:noFill/>
          <a:ln>
            <a:noFill/>
          </a:ln>
        </p:spPr>
      </p:pic>
      <p:sp>
        <p:nvSpPr>
          <p:cNvPr id="159" name="Shape 159"/>
          <p:cNvSpPr txBox="1"/>
          <p:nvPr/>
        </p:nvSpPr>
        <p:spPr>
          <a:xfrm>
            <a:off x="2086888" y="2630488"/>
            <a:ext cx="1563900" cy="372600"/>
          </a:xfrm>
          <a:prstGeom prst="rect">
            <a:avLst/>
          </a:prstGeom>
          <a:noFill/>
          <a:ln>
            <a:noFill/>
          </a:ln>
        </p:spPr>
        <p:txBody>
          <a:bodyPr spcFirstLastPara="1" wrap="square" lIns="91425" tIns="91425" rIns="91425" bIns="91425" anchor="t" anchorCtr="0">
            <a:noAutofit/>
          </a:bodyPr>
          <a:lstStyle/>
          <a:p>
            <a:pPr algn="ctr" rtl="0"/>
            <a:r>
              <a:rPr lang="fr" sz="2400" b="0" i="0" u="none" strike="noStrike">
                <a:solidFill>
                  <a:srgbClr val="EA9999"/>
                </a:solidFill>
                <a:highlight>
                  <a:srgbClr val="FFFFFF"/>
                </a:highlight>
                <a:latin typeface="Roboto"/>
                <a:ea typeface="Roboto"/>
                <a:cs typeface="Roboto"/>
                <a:sym typeface="Roboto"/>
              </a:rPr>
              <a:t>Niveau d'alphabétisation</a:t>
            </a:r>
            <a:endParaRPr sz="2400">
              <a:solidFill>
                <a:srgbClr val="EA9999"/>
              </a:solidFill>
              <a:highlight>
                <a:schemeClr val="lt1"/>
              </a:highlight>
              <a:latin typeface="Roboto"/>
              <a:ea typeface="Roboto"/>
              <a:cs typeface="Roboto"/>
              <a:sym typeface="Roboto"/>
            </a:endParaRPr>
          </a:p>
        </p:txBody>
      </p:sp>
      <p:sp>
        <p:nvSpPr>
          <p:cNvPr id="160" name="Shape 160"/>
          <p:cNvSpPr txBox="1"/>
          <p:nvPr/>
        </p:nvSpPr>
        <p:spPr>
          <a:xfrm>
            <a:off x="3998689" y="2630500"/>
            <a:ext cx="1756500" cy="372600"/>
          </a:xfrm>
          <a:prstGeom prst="rect">
            <a:avLst/>
          </a:prstGeom>
          <a:noFill/>
          <a:ln>
            <a:noFill/>
          </a:ln>
        </p:spPr>
        <p:txBody>
          <a:bodyPr spcFirstLastPara="1" wrap="square" lIns="91425" tIns="91425" rIns="91425" bIns="91425" anchor="t" anchorCtr="0">
            <a:noAutofit/>
          </a:bodyPr>
          <a:lstStyle/>
          <a:p>
            <a:pPr algn="ctr" rtl="0"/>
            <a:r>
              <a:rPr lang="fr" sz="2400" b="0" i="0" u="none" strike="noStrike">
                <a:solidFill>
                  <a:srgbClr val="FF9900"/>
                </a:solidFill>
                <a:highlight>
                  <a:srgbClr val="FFFFFF"/>
                </a:highlight>
                <a:latin typeface="Roboto"/>
                <a:ea typeface="Roboto"/>
                <a:cs typeface="Roboto"/>
                <a:sym typeface="Roboto"/>
              </a:rPr>
              <a:t>Source d'informations sur la santé</a:t>
            </a:r>
            <a:endParaRPr sz="2400">
              <a:solidFill>
                <a:srgbClr val="FF9900"/>
              </a:solidFill>
              <a:highlight>
                <a:schemeClr val="lt1"/>
              </a:highlight>
              <a:latin typeface="Roboto"/>
              <a:ea typeface="Roboto"/>
              <a:cs typeface="Roboto"/>
              <a:sym typeface="Roboto"/>
            </a:endParaRPr>
          </a:p>
        </p:txBody>
      </p:sp>
      <p:sp>
        <p:nvSpPr>
          <p:cNvPr id="161" name="Shape 161"/>
          <p:cNvSpPr txBox="1"/>
          <p:nvPr/>
        </p:nvSpPr>
        <p:spPr>
          <a:xfrm>
            <a:off x="1228263" y="5252763"/>
            <a:ext cx="1563900" cy="372600"/>
          </a:xfrm>
          <a:prstGeom prst="rect">
            <a:avLst/>
          </a:prstGeom>
          <a:noFill/>
          <a:ln>
            <a:noFill/>
          </a:ln>
        </p:spPr>
        <p:txBody>
          <a:bodyPr spcFirstLastPara="1" wrap="square" lIns="91425" tIns="91425" rIns="91425" bIns="91425" anchor="t" anchorCtr="0">
            <a:noAutofit/>
          </a:bodyPr>
          <a:lstStyle/>
          <a:p>
            <a:pPr rtl="0"/>
            <a:r>
              <a:rPr lang="fr" sz="2400" b="0" i="0" u="none" strike="noStrike">
                <a:solidFill>
                  <a:srgbClr val="666666"/>
                </a:solidFill>
                <a:highlight>
                  <a:srgbClr val="FFFFFF"/>
                </a:highlight>
                <a:latin typeface="Roboto"/>
                <a:ea typeface="Roboto"/>
                <a:cs typeface="Roboto"/>
                <a:sym typeface="Roboto"/>
              </a:rPr>
              <a:t>Langue</a:t>
            </a:r>
            <a:endParaRPr sz="2400">
              <a:solidFill>
                <a:srgbClr val="666666"/>
              </a:solidFill>
              <a:highlight>
                <a:schemeClr val="lt1"/>
              </a:highlight>
              <a:latin typeface="Roboto"/>
              <a:ea typeface="Roboto"/>
              <a:cs typeface="Roboto"/>
              <a:sym typeface="Roboto"/>
            </a:endParaRPr>
          </a:p>
        </p:txBody>
      </p:sp>
      <p:sp>
        <p:nvSpPr>
          <p:cNvPr id="162" name="Shape 162"/>
          <p:cNvSpPr txBox="1"/>
          <p:nvPr/>
        </p:nvSpPr>
        <p:spPr>
          <a:xfrm>
            <a:off x="3289951" y="4894179"/>
            <a:ext cx="1756500" cy="372600"/>
          </a:xfrm>
          <a:prstGeom prst="rect">
            <a:avLst/>
          </a:prstGeom>
          <a:noFill/>
          <a:ln>
            <a:noFill/>
          </a:ln>
        </p:spPr>
        <p:txBody>
          <a:bodyPr spcFirstLastPara="1" wrap="square" lIns="91425" tIns="91425" rIns="91425" bIns="91425" anchor="t" anchorCtr="0">
            <a:noAutofit/>
          </a:bodyPr>
          <a:lstStyle/>
          <a:p>
            <a:pPr algn="ctr" rtl="0"/>
            <a:r>
              <a:rPr lang="fr" sz="2400" b="0" i="0" u="none" strike="noStrike">
                <a:solidFill>
                  <a:srgbClr val="6AA84F"/>
                </a:solidFill>
                <a:highlight>
                  <a:srgbClr val="FFFFFF"/>
                </a:highlight>
                <a:latin typeface="Roboto"/>
                <a:ea typeface="Roboto"/>
                <a:cs typeface="Roboto"/>
                <a:sym typeface="Roboto"/>
              </a:rPr>
              <a:t>Difficultés potentielles</a:t>
            </a:r>
            <a:endParaRPr sz="2400">
              <a:solidFill>
                <a:srgbClr val="6AA84F"/>
              </a:solidFill>
              <a:highlight>
                <a:schemeClr val="lt1"/>
              </a:highlight>
              <a:latin typeface="Roboto"/>
              <a:ea typeface="Roboto"/>
              <a:cs typeface="Roboto"/>
              <a:sym typeface="Roboto"/>
            </a:endParaRPr>
          </a:p>
        </p:txBody>
      </p:sp>
    </p:spTree>
    <p:extLst>
      <p:ext uri="{BB962C8B-B14F-4D97-AF65-F5344CB8AC3E}">
        <p14:creationId xmlns:p14="http://schemas.microsoft.com/office/powerpoint/2010/main" val="42580607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par>
                                <p:cTn id="8" presetID="10" presetClass="entr" presetSubtype="0" fill="hold"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fade">
                                      <p:cBhvr>
                                        <p:cTn id="10" dur="1000"/>
                                        <p:tgtEl>
                                          <p:spTgt spid="154"/>
                                        </p:tgtEl>
                                      </p:cBhvr>
                                    </p:animEffect>
                                  </p:childTnLst>
                                </p:cTn>
                              </p:par>
                              <p:par>
                                <p:cTn id="11" presetID="10" presetClass="entr" presetSubtype="0"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Effect transition="in" filter="fade">
                                      <p:cBhvr>
                                        <p:cTn id="13" dur="1000"/>
                                        <p:tgtEl>
                                          <p:spTgt spid="155"/>
                                        </p:tgtEl>
                                      </p:cBhvr>
                                    </p:animEffect>
                                  </p:childTnLst>
                                </p:cTn>
                              </p:par>
                              <p:par>
                                <p:cTn id="14" presetID="10" presetClass="entr" presetSubtype="0" fill="hold" nodeType="withEffect">
                                  <p:stCondLst>
                                    <p:cond delay="0"/>
                                  </p:stCondLst>
                                  <p:childTnLst>
                                    <p:set>
                                      <p:cBhvr>
                                        <p:cTn id="15" dur="1" fill="hold">
                                          <p:stCondLst>
                                            <p:cond delay="0"/>
                                          </p:stCondLst>
                                        </p:cTn>
                                        <p:tgtEl>
                                          <p:spTgt spid="156"/>
                                        </p:tgtEl>
                                        <p:attrNameLst>
                                          <p:attrName>style.visibility</p:attrName>
                                        </p:attrNameLst>
                                      </p:cBhvr>
                                      <p:to>
                                        <p:strVal val="visible"/>
                                      </p:to>
                                    </p:set>
                                    <p:animEffect transition="in" filter="fade">
                                      <p:cBhvr>
                                        <p:cTn id="16" dur="1000"/>
                                        <p:tgtEl>
                                          <p:spTgt spid="156"/>
                                        </p:tgtEl>
                                      </p:cBhvr>
                                    </p:animEffect>
                                  </p:childTnLst>
                                </p:cTn>
                              </p:par>
                              <p:par>
                                <p:cTn id="17" presetID="10" presetClass="entr" presetSubtype="0" fill="hold" nodeType="withEffect">
                                  <p:stCondLst>
                                    <p:cond delay="0"/>
                                  </p:stCondLst>
                                  <p:childTnLst>
                                    <p:set>
                                      <p:cBhvr>
                                        <p:cTn id="18" dur="1" fill="hold">
                                          <p:stCondLst>
                                            <p:cond delay="0"/>
                                          </p:stCondLst>
                                        </p:cTn>
                                        <p:tgtEl>
                                          <p:spTgt spid="157"/>
                                        </p:tgtEl>
                                        <p:attrNameLst>
                                          <p:attrName>style.visibility</p:attrName>
                                        </p:attrNameLst>
                                      </p:cBhvr>
                                      <p:to>
                                        <p:strVal val="visible"/>
                                      </p:to>
                                    </p:set>
                                    <p:animEffect transition="in" filter="fade">
                                      <p:cBhvr>
                                        <p:cTn id="19" dur="1000"/>
                                        <p:tgtEl>
                                          <p:spTgt spid="157"/>
                                        </p:tgtEl>
                                      </p:cBhvr>
                                    </p:animEffect>
                                  </p:childTnLst>
                                </p:cTn>
                              </p:par>
                              <p:par>
                                <p:cTn id="20" presetID="10" presetClass="entr" presetSubtype="0" fill="hold" nodeType="with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fade">
                                      <p:cBhvr>
                                        <p:cTn id="22" dur="1000"/>
                                        <p:tgtEl>
                                          <p:spTgt spid="158"/>
                                        </p:tgtEl>
                                      </p:cBhvr>
                                    </p:animEffect>
                                  </p:childTnLst>
                                </p:cTn>
                              </p:par>
                              <p:par>
                                <p:cTn id="23" presetID="10" presetClass="entr" presetSubtype="0" fill="hold" nodeType="withEffect">
                                  <p:stCondLst>
                                    <p:cond delay="0"/>
                                  </p:stCondLst>
                                  <p:childTnLst>
                                    <p:set>
                                      <p:cBhvr>
                                        <p:cTn id="24" dur="1" fill="hold">
                                          <p:stCondLst>
                                            <p:cond delay="0"/>
                                          </p:stCondLst>
                                        </p:cTn>
                                        <p:tgtEl>
                                          <p:spTgt spid="159"/>
                                        </p:tgtEl>
                                        <p:attrNameLst>
                                          <p:attrName>style.visibility</p:attrName>
                                        </p:attrNameLst>
                                      </p:cBhvr>
                                      <p:to>
                                        <p:strVal val="visible"/>
                                      </p:to>
                                    </p:set>
                                    <p:animEffect transition="in" filter="fade">
                                      <p:cBhvr>
                                        <p:cTn id="25" dur="1000"/>
                                        <p:tgtEl>
                                          <p:spTgt spid="159"/>
                                        </p:tgtEl>
                                      </p:cBhvr>
                                    </p:animEffect>
                                  </p:childTnLst>
                                </p:cTn>
                              </p:par>
                              <p:par>
                                <p:cTn id="26" presetID="10" presetClass="entr" presetSubtype="0" fill="hold" nodeType="withEffect">
                                  <p:stCondLst>
                                    <p:cond delay="0"/>
                                  </p:stCondLst>
                                  <p:childTnLst>
                                    <p:set>
                                      <p:cBhvr>
                                        <p:cTn id="27" dur="1" fill="hold">
                                          <p:stCondLst>
                                            <p:cond delay="0"/>
                                          </p:stCondLst>
                                        </p:cTn>
                                        <p:tgtEl>
                                          <p:spTgt spid="160"/>
                                        </p:tgtEl>
                                        <p:attrNameLst>
                                          <p:attrName>style.visibility</p:attrName>
                                        </p:attrNameLst>
                                      </p:cBhvr>
                                      <p:to>
                                        <p:strVal val="visible"/>
                                      </p:to>
                                    </p:set>
                                    <p:animEffect transition="in" filter="fade">
                                      <p:cBhvr>
                                        <p:cTn id="28" dur="1000"/>
                                        <p:tgtEl>
                                          <p:spTgt spid="160"/>
                                        </p:tgtEl>
                                      </p:cBhvr>
                                    </p:animEffect>
                                  </p:childTnLst>
                                </p:cTn>
                              </p:par>
                              <p:par>
                                <p:cTn id="29" presetID="10" presetClass="entr" presetSubtype="0" fill="hold" nodeType="withEffect">
                                  <p:stCondLst>
                                    <p:cond delay="0"/>
                                  </p:stCondLst>
                                  <p:childTnLst>
                                    <p:set>
                                      <p:cBhvr>
                                        <p:cTn id="30" dur="1" fill="hold">
                                          <p:stCondLst>
                                            <p:cond delay="0"/>
                                          </p:stCondLst>
                                        </p:cTn>
                                        <p:tgtEl>
                                          <p:spTgt spid="162"/>
                                        </p:tgtEl>
                                        <p:attrNameLst>
                                          <p:attrName>style.visibility</p:attrName>
                                        </p:attrNameLst>
                                      </p:cBhvr>
                                      <p:to>
                                        <p:strVal val="visible"/>
                                      </p:to>
                                    </p:set>
                                    <p:animEffect transition="in" filter="fade">
                                      <p:cBhvr>
                                        <p:cTn id="31" dur="1000"/>
                                        <p:tgtEl>
                                          <p:spTgt spid="162"/>
                                        </p:tgtEl>
                                      </p:cBhvr>
                                    </p:animEffect>
                                  </p:childTnLst>
                                </p:cTn>
                              </p:par>
                              <p:par>
                                <p:cTn id="32" presetID="10" presetClass="entr" presetSubtype="0" fill="hold" nodeType="withEffect">
                                  <p:stCondLst>
                                    <p:cond delay="0"/>
                                  </p:stCondLst>
                                  <p:childTnLst>
                                    <p:set>
                                      <p:cBhvr>
                                        <p:cTn id="33" dur="1" fill="hold">
                                          <p:stCondLst>
                                            <p:cond delay="0"/>
                                          </p:stCondLst>
                                        </p:cTn>
                                        <p:tgtEl>
                                          <p:spTgt spid="161"/>
                                        </p:tgtEl>
                                        <p:attrNameLst>
                                          <p:attrName>style.visibility</p:attrName>
                                        </p:attrNameLst>
                                      </p:cBhvr>
                                      <p:to>
                                        <p:strVal val="visible"/>
                                      </p:to>
                                    </p:set>
                                    <p:animEffect transition="in" filter="fade">
                                      <p:cBhvr>
                                        <p:cTn id="34"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BFE4AC1-657E-4A4D-B0D9-28052B1B8EEF}"/>
              </a:ext>
            </a:extLst>
          </p:cNvPr>
          <p:cNvSpPr>
            <a:spLocks noGrp="1"/>
          </p:cNvSpPr>
          <p:nvPr>
            <p:ph type="title"/>
          </p:nvPr>
        </p:nvSpPr>
        <p:spPr/>
        <p:txBody>
          <a:bodyPr>
            <a:noAutofit/>
          </a:bodyPr>
          <a:lstStyle/>
          <a:p>
            <a:pPr rtl="0"/>
            <a:r>
              <a:rPr lang="fr" sz="4400" b="0" i="0" u="none" strike="noStrike">
                <a:highlight>
                  <a:srgbClr val="000000">
                    <a:alpha val="0"/>
                  </a:srgbClr>
                </a:highlight>
                <a:latin typeface="Gill Sans MT"/>
              </a:rPr>
              <a:t>La question essentielle :</a:t>
            </a:r>
          </a:p>
        </p:txBody>
      </p:sp>
      <p:sp>
        <p:nvSpPr>
          <p:cNvPr id="3" name="Content Placeholder 2">
            <a:extLst>
              <a:ext uri="{FF2B5EF4-FFF2-40B4-BE49-F238E27FC236}">
                <a16:creationId xmlns:a16="http://schemas.microsoft.com/office/drawing/2014/main" id="{0806BE82-34E0-4664-AEE8-5127C44C7BB5}"/>
              </a:ext>
            </a:extLst>
          </p:cNvPr>
          <p:cNvSpPr>
            <a:spLocks noGrp="1"/>
          </p:cNvSpPr>
          <p:nvPr>
            <p:ph idx="1"/>
          </p:nvPr>
        </p:nvSpPr>
        <p:spPr/>
        <p:txBody>
          <a:bodyPr>
            <a:noAutofit/>
          </a:bodyPr>
          <a:lstStyle/>
          <a:p>
            <a:pPr marL="0" indent="0" rtl="0">
              <a:buNone/>
            </a:pPr>
            <a:r>
              <a:rPr lang="fr" sz="2800" b="0" i="1" u="none" strike="noStrike">
                <a:highlight>
                  <a:srgbClr val="000000">
                    <a:alpha val="0"/>
                  </a:srgbClr>
                </a:highlight>
                <a:latin typeface="Arial"/>
              </a:rPr>
              <a:t>Pour atteindre nos objectifs, chacun dispose-t-il des connaissances nécessaires pour faire son travail correctement et efficacement ?</a:t>
            </a:r>
          </a:p>
          <a:p>
            <a:pPr marL="0" indent="0">
              <a:buNone/>
            </a:pPr>
            <a:endParaRPr lang="en-US" i="1"/>
          </a:p>
          <a:p>
            <a:pPr marL="0" indent="0" rtl="0">
              <a:buNone/>
            </a:pPr>
            <a:r>
              <a:rPr lang="fr" sz="2800" b="0" i="1" u="none" strike="noStrike">
                <a:highlight>
                  <a:srgbClr val="000000">
                    <a:alpha val="0"/>
                  </a:srgbClr>
                </a:highlight>
                <a:latin typeface="Arial"/>
              </a:rPr>
              <a:t>	....Si ce n'est pas le cas, comment pouvons-nous remédier à la situation ?</a:t>
            </a:r>
          </a:p>
        </p:txBody>
      </p:sp>
    </p:spTree>
    <p:extLst>
      <p:ext uri="{BB962C8B-B14F-4D97-AF65-F5344CB8AC3E}">
        <p14:creationId xmlns:p14="http://schemas.microsoft.com/office/powerpoint/2010/main" val="1841939171"/>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BE8D1D0-A914-4D9A-B852-63B435A0EFF0}"/>
              </a:ext>
            </a:extLst>
          </p:cNvPr>
          <p:cNvSpPr>
            <a:spLocks noGrp="1"/>
          </p:cNvSpPr>
          <p:nvPr>
            <p:ph type="title"/>
          </p:nvPr>
        </p:nvSpPr>
        <p:spPr>
          <a:xfrm>
            <a:off x="198344" y="231580"/>
            <a:ext cx="7886700" cy="1325563"/>
          </a:xfrm>
        </p:spPr>
        <p:txBody>
          <a:bodyPr>
            <a:noAutofit/>
          </a:bodyPr>
          <a:lstStyle/>
          <a:p>
            <a:pPr rtl="0"/>
            <a:r>
              <a:rPr lang="fr" sz="3200" b="1" i="0" u="none" strike="noStrike">
                <a:highlight>
                  <a:srgbClr val="000000">
                    <a:alpha val="0"/>
                  </a:srgbClr>
                </a:highlight>
                <a:latin typeface="Gill Sans MT"/>
              </a:rPr>
              <a:t>But et public</a:t>
            </a:r>
          </a:p>
        </p:txBody>
      </p:sp>
      <p:sp>
        <p:nvSpPr>
          <p:cNvPr id="3" name="Content Placeholder 2">
            <a:extLst>
              <a:ext uri="{FF2B5EF4-FFF2-40B4-BE49-F238E27FC236}">
                <a16:creationId xmlns:a16="http://schemas.microsoft.com/office/drawing/2014/main" id="{430C58BB-7BB3-494C-90D9-2A0A00080DBD}"/>
              </a:ext>
            </a:extLst>
          </p:cNvPr>
          <p:cNvSpPr>
            <a:spLocks noGrp="1"/>
          </p:cNvSpPr>
          <p:nvPr>
            <p:ph idx="1"/>
          </p:nvPr>
        </p:nvSpPr>
        <p:spPr>
          <a:xfrm>
            <a:off x="198344" y="1549116"/>
            <a:ext cx="4194362" cy="4207622"/>
          </a:xfrm>
        </p:spPr>
        <p:txBody>
          <a:bodyPr>
            <a:noAutofit/>
          </a:bodyPr>
          <a:lstStyle/>
          <a:p>
            <a:pPr rtl="0"/>
            <a:r>
              <a:rPr lang="fr" sz="2800" b="0" i="0" u="none" strike="noStrike">
                <a:highlight>
                  <a:srgbClr val="000000">
                    <a:alpha val="0"/>
                  </a:srgbClr>
                </a:highlight>
                <a:latin typeface="Arial"/>
              </a:rPr>
              <a:t>Élargir la portée, l'utilité et l'utilisation du contenu de la santé mondiale fondé sur des données probantes.</a:t>
            </a:r>
          </a:p>
          <a:p>
            <a:pPr rtl="0"/>
            <a:r>
              <a:rPr lang="fr" sz="2800" b="0" i="0" u="none" strike="noStrike">
                <a:highlight>
                  <a:srgbClr val="000000">
                    <a:alpha val="0"/>
                  </a:srgbClr>
                </a:highlight>
                <a:latin typeface="Arial"/>
              </a:rPr>
              <a:t>Les responsables de la mise en œuvre désireux de tirer parti du </a:t>
            </a:r>
            <a:br>
              <a:rPr lang="fr" sz="2800" b="0" i="0" u="none" strike="noStrike">
                <a:highlight>
                  <a:srgbClr val="000000">
                    <a:alpha val="0"/>
                  </a:srgbClr>
                </a:highlight>
                <a:latin typeface="Arial"/>
              </a:rPr>
            </a:br>
            <a:r>
              <a:rPr lang="fr" sz="2800" b="0" i="0" u="none" strike="noStrike">
                <a:highlight>
                  <a:srgbClr val="000000">
                    <a:alpha val="0"/>
                  </a:srgbClr>
                </a:highlight>
                <a:latin typeface="Arial"/>
              </a:rPr>
              <a:t>contenu sanitaire librement accessible.</a:t>
            </a:r>
          </a:p>
          <a:p>
            <a:pPr marL="0" indent="0" rtl="0">
              <a:buNone/>
            </a:pPr>
            <a:r>
              <a:rPr lang="fr" sz="1800" b="0" i="0" u="none" strike="noStrike">
                <a:highlight>
                  <a:srgbClr val="000000">
                    <a:alpha val="0"/>
                  </a:srgbClr>
                </a:highlight>
                <a:latin typeface="Arial"/>
              </a:rPr>
              <a:t>*</a:t>
            </a:r>
            <a:r>
              <a:rPr lang="fr" sz="1800" b="0" i="0" u="none" strike="noStrike">
                <a:highlight>
                  <a:srgbClr val="000000">
                    <a:alpha val="0"/>
                  </a:srgbClr>
                </a:highlight>
                <a:latin typeface="Arial"/>
                <a:hlinkClick r:id="rId3"/>
              </a:rPr>
              <a:t> Guide d'adaptation du contenu de K4Health</a:t>
            </a:r>
            <a:endParaRPr lang="en-US" sz="1800"/>
          </a:p>
        </p:txBody>
      </p:sp>
      <p:pic>
        <p:nvPicPr>
          <p:cNvPr id="4" name="Shape 91" descr="Capture.PNG">
            <a:extLst>
              <a:ext uri="{FF2B5EF4-FFF2-40B4-BE49-F238E27FC236}">
                <a16:creationId xmlns:a16="http://schemas.microsoft.com/office/drawing/2014/main" id="{A932A786-DB12-457B-9A44-1749EAA1D5BA}"/>
              </a:ext>
            </a:extLst>
          </p:cNvPr>
          <p:cNvPicPr preferRelativeResize="0"/>
          <p:nvPr/>
        </p:nvPicPr>
        <p:blipFill>
          <a:blip r:embed="rId4">
            <a:alphaModFix/>
          </a:blip>
          <a:stretch>
            <a:fillRect/>
          </a:stretch>
        </p:blipFill>
        <p:spPr>
          <a:xfrm>
            <a:off x="4572000" y="1"/>
            <a:ext cx="4572000" cy="5756738"/>
          </a:xfrm>
          <a:prstGeom prst="rect">
            <a:avLst/>
          </a:prstGeom>
          <a:noFill/>
          <a:ln>
            <a:noFill/>
          </a:ln>
        </p:spPr>
      </p:pic>
    </p:spTree>
    <p:extLst>
      <p:ext uri="{BB962C8B-B14F-4D97-AF65-F5344CB8AC3E}">
        <p14:creationId xmlns:p14="http://schemas.microsoft.com/office/powerpoint/2010/main" val="463007216"/>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98"/>
        <p:cNvGrpSpPr/>
        <p:nvPr/>
      </p:nvGrpSpPr>
      <p:grpSpPr>
        <a:xfrm>
          <a:off x="0" y="0"/>
          <a:ext cx="0" cy="0"/>
        </a:xfrm>
      </p:grpSpPr>
      <p:sp>
        <p:nvSpPr>
          <p:cNvPr id="99" name="Shape 99"/>
          <p:cNvSpPr txBox="1"/>
          <p:nvPr/>
        </p:nvSpPr>
        <p:spPr>
          <a:xfrm>
            <a:off x="1165575" y="1448941"/>
            <a:ext cx="7717200" cy="2902800"/>
          </a:xfrm>
          <a:prstGeom prst="rect">
            <a:avLst/>
          </a:prstGeom>
          <a:noFill/>
          <a:ln>
            <a:noFill/>
          </a:ln>
        </p:spPr>
        <p:txBody>
          <a:bodyPr spcFirstLastPara="1" wrap="square" lIns="91425" tIns="91425" rIns="91425" bIns="91425" anchor="t" anchorCtr="0">
            <a:noAutofit/>
          </a:bodyPr>
          <a:lstStyle/>
          <a:p>
            <a:pPr marL="914400" rtl="0">
              <a:spcBef>
                <a:spcPts val="1000"/>
              </a:spcBef>
            </a:pPr>
            <a:r>
              <a:rPr lang="fr" sz="2400" b="0" i="0" u="none" strike="noStrike">
                <a:solidFill>
                  <a:srgbClr val="007EA5"/>
                </a:solidFill>
                <a:highlight>
                  <a:srgbClr val="000000">
                    <a:alpha val="0"/>
                  </a:srgbClr>
                </a:highlight>
                <a:latin typeface="Calibri"/>
              </a:rPr>
              <a:t>Rendre le contenu approprié à un</a:t>
            </a:r>
            <a:r>
              <a:rPr lang="fr" sz="2400" b="1" i="0" u="none" strike="noStrike">
                <a:solidFill>
                  <a:srgbClr val="007EA5"/>
                </a:solidFill>
                <a:highlight>
                  <a:srgbClr val="000000">
                    <a:alpha val="0"/>
                  </a:srgbClr>
                </a:highlight>
                <a:latin typeface="Calibri"/>
              </a:rPr>
              <a:t> contexte</a:t>
            </a:r>
            <a:r>
              <a:rPr lang="fr" sz="2400" b="0" i="0" u="none" strike="noStrike">
                <a:solidFill>
                  <a:srgbClr val="007EA5"/>
                </a:solidFill>
                <a:highlight>
                  <a:srgbClr val="000000">
                    <a:alpha val="0"/>
                  </a:srgbClr>
                </a:highlight>
                <a:latin typeface="Calibri"/>
              </a:rPr>
              <a:t> local et </a:t>
            </a:r>
            <a:r>
              <a:rPr lang="fr" sz="2400" b="1" i="0" u="none" strike="noStrike">
                <a:solidFill>
                  <a:srgbClr val="007EA5"/>
                </a:solidFill>
                <a:highlight>
                  <a:srgbClr val="000000">
                    <a:alpha val="0"/>
                  </a:srgbClr>
                </a:highlight>
                <a:latin typeface="Arial"/>
                <a:cs typeface="Arial"/>
              </a:rPr>
              <a:t>culturel</a:t>
            </a:r>
            <a:r>
              <a:rPr lang="fr" sz="2400" b="0" i="0" u="none" strike="noStrike">
                <a:solidFill>
                  <a:srgbClr val="007EA5"/>
                </a:solidFill>
                <a:highlight>
                  <a:srgbClr val="000000">
                    <a:alpha val="0"/>
                  </a:srgbClr>
                </a:highlight>
                <a:latin typeface="Calibri"/>
              </a:rPr>
              <a:t> </a:t>
            </a:r>
            <a:r>
              <a:rPr lang="fr" sz="2400" b="1" i="0" u="none" strike="noStrike">
                <a:solidFill>
                  <a:srgbClr val="007EA5"/>
                </a:solidFill>
                <a:highlight>
                  <a:srgbClr val="000000">
                    <a:alpha val="0"/>
                  </a:srgbClr>
                </a:highlight>
                <a:latin typeface="Calibri"/>
              </a:rPr>
              <a:t>spécifique </a:t>
            </a:r>
            <a:endParaRPr sz="2400" b="1">
              <a:solidFill>
                <a:srgbClr val="007EA5"/>
              </a:solidFill>
            </a:endParaRPr>
          </a:p>
          <a:p>
            <a:pPr marL="914400">
              <a:spcBef>
                <a:spcPts val="1000"/>
              </a:spcBef>
            </a:pPr>
            <a:endParaRPr sz="2400" b="1">
              <a:solidFill>
                <a:srgbClr val="007EA5"/>
              </a:solidFill>
            </a:endParaRPr>
          </a:p>
          <a:p>
            <a:pPr rtl="0">
              <a:spcBef>
                <a:spcPts val="1000"/>
              </a:spcBef>
            </a:pPr>
            <a:r>
              <a:rPr lang="fr" sz="2400" b="0" i="0" u="none" strike="noStrike">
                <a:solidFill>
                  <a:srgbClr val="007EA5"/>
                </a:solidFill>
                <a:highlight>
                  <a:srgbClr val="000000">
                    <a:alpha val="0"/>
                  </a:srgbClr>
                </a:highlight>
                <a:latin typeface="Calibri"/>
              </a:rPr>
              <a:t>Changer le contenu dans une </a:t>
            </a:r>
            <a:r>
              <a:rPr lang="fr" sz="2400" b="1" i="0" u="none" strike="noStrike">
                <a:solidFill>
                  <a:srgbClr val="007EA5"/>
                </a:solidFill>
                <a:highlight>
                  <a:srgbClr val="000000">
                    <a:alpha val="0"/>
                  </a:srgbClr>
                </a:highlight>
                <a:latin typeface="Calibri"/>
              </a:rPr>
              <a:t>langue locale</a:t>
            </a:r>
            <a:endParaRPr sz="2400" b="1">
              <a:solidFill>
                <a:srgbClr val="007EA5"/>
              </a:solidFill>
            </a:endParaRPr>
          </a:p>
          <a:p>
            <a:pPr marL="914400">
              <a:spcBef>
                <a:spcPts val="1000"/>
              </a:spcBef>
            </a:pPr>
            <a:endParaRPr sz="2400">
              <a:solidFill>
                <a:srgbClr val="007EA5"/>
              </a:solidFill>
            </a:endParaRPr>
          </a:p>
          <a:p>
            <a:pPr marL="914400" rtl="0">
              <a:spcBef>
                <a:spcPts val="1000"/>
              </a:spcBef>
            </a:pPr>
            <a:r>
              <a:rPr lang="fr" sz="2400" b="0" i="0" u="none" strike="noStrike">
                <a:solidFill>
                  <a:srgbClr val="007EA5"/>
                </a:solidFill>
                <a:highlight>
                  <a:srgbClr val="000000">
                    <a:alpha val="0"/>
                  </a:srgbClr>
                </a:highlight>
                <a:latin typeface="Calibri"/>
              </a:rPr>
              <a:t>La rendre disponible par le biais d'une </a:t>
            </a:r>
            <a:r>
              <a:rPr lang="fr" sz="2400" b="1" i="0" u="none" strike="noStrike">
                <a:solidFill>
                  <a:srgbClr val="007EA5"/>
                </a:solidFill>
                <a:highlight>
                  <a:srgbClr val="000000">
                    <a:alpha val="0"/>
                  </a:srgbClr>
                </a:highlight>
                <a:latin typeface="Calibri"/>
              </a:rPr>
              <a:t>méthode/technologie différente</a:t>
            </a:r>
            <a:r>
              <a:rPr lang="fr" sz="2400" b="0" i="0" u="none" strike="noStrike">
                <a:solidFill>
                  <a:srgbClr val="007EA5"/>
                </a:solidFill>
                <a:highlight>
                  <a:srgbClr val="000000">
                    <a:alpha val="0"/>
                  </a:srgbClr>
                </a:highlight>
                <a:latin typeface="Calibri"/>
              </a:rPr>
              <a:t> adaptée au contexte local.</a:t>
            </a:r>
            <a:endParaRPr sz="2400">
              <a:solidFill>
                <a:srgbClr val="007EA5"/>
              </a:solidFill>
            </a:endParaRPr>
          </a:p>
          <a:p>
            <a:pPr>
              <a:lnSpc>
                <a:spcPct val="115000"/>
              </a:lnSpc>
              <a:spcBef>
                <a:spcPts val="1000"/>
              </a:spcBef>
            </a:pPr>
            <a:endParaRPr sz="2400" i="1">
              <a:solidFill>
                <a:srgbClr val="007EA5"/>
              </a:solidFill>
            </a:endParaRPr>
          </a:p>
          <a:p>
            <a:pPr>
              <a:lnSpc>
                <a:spcPct val="115000"/>
              </a:lnSpc>
            </a:pPr>
            <a:endParaRPr sz="2400">
              <a:solidFill>
                <a:srgbClr val="007EA5"/>
              </a:solidFill>
            </a:endParaRPr>
          </a:p>
        </p:txBody>
      </p:sp>
      <p:pic>
        <p:nvPicPr>
          <p:cNvPr id="100" name="Shape 100" descr="Original ..."/>
          <p:cNvPicPr preferRelativeResize="0"/>
          <p:nvPr/>
        </p:nvPicPr>
        <p:blipFill>
          <a:blip r:embed="rId3">
            <a:alphaModFix/>
          </a:blip>
          <a:stretch>
            <a:fillRect/>
          </a:stretch>
        </p:blipFill>
        <p:spPr>
          <a:xfrm>
            <a:off x="844801" y="3599226"/>
            <a:ext cx="1290575" cy="1290575"/>
          </a:xfrm>
          <a:prstGeom prst="rect">
            <a:avLst/>
          </a:prstGeom>
          <a:noFill/>
          <a:ln>
            <a:noFill/>
          </a:ln>
        </p:spPr>
      </p:pic>
      <p:pic>
        <p:nvPicPr>
          <p:cNvPr id="101" name="Shape 101" descr="... dialogue interview icon ..."/>
          <p:cNvPicPr preferRelativeResize="0"/>
          <p:nvPr/>
        </p:nvPicPr>
        <p:blipFill>
          <a:blip r:embed="rId4">
            <a:alphaModFix/>
          </a:blip>
          <a:stretch>
            <a:fillRect/>
          </a:stretch>
        </p:blipFill>
        <p:spPr>
          <a:xfrm>
            <a:off x="6452624" y="2389837"/>
            <a:ext cx="1525801" cy="1359612"/>
          </a:xfrm>
          <a:prstGeom prst="rect">
            <a:avLst/>
          </a:prstGeom>
          <a:noFill/>
          <a:ln>
            <a:noFill/>
          </a:ln>
        </p:spPr>
      </p:pic>
      <p:sp>
        <p:nvSpPr>
          <p:cNvPr id="102" name="Shape 102"/>
          <p:cNvSpPr txBox="1"/>
          <p:nvPr/>
        </p:nvSpPr>
        <p:spPr>
          <a:xfrm>
            <a:off x="577875" y="5011925"/>
            <a:ext cx="8304900" cy="770100"/>
          </a:xfrm>
          <a:prstGeom prst="rect">
            <a:avLst/>
          </a:prstGeom>
          <a:noFill/>
          <a:ln>
            <a:noFill/>
          </a:ln>
        </p:spPr>
        <p:txBody>
          <a:bodyPr spcFirstLastPara="1" wrap="square" lIns="91425" tIns="91425" rIns="91425" bIns="91425" anchor="t" anchorCtr="0">
            <a:noAutofit/>
          </a:bodyPr>
          <a:lstStyle/>
          <a:p>
            <a:pPr rtl="0">
              <a:lnSpc>
                <a:spcPct val="115000"/>
              </a:lnSpc>
              <a:spcBef>
                <a:spcPts val="1000"/>
              </a:spcBef>
            </a:pPr>
            <a:r>
              <a:rPr lang="fr" sz="2200" b="0" i="1" u="none" strike="noStrike">
                <a:solidFill>
                  <a:srgbClr val="007EA5"/>
                </a:solidFill>
                <a:highlight>
                  <a:srgbClr val="000000">
                    <a:alpha val="0"/>
                  </a:srgbClr>
                </a:highlight>
                <a:latin typeface="Arial"/>
                <a:cs typeface="Arial"/>
              </a:rPr>
              <a:t>Souvent, l'adaptation du contenu implique une combinaison d'approches.</a:t>
            </a:r>
            <a:endParaRPr sz="2200" i="1">
              <a:solidFill>
                <a:srgbClr val="007EA5"/>
              </a:solidFill>
              <a:latin typeface="Arial" pitchFamily="34" charset="0"/>
              <a:cs typeface="Arial" pitchFamily="34" charset="0"/>
            </a:endParaRPr>
          </a:p>
          <a:p>
            <a:pPr>
              <a:lnSpc>
                <a:spcPct val="115000"/>
              </a:lnSpc>
            </a:pPr>
            <a:endParaRPr>
              <a:solidFill>
                <a:srgbClr val="007EA5"/>
              </a:solidFill>
              <a:latin typeface="Arial" pitchFamily="34" charset="0"/>
              <a:cs typeface="Arial" pitchFamily="34" charset="0"/>
            </a:endParaRPr>
          </a:p>
        </p:txBody>
      </p:sp>
      <p:pic>
        <p:nvPicPr>
          <p:cNvPr id="103" name="Shape 103" descr="village.png"/>
          <p:cNvPicPr preferRelativeResize="0"/>
          <p:nvPr/>
        </p:nvPicPr>
        <p:blipFill>
          <a:blip r:embed="rId5">
            <a:alphaModFix/>
          </a:blip>
          <a:stretch>
            <a:fillRect/>
          </a:stretch>
        </p:blipFill>
        <p:spPr>
          <a:xfrm>
            <a:off x="355175" y="1543025"/>
            <a:ext cx="1648800" cy="1648800"/>
          </a:xfrm>
          <a:prstGeom prst="rect">
            <a:avLst/>
          </a:prstGeom>
          <a:noFill/>
          <a:ln>
            <a:noFill/>
          </a:ln>
        </p:spPr>
      </p:pic>
      <p:sp>
        <p:nvSpPr>
          <p:cNvPr id="104" name="Shape 104"/>
          <p:cNvSpPr txBox="1">
            <a:spLocks noGrp="1"/>
          </p:cNvSpPr>
          <p:nvPr>
            <p:ph type="title"/>
          </p:nvPr>
        </p:nvSpPr>
        <p:spPr>
          <a:xfrm>
            <a:off x="98250" y="289417"/>
            <a:ext cx="8222100" cy="1037400"/>
          </a:xfrm>
          <a:prstGeom prst="rect">
            <a:avLst/>
          </a:prstGeom>
        </p:spPr>
        <p:txBody>
          <a:bodyPr spcFirstLastPara="1" vert="horz" wrap="square" lIns="91425" tIns="91425" rIns="91425" bIns="91425" rtlCol="0" anchor="b" anchorCtr="0">
            <a:noAutofit/>
          </a:bodyPr>
          <a:lstStyle/>
          <a:p>
            <a:pPr rtl="0">
              <a:spcBef>
                <a:spcPct val="0"/>
              </a:spcBef>
            </a:pPr>
            <a:r>
              <a:rPr lang="fr" sz="3600" b="0" i="1" u="none" strike="noStrike">
                <a:solidFill>
                  <a:srgbClr val="FFFFFF"/>
                </a:solidFill>
                <a:highlight>
                  <a:srgbClr val="000000">
                    <a:alpha val="0"/>
                  </a:srgbClr>
                </a:highlight>
                <a:latin typeface="Gill Sans MT"/>
              </a:rPr>
              <a:t>Différents types d'adaptation</a:t>
            </a:r>
            <a:endParaRPr sz="3600" i="1">
              <a:solidFill>
                <a:srgbClr val="FFFFFF"/>
              </a:solidFill>
            </a:endParaRPr>
          </a:p>
        </p:txBody>
      </p:sp>
      <p:sp>
        <p:nvSpPr>
          <p:cNvPr id="8" name="Title 1">
            <a:extLst>
              <a:ext uri="{FF2B5EF4-FFF2-40B4-BE49-F238E27FC236}">
                <a16:creationId xmlns:a16="http://schemas.microsoft.com/office/drawing/2014/main" id="{C1341470-0C46-4A1A-AE4D-98BF9DB776D2}"/>
              </a:ext>
            </a:extLst>
          </p:cNvPr>
          <p:cNvSpPr txBox="1"/>
          <p:nvPr/>
        </p:nvSpPr>
        <p:spPr>
          <a:xfrm>
            <a:off x="628650" y="365126"/>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7EA5"/>
                </a:solidFill>
                <a:latin typeface="Gill Sans MT" panose="020b0502020104020203" pitchFamily="34" charset="0"/>
                <a:ea typeface="+mj-ea"/>
                <a:cs typeface="+mj-cs"/>
              </a:defRPr>
            </a:lvl1pPr>
          </a:lstStyle>
          <a:p>
            <a:pPr rtl="0"/>
            <a:r>
              <a:rPr lang="fr" sz="4400" b="1" i="0" u="none" strike="noStrike">
                <a:highlight>
                  <a:srgbClr val="000000">
                    <a:alpha val="0"/>
                  </a:srgbClr>
                </a:highlight>
                <a:latin typeface="Gill Sans MT"/>
              </a:rPr>
              <a:t>Différents types d'adaptation</a:t>
            </a:r>
          </a:p>
        </p:txBody>
      </p:sp>
    </p:spTree>
    <p:extLst>
      <p:ext uri="{BB962C8B-B14F-4D97-AF65-F5344CB8AC3E}">
        <p14:creationId xmlns:p14="http://schemas.microsoft.com/office/powerpoint/2010/main" val="3164165434"/>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135"/>
        <p:cNvGrpSpPr/>
        <p:nvPr/>
      </p:nvGrpSpPr>
      <p:grpSpPr>
        <a:xfrm>
          <a:off x="0" y="0"/>
          <a:ext cx="0" cy="0"/>
        </a:xfrm>
      </p:grpSpPr>
      <p:sp>
        <p:nvSpPr>
          <p:cNvPr id="136" name="Shape 136"/>
          <p:cNvSpPr txBox="1">
            <a:spLocks noGrp="1"/>
          </p:cNvSpPr>
          <p:nvPr>
            <p:ph type="title"/>
          </p:nvPr>
        </p:nvSpPr>
        <p:spPr>
          <a:xfrm>
            <a:off x="275772" y="263528"/>
            <a:ext cx="8701314" cy="1325563"/>
          </a:xfrm>
          <a:prstGeom prst="rect">
            <a:avLst/>
          </a:prstGeom>
        </p:spPr>
        <p:txBody>
          <a:bodyPr spcFirstLastPara="1" vert="horz" wrap="square" lIns="91425" tIns="91425" rIns="91425" bIns="91425" rtlCol="0" anchor="ctr" anchorCtr="0">
            <a:noAutofit/>
          </a:bodyPr>
          <a:lstStyle/>
          <a:p>
            <a:pPr rtl="0">
              <a:spcBef>
                <a:spcPct val="0"/>
              </a:spcBef>
            </a:pPr>
            <a:r>
              <a:rPr lang="fr" sz="4400" b="1" i="0" u="none" strike="noStrike">
                <a:highlight>
                  <a:srgbClr val="000000">
                    <a:alpha val="0"/>
                  </a:srgbClr>
                </a:highlight>
                <a:latin typeface="Gill Sans MT"/>
              </a:rPr>
              <a:t>Cadre d'adaptation du contenu</a:t>
            </a:r>
            <a:endParaRPr b="1"/>
          </a:p>
        </p:txBody>
      </p:sp>
      <p:pic>
        <p:nvPicPr>
          <p:cNvPr id="137" name="Shape 137"/>
          <p:cNvPicPr preferRelativeResize="0"/>
          <p:nvPr/>
        </p:nvPicPr>
        <p:blipFill>
          <a:blip r:embed="rId3">
            <a:alphaModFix/>
          </a:blip>
          <a:stretch>
            <a:fillRect/>
          </a:stretch>
        </p:blipFill>
        <p:spPr>
          <a:xfrm>
            <a:off x="152400" y="1716468"/>
            <a:ext cx="8839200" cy="3534055"/>
          </a:xfrm>
          <a:prstGeom prst="rect">
            <a:avLst/>
          </a:prstGeom>
          <a:noFill/>
          <a:ln>
            <a:noFill/>
          </a:ln>
        </p:spPr>
      </p:pic>
    </p:spTree>
    <p:extLst>
      <p:ext uri="{BB962C8B-B14F-4D97-AF65-F5344CB8AC3E}">
        <p14:creationId xmlns:p14="http://schemas.microsoft.com/office/powerpoint/2010/main" val="1447111241"/>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109"/>
        <p:cNvGrpSpPr/>
        <p:nvPr/>
      </p:nvGrpSpPr>
      <p:grpSpPr>
        <a:xfrm>
          <a:off x="0" y="0"/>
          <a:ext cx="0" cy="0"/>
        </a:xfrm>
      </p:grpSpPr>
      <p:graphicFrame>
        <p:nvGraphicFramePr>
          <p:cNvPr id="110" name="Shape 110"/>
          <p:cNvGraphicFramePr>
            <a:graphicFrameLocks noGrp="1"/>
          </p:cNvGraphicFramePr>
          <p:nvPr>
            <p:extLst>
              <p:ext uri="{D42A27DB-BD31-4B8C-83A1-F6EECF244321}">
                <p14:modId xmlns:p14="http://schemas.microsoft.com/office/powerpoint/2010/main" val="4261549467"/>
              </p:ext>
            </p:extLst>
          </p:nvPr>
        </p:nvGraphicFramePr>
        <p:xfrm>
          <a:off x="364555" y="644859"/>
          <a:ext cx="8553350" cy="6034860"/>
        </p:xfrm>
        <a:graphic>
          <a:graphicData uri="http://schemas.openxmlformats.org/drawingml/2006/table">
            <a:tbl>
              <a:tblPr>
                <a:noFill/>
              </a:tblPr>
              <a:tblGrid>
                <a:gridCol w="2114925">
                  <a:extLst>
                    <a:ext uri="{9D8B030D-6E8A-4147-A177-3AD203B41FA5}">
                      <a16:colId xmlns:a16="http://schemas.microsoft.com/office/drawing/2014/main" val="20000"/>
                    </a:ext>
                  </a:extLst>
                </a:gridCol>
                <a:gridCol w="1243875">
                  <a:extLst>
                    <a:ext uri="{9D8B030D-6E8A-4147-A177-3AD203B41FA5}">
                      <a16:colId xmlns:a16="http://schemas.microsoft.com/office/drawing/2014/main" val="20001"/>
                    </a:ext>
                  </a:extLst>
                </a:gridCol>
                <a:gridCol w="1198925">
                  <a:extLst>
                    <a:ext uri="{9D8B030D-6E8A-4147-A177-3AD203B41FA5}">
                      <a16:colId xmlns:a16="http://schemas.microsoft.com/office/drawing/2014/main" val="20002"/>
                    </a:ext>
                  </a:extLst>
                </a:gridCol>
                <a:gridCol w="1444750">
                  <a:extLst>
                    <a:ext uri="{9D8B030D-6E8A-4147-A177-3AD203B41FA5}">
                      <a16:colId xmlns:a16="http://schemas.microsoft.com/office/drawing/2014/main" val="20003"/>
                    </a:ext>
                  </a:extLst>
                </a:gridCol>
                <a:gridCol w="2550875">
                  <a:extLst>
                    <a:ext uri="{9D8B030D-6E8A-4147-A177-3AD203B41FA5}">
                      <a16:colId xmlns:a16="http://schemas.microsoft.com/office/drawing/2014/main" val="20004"/>
                    </a:ext>
                  </a:extLst>
                </a:gridCol>
              </a:tblGrid>
              <a:tr h="981610">
                <a:tc>
                  <a:txBody>
                    <a:bodyPr vert="horz" wrap="square">
                      <a:noAutofit/>
                    </a:bodyPr>
                    <a:lstStyle/>
                    <a:p>
                      <a:pPr marL="0" lvl="0" indent="0" rtl="0">
                        <a:spcBef>
                          <a:spcPct val="0"/>
                        </a:spcBef>
                        <a:spcAft>
                          <a:spcPct val="0"/>
                        </a:spcAft>
                        <a:buNone/>
                      </a:pPr>
                      <a:r>
                        <a:rPr lang="fr" sz="1800" b="1" i="0" u="none" strike="noStrike">
                          <a:highlight>
                            <a:srgbClr val="000000">
                              <a:alpha val="0"/>
                            </a:srgbClr>
                          </a:highlight>
                          <a:latin typeface="Calibri"/>
                        </a:rPr>
                        <a:t>Contenu original</a:t>
                      </a:r>
                      <a:endParaRPr sz="1800"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r>
                        <a:rPr lang="fr" sz="1800" b="1" i="0" u="none" strike="noStrike">
                          <a:highlight>
                            <a:srgbClr val="000000">
                              <a:alpha val="0"/>
                            </a:srgbClr>
                          </a:highlight>
                          <a:latin typeface="Calibri"/>
                        </a:rPr>
                        <a:t>Adapté pour le contexte</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r>
                        <a:rPr lang="fr" sz="1800" b="1" i="0" u="none" strike="noStrike">
                          <a:highlight>
                            <a:srgbClr val="000000">
                              <a:alpha val="0"/>
                            </a:srgbClr>
                          </a:highlight>
                          <a:latin typeface="Calibri"/>
                        </a:rPr>
                        <a:t>Adapté pour la langue </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r>
                        <a:rPr lang="fr" sz="1800" b="1" i="0" u="none" strike="noStrike">
                          <a:highlight>
                            <a:srgbClr val="000000">
                              <a:alpha val="0"/>
                            </a:srgbClr>
                          </a:highlight>
                          <a:latin typeface="Calibri"/>
                        </a:rPr>
                        <a:t>Adapté à la méthode de livraison</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r>
                        <a:rPr lang="fr" sz="1800" b="1" i="0" u="none" strike="noStrike">
                          <a:highlight>
                            <a:srgbClr val="000000">
                              <a:alpha val="0"/>
                            </a:srgbClr>
                          </a:highlight>
                          <a:latin typeface="Calibri"/>
                        </a:rPr>
                        <a:t>Contenu final adapté</a:t>
                      </a:r>
                      <a:endParaRPr sz="1800"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981610">
                <a:tc>
                  <a:txBody>
                    <a:bodyPr vert="horz" wrap="square">
                      <a:noAutofit/>
                    </a:bodyPr>
                    <a:lstStyle/>
                    <a:p>
                      <a:pPr marL="0" lvl="0" indent="0" rtl="0">
                        <a:spcBef>
                          <a:spcPct val="0"/>
                        </a:spcBef>
                        <a:spcAft>
                          <a:spcPct val="0"/>
                        </a:spcAft>
                        <a:buNone/>
                      </a:pPr>
                      <a:r>
                        <a:rPr lang="fr" sz="1800" b="0" i="0" u="none" strike="noStrike">
                          <a:highlight>
                            <a:srgbClr val="000000">
                              <a:alpha val="0"/>
                            </a:srgbClr>
                          </a:highlight>
                          <a:latin typeface="Calibri"/>
                        </a:rPr>
                        <a:t>Programmes de formation mondiaux/locaux, guides et rapports de recherche</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rtl="0">
                        <a:spcBef>
                          <a:spcPct val="0"/>
                        </a:spcBef>
                        <a:spcAft>
                          <a:spcPct val="0"/>
                        </a:spcAft>
                        <a:buNone/>
                      </a:pPr>
                      <a:r>
                        <a:rPr lang="fr" sz="1800" b="1" i="0" u="none" strike="noStrike">
                          <a:highlight>
                            <a:srgbClr val="000000">
                              <a:alpha val="0"/>
                            </a:srgbClr>
                          </a:highlight>
                          <a:latin typeface="Calibri"/>
                        </a:rPr>
                        <a:t>SMS</a:t>
                      </a:r>
                      <a:endParaRPr b="1"/>
                    </a:p>
                    <a:p>
                      <a:pPr marL="0" lvl="0" indent="0" rtl="0">
                        <a:spcBef>
                          <a:spcPct val="0"/>
                        </a:spcBef>
                        <a:spcAft>
                          <a:spcPct val="0"/>
                        </a:spcAft>
                        <a:buNone/>
                      </a:pPr>
                      <a:r>
                        <a:rPr lang="fr" sz="1800" b="1" i="0" u="none" strike="noStrike">
                          <a:highlight>
                            <a:srgbClr val="000000">
                              <a:alpha val="0"/>
                            </a:srgbClr>
                          </a:highlight>
                          <a:latin typeface="Calibri"/>
                        </a:rPr>
                        <a:t>Le m4Rh de FHI</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981610">
                <a:tc>
                  <a:txBody>
                    <a:bodyPr vert="horz" wrap="square">
                      <a:noAutofit/>
                    </a:bodyPr>
                    <a:lstStyle/>
                    <a:p>
                      <a:pPr marL="0" lvl="0" indent="0" rtl="0">
                        <a:spcBef>
                          <a:spcPct val="0"/>
                        </a:spcBef>
                        <a:spcAft>
                          <a:spcPct val="0"/>
                        </a:spcAft>
                        <a:buNone/>
                      </a:pPr>
                      <a:r>
                        <a:rPr lang="fr" sz="1800" b="0" i="0" u="none" strike="noStrike">
                          <a:highlight>
                            <a:srgbClr val="000000">
                              <a:alpha val="0"/>
                            </a:srgbClr>
                          </a:highlight>
                          <a:latin typeface="Calibri"/>
                        </a:rPr>
                        <a:t>Cours GHeL</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rtl="0">
                        <a:spcBef>
                          <a:spcPct val="0"/>
                        </a:spcBef>
                        <a:spcAft>
                          <a:spcPct val="0"/>
                        </a:spcAft>
                        <a:buNone/>
                      </a:pPr>
                      <a:r>
                        <a:rPr lang="fr" sz="1800" b="1" i="0" u="none" strike="noStrike">
                          <a:highlight>
                            <a:srgbClr val="000000">
                              <a:alpha val="0"/>
                            </a:srgbClr>
                          </a:highlight>
                          <a:latin typeface="Calibri"/>
                        </a:rPr>
                        <a:t>mLearning</a:t>
                      </a:r>
                      <a:endParaRPr b="1"/>
                    </a:p>
                    <a:p>
                      <a:pPr marL="0" lvl="0" indent="0" rtl="0">
                        <a:spcBef>
                          <a:spcPct val="0"/>
                        </a:spcBef>
                        <a:spcAft>
                          <a:spcPct val="0"/>
                        </a:spcAft>
                        <a:buNone/>
                      </a:pPr>
                      <a:r>
                        <a:rPr lang="fr" sz="1800" b="1" i="0" u="none" strike="noStrike">
                          <a:highlight>
                            <a:srgbClr val="000000">
                              <a:alpha val="0"/>
                            </a:srgbClr>
                          </a:highlight>
                          <a:latin typeface="Calibri"/>
                        </a:rPr>
                        <a:t>Fdn Grameen</a:t>
                      </a:r>
                      <a:endParaRPr b="1"/>
                    </a:p>
                    <a:p>
                      <a:pPr marL="0" lvl="0" indent="0" rtl="0">
                        <a:spcBef>
                          <a:spcPct val="0"/>
                        </a:spcBef>
                        <a:spcAft>
                          <a:spcPct val="0"/>
                        </a:spcAft>
                        <a:buNone/>
                      </a:pPr>
                      <a:r>
                        <a:rPr lang="fr" sz="1800" b="1" i="0" u="none" strike="noStrike">
                          <a:highlight>
                            <a:srgbClr val="000000">
                              <a:alpha val="0"/>
                            </a:srgbClr>
                          </a:highlight>
                          <a:latin typeface="Calibri"/>
                        </a:rPr>
                        <a:t>CHN sur la route</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13890">
                <a:tc>
                  <a:txBody>
                    <a:bodyPr vert="horz" wrap="square">
                      <a:noAutofit/>
                    </a:bodyPr>
                    <a:lstStyle/>
                    <a:p>
                      <a:pPr marL="0" lvl="0" indent="0" rtl="0">
                        <a:spcBef>
                          <a:spcPct val="0"/>
                        </a:spcBef>
                        <a:spcAft>
                          <a:spcPct val="0"/>
                        </a:spcAft>
                        <a:buNone/>
                      </a:pPr>
                      <a:r>
                        <a:rPr lang="fr" sz="1800" b="0" i="0" u="none" strike="noStrike">
                          <a:highlight>
                            <a:srgbClr val="000000">
                              <a:alpha val="0"/>
                            </a:srgbClr>
                          </a:highlight>
                          <a:latin typeface="Calibri"/>
                        </a:rPr>
                        <a:t>Cours GHeL</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rtl="0">
                        <a:spcBef>
                          <a:spcPct val="0"/>
                        </a:spcBef>
                        <a:spcAft>
                          <a:spcPct val="0"/>
                        </a:spcAft>
                        <a:buNone/>
                      </a:pPr>
                      <a:r>
                        <a:rPr lang="fr" sz="1800" b="1" i="0" u="none" strike="noStrike">
                          <a:highlight>
                            <a:srgbClr val="000000">
                              <a:alpha val="0"/>
                            </a:srgbClr>
                          </a:highlight>
                          <a:latin typeface="Calibri"/>
                        </a:rPr>
                        <a:t>SVI</a:t>
                      </a:r>
                      <a:endParaRPr b="1"/>
                    </a:p>
                    <a:p>
                      <a:pPr marL="0" lvl="0" indent="0" rtl="0">
                        <a:spcBef>
                          <a:spcPct val="0"/>
                        </a:spcBef>
                        <a:spcAft>
                          <a:spcPct val="0"/>
                        </a:spcAft>
                        <a:buNone/>
                      </a:pPr>
                      <a:r>
                        <a:rPr lang="fr" sz="1800" b="1" i="0" u="none" strike="noStrike">
                          <a:highlight>
                            <a:srgbClr val="000000">
                              <a:alpha val="0"/>
                            </a:srgbClr>
                          </a:highlight>
                          <a:latin typeface="Calibri"/>
                        </a:rPr>
                        <a:t>K4Health</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713890">
                <a:tc>
                  <a:txBody>
                    <a:bodyPr vert="horz" wrap="square">
                      <a:noAutofit/>
                    </a:bodyPr>
                    <a:lstStyle/>
                    <a:p>
                      <a:pPr marL="0" lvl="0" indent="0" rtl="0">
                        <a:spcBef>
                          <a:spcPct val="0"/>
                        </a:spcBef>
                        <a:spcAft>
                          <a:spcPct val="0"/>
                        </a:spcAft>
                        <a:buNone/>
                      </a:pPr>
                      <a:r>
                        <a:rPr lang="fr" sz="1800" b="0" i="0" u="none" strike="noStrike">
                          <a:highlight>
                            <a:srgbClr val="000000">
                              <a:alpha val="0"/>
                            </a:srgbClr>
                          </a:highlight>
                          <a:latin typeface="Calibri"/>
                        </a:rPr>
                        <a:t>Santé Wiki</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rtl="0">
                        <a:spcBef>
                          <a:spcPct val="0"/>
                        </a:spcBef>
                        <a:spcAft>
                          <a:spcPct val="0"/>
                        </a:spcAft>
                        <a:buNone/>
                      </a:pPr>
                      <a:r>
                        <a:rPr lang="fr" sz="1800" b="1" i="0" u="none" strike="noStrike">
                          <a:highlight>
                            <a:srgbClr val="000000">
                              <a:alpha val="0"/>
                            </a:srgbClr>
                          </a:highlight>
                          <a:latin typeface="Calibri"/>
                        </a:rPr>
                        <a:t>mLearning</a:t>
                      </a:r>
                      <a:endParaRPr b="1"/>
                    </a:p>
                    <a:p>
                      <a:pPr marL="0" lvl="0" indent="0" rtl="0">
                        <a:spcBef>
                          <a:spcPct val="0"/>
                        </a:spcBef>
                        <a:spcAft>
                          <a:spcPct val="0"/>
                        </a:spcAft>
                        <a:buNone/>
                      </a:pPr>
                      <a:r>
                        <a:rPr lang="fr" sz="1800" b="1" i="0" u="none" strike="noStrike">
                          <a:highlight>
                            <a:srgbClr val="000000">
                              <a:alpha val="0"/>
                            </a:srgbClr>
                          </a:highlight>
                          <a:latin typeface="Calibri"/>
                        </a:rPr>
                        <a:t>Hespérien</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713890">
                <a:tc>
                  <a:txBody>
                    <a:bodyPr vert="horz" wrap="square">
                      <a:noAutofit/>
                    </a:bodyPr>
                    <a:lstStyle/>
                    <a:p>
                      <a:pPr marL="0" lvl="0" indent="0" rtl="0">
                        <a:spcBef>
                          <a:spcPct val="0"/>
                        </a:spcBef>
                        <a:spcAft>
                          <a:spcPct val="0"/>
                        </a:spcAft>
                        <a:buNone/>
                      </a:pPr>
                      <a:r>
                        <a:rPr lang="fr" sz="1800" b="0" i="0" u="none" strike="noStrike">
                          <a:highlight>
                            <a:srgbClr val="000000">
                              <a:alpha val="0"/>
                            </a:srgbClr>
                          </a:highlight>
                          <a:latin typeface="Calibri"/>
                        </a:rPr>
                        <a:t>Vidéos existantes d'Afrique sub-saharienne</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algn="ctr" rtl="0">
                        <a:spcBef>
                          <a:spcPct val="0"/>
                        </a:spcBef>
                        <a:spcAft>
                          <a:spcPct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vert="horz" wrap="square">
                      <a:noAutofit/>
                    </a:bodyPr>
                    <a:lstStyle/>
                    <a:p>
                      <a:pPr marL="0" lvl="0" indent="0" rtl="0">
                        <a:spcBef>
                          <a:spcPct val="0"/>
                        </a:spcBef>
                        <a:spcAft>
                          <a:spcPct val="0"/>
                        </a:spcAft>
                        <a:buNone/>
                      </a:pPr>
                      <a:r>
                        <a:rPr lang="fr" sz="1800" b="1" i="0" u="none" strike="noStrike">
                          <a:highlight>
                            <a:srgbClr val="000000">
                              <a:alpha val="0"/>
                            </a:srgbClr>
                          </a:highlight>
                          <a:latin typeface="Calibri"/>
                        </a:rPr>
                        <a:t>Vidéo</a:t>
                      </a:r>
                      <a:endParaRPr b="1"/>
                    </a:p>
                    <a:p>
                      <a:pPr marL="0" lvl="0" indent="0" rtl="0">
                        <a:spcBef>
                          <a:spcPct val="0"/>
                        </a:spcBef>
                        <a:spcAft>
                          <a:spcPct val="0"/>
                        </a:spcAft>
                        <a:buNone/>
                      </a:pPr>
                      <a:r>
                        <a:rPr lang="fr" sz="1800" b="1" i="0" u="none" strike="noStrike">
                          <a:highlight>
                            <a:srgbClr val="000000">
                              <a:alpha val="0"/>
                            </a:srgbClr>
                          </a:highlight>
                          <a:latin typeface="Calibri"/>
                        </a:rPr>
                        <a:t>Medical Aid Films </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11" name="Shape 111"/>
          <p:cNvSpPr txBox="1">
            <a:spLocks noGrp="1"/>
          </p:cNvSpPr>
          <p:nvPr>
            <p:ph type="title"/>
          </p:nvPr>
        </p:nvSpPr>
        <p:spPr>
          <a:xfrm>
            <a:off x="413481" y="-196301"/>
            <a:ext cx="7886700" cy="1325563"/>
          </a:xfrm>
          <a:prstGeom prst="rect">
            <a:avLst/>
          </a:prstGeom>
        </p:spPr>
        <p:txBody>
          <a:bodyPr spcFirstLastPara="1" vert="horz" wrap="square" lIns="91425" tIns="91425" rIns="91425" bIns="91425" rtlCol="0" anchor="ctr" anchorCtr="0">
            <a:noAutofit/>
          </a:bodyPr>
          <a:lstStyle/>
          <a:p>
            <a:pPr rtl="0">
              <a:spcBef>
                <a:spcPct val="0"/>
              </a:spcBef>
            </a:pPr>
            <a:r>
              <a:rPr lang="fr" sz="3000" b="1" i="1" u="none" strike="noStrike">
                <a:highlight>
                  <a:srgbClr val="000000">
                    <a:alpha val="0"/>
                  </a:srgbClr>
                </a:highlight>
                <a:latin typeface="Gill Sans MT"/>
              </a:rPr>
              <a:t>Études de cas</a:t>
            </a:r>
            <a:endParaRPr sz="3000" b="1" i="1"/>
          </a:p>
        </p:txBody>
      </p:sp>
      <p:pic>
        <p:nvPicPr>
          <p:cNvPr id="112" name="Shape 112" descr="Original ..."/>
          <p:cNvPicPr preferRelativeResize="0"/>
          <p:nvPr/>
        </p:nvPicPr>
        <p:blipFill>
          <a:blip r:embed="rId3">
            <a:alphaModFix/>
          </a:blip>
          <a:stretch>
            <a:fillRect/>
          </a:stretch>
        </p:blipFill>
        <p:spPr>
          <a:xfrm>
            <a:off x="5212035" y="29727"/>
            <a:ext cx="843940" cy="816922"/>
          </a:xfrm>
          <a:prstGeom prst="rect">
            <a:avLst/>
          </a:prstGeom>
          <a:noFill/>
          <a:ln>
            <a:noFill/>
          </a:ln>
        </p:spPr>
      </p:pic>
      <p:pic>
        <p:nvPicPr>
          <p:cNvPr id="113" name="Shape 113" descr="... dialogue interview icon ..."/>
          <p:cNvPicPr preferRelativeResize="0"/>
          <p:nvPr/>
        </p:nvPicPr>
        <p:blipFill>
          <a:blip r:embed="rId4">
            <a:alphaModFix/>
          </a:blip>
          <a:stretch>
            <a:fillRect/>
          </a:stretch>
        </p:blipFill>
        <p:spPr>
          <a:xfrm>
            <a:off x="3857952" y="61485"/>
            <a:ext cx="997757" cy="759926"/>
          </a:xfrm>
          <a:prstGeom prst="rect">
            <a:avLst/>
          </a:prstGeom>
          <a:noFill/>
          <a:ln>
            <a:noFill/>
          </a:ln>
        </p:spPr>
      </p:pic>
      <p:pic>
        <p:nvPicPr>
          <p:cNvPr id="114" name="Shape 114" descr="village.png"/>
          <p:cNvPicPr preferRelativeResize="0"/>
          <p:nvPr/>
        </p:nvPicPr>
        <p:blipFill>
          <a:blip r:embed="rId5">
            <a:alphaModFix/>
          </a:blip>
          <a:stretch>
            <a:fillRect/>
          </a:stretch>
        </p:blipFill>
        <p:spPr>
          <a:xfrm>
            <a:off x="2595540" y="-60715"/>
            <a:ext cx="1078190" cy="900936"/>
          </a:xfrm>
          <a:prstGeom prst="rect">
            <a:avLst/>
          </a:prstGeom>
          <a:noFill/>
          <a:ln>
            <a:noFill/>
          </a:ln>
        </p:spPr>
      </p:pic>
      <p:pic>
        <p:nvPicPr>
          <p:cNvPr id="115" name="Shape 115" descr="Check Mark, Check, Ok, ..."/>
          <p:cNvPicPr preferRelativeResize="0"/>
          <p:nvPr/>
        </p:nvPicPr>
        <p:blipFill>
          <a:blip r:embed="rId6">
            <a:alphaModFix/>
          </a:blip>
          <a:stretch>
            <a:fillRect/>
          </a:stretch>
        </p:blipFill>
        <p:spPr>
          <a:xfrm>
            <a:off x="2828776" y="1849376"/>
            <a:ext cx="581258" cy="669600"/>
          </a:xfrm>
          <a:prstGeom prst="rect">
            <a:avLst/>
          </a:prstGeom>
          <a:noFill/>
          <a:ln>
            <a:noFill/>
          </a:ln>
        </p:spPr>
      </p:pic>
      <p:pic>
        <p:nvPicPr>
          <p:cNvPr id="116" name="Shape 116" descr="Check Mark, Check, Ok, ..."/>
          <p:cNvPicPr preferRelativeResize="0"/>
          <p:nvPr/>
        </p:nvPicPr>
        <p:blipFill>
          <a:blip r:embed="rId6">
            <a:alphaModFix/>
          </a:blip>
          <a:stretch>
            <a:fillRect/>
          </a:stretch>
        </p:blipFill>
        <p:spPr>
          <a:xfrm>
            <a:off x="2828776" y="2872144"/>
            <a:ext cx="581258" cy="669600"/>
          </a:xfrm>
          <a:prstGeom prst="rect">
            <a:avLst/>
          </a:prstGeom>
          <a:noFill/>
          <a:ln>
            <a:noFill/>
          </a:ln>
        </p:spPr>
      </p:pic>
      <p:pic>
        <p:nvPicPr>
          <p:cNvPr id="117" name="Shape 117" descr="Check Mark, Check, Ok, ..."/>
          <p:cNvPicPr preferRelativeResize="0"/>
          <p:nvPr/>
        </p:nvPicPr>
        <p:blipFill>
          <a:blip r:embed="rId6">
            <a:alphaModFix/>
          </a:blip>
          <a:stretch>
            <a:fillRect/>
          </a:stretch>
        </p:blipFill>
        <p:spPr>
          <a:xfrm>
            <a:off x="2828776" y="3634144"/>
            <a:ext cx="581258" cy="669600"/>
          </a:xfrm>
          <a:prstGeom prst="rect">
            <a:avLst/>
          </a:prstGeom>
          <a:noFill/>
          <a:ln>
            <a:noFill/>
          </a:ln>
        </p:spPr>
      </p:pic>
      <p:pic>
        <p:nvPicPr>
          <p:cNvPr id="118" name="Shape 118" descr="Check Mark, Check, Ok, ..."/>
          <p:cNvPicPr preferRelativeResize="0"/>
          <p:nvPr/>
        </p:nvPicPr>
        <p:blipFill>
          <a:blip r:embed="rId6">
            <a:alphaModFix/>
          </a:blip>
          <a:stretch>
            <a:fillRect/>
          </a:stretch>
        </p:blipFill>
        <p:spPr>
          <a:xfrm>
            <a:off x="2828776" y="4396144"/>
            <a:ext cx="581258" cy="669600"/>
          </a:xfrm>
          <a:prstGeom prst="rect">
            <a:avLst/>
          </a:prstGeom>
          <a:noFill/>
          <a:ln>
            <a:noFill/>
          </a:ln>
        </p:spPr>
      </p:pic>
      <p:pic>
        <p:nvPicPr>
          <p:cNvPr id="119" name="Shape 119" descr="Check Mark, Check, Ok, ..."/>
          <p:cNvPicPr preferRelativeResize="0"/>
          <p:nvPr/>
        </p:nvPicPr>
        <p:blipFill>
          <a:blip r:embed="rId6">
            <a:alphaModFix/>
          </a:blip>
          <a:stretch>
            <a:fillRect/>
          </a:stretch>
        </p:blipFill>
        <p:spPr>
          <a:xfrm>
            <a:off x="2828776" y="5158144"/>
            <a:ext cx="581258" cy="669600"/>
          </a:xfrm>
          <a:prstGeom prst="rect">
            <a:avLst/>
          </a:prstGeom>
          <a:noFill/>
          <a:ln>
            <a:noFill/>
          </a:ln>
        </p:spPr>
      </p:pic>
      <p:pic>
        <p:nvPicPr>
          <p:cNvPr id="120" name="Shape 120" descr="Check Mark, Check, Ok, ..."/>
          <p:cNvPicPr preferRelativeResize="0"/>
          <p:nvPr/>
        </p:nvPicPr>
        <p:blipFill>
          <a:blip r:embed="rId6">
            <a:alphaModFix/>
          </a:blip>
          <a:stretch>
            <a:fillRect/>
          </a:stretch>
        </p:blipFill>
        <p:spPr>
          <a:xfrm>
            <a:off x="4047056" y="1834836"/>
            <a:ext cx="581258" cy="669600"/>
          </a:xfrm>
          <a:prstGeom prst="rect">
            <a:avLst/>
          </a:prstGeom>
          <a:noFill/>
          <a:ln>
            <a:noFill/>
          </a:ln>
        </p:spPr>
      </p:pic>
      <p:pic>
        <p:nvPicPr>
          <p:cNvPr id="121" name="Shape 121" descr="Check Mark, Check, Ok, ..."/>
          <p:cNvPicPr preferRelativeResize="0"/>
          <p:nvPr/>
        </p:nvPicPr>
        <p:blipFill>
          <a:blip r:embed="rId6">
            <a:alphaModFix/>
          </a:blip>
          <a:stretch>
            <a:fillRect/>
          </a:stretch>
        </p:blipFill>
        <p:spPr>
          <a:xfrm>
            <a:off x="4047976" y="4396144"/>
            <a:ext cx="581258" cy="669600"/>
          </a:xfrm>
          <a:prstGeom prst="rect">
            <a:avLst/>
          </a:prstGeom>
          <a:noFill/>
          <a:ln>
            <a:noFill/>
          </a:ln>
        </p:spPr>
      </p:pic>
      <p:pic>
        <p:nvPicPr>
          <p:cNvPr id="122" name="Shape 122" descr="Check Mark, Check, Ok, ..."/>
          <p:cNvPicPr preferRelativeResize="0"/>
          <p:nvPr/>
        </p:nvPicPr>
        <p:blipFill>
          <a:blip r:embed="rId6">
            <a:alphaModFix/>
          </a:blip>
          <a:stretch>
            <a:fillRect/>
          </a:stretch>
        </p:blipFill>
        <p:spPr>
          <a:xfrm>
            <a:off x="4047976" y="5158144"/>
            <a:ext cx="581258" cy="669600"/>
          </a:xfrm>
          <a:prstGeom prst="rect">
            <a:avLst/>
          </a:prstGeom>
          <a:noFill/>
          <a:ln>
            <a:noFill/>
          </a:ln>
        </p:spPr>
      </p:pic>
      <p:pic>
        <p:nvPicPr>
          <p:cNvPr id="123" name="Shape 123" descr="Check Mark, Check, Ok, ..."/>
          <p:cNvPicPr preferRelativeResize="0"/>
          <p:nvPr/>
        </p:nvPicPr>
        <p:blipFill>
          <a:blip r:embed="rId6">
            <a:alphaModFix/>
          </a:blip>
          <a:stretch>
            <a:fillRect/>
          </a:stretch>
        </p:blipFill>
        <p:spPr>
          <a:xfrm>
            <a:off x="5343358" y="1822671"/>
            <a:ext cx="581258" cy="669600"/>
          </a:xfrm>
          <a:prstGeom prst="rect">
            <a:avLst/>
          </a:prstGeom>
          <a:noFill/>
          <a:ln>
            <a:noFill/>
          </a:ln>
        </p:spPr>
      </p:pic>
      <p:pic>
        <p:nvPicPr>
          <p:cNvPr id="124" name="Shape 124" descr="Check Mark, Check, Ok, ..."/>
          <p:cNvPicPr preferRelativeResize="0"/>
          <p:nvPr/>
        </p:nvPicPr>
        <p:blipFill>
          <a:blip r:embed="rId6">
            <a:alphaModFix/>
          </a:blip>
          <a:stretch>
            <a:fillRect/>
          </a:stretch>
        </p:blipFill>
        <p:spPr>
          <a:xfrm>
            <a:off x="5343376" y="2872144"/>
            <a:ext cx="581258" cy="669600"/>
          </a:xfrm>
          <a:prstGeom prst="rect">
            <a:avLst/>
          </a:prstGeom>
          <a:noFill/>
          <a:ln>
            <a:noFill/>
          </a:ln>
        </p:spPr>
      </p:pic>
      <p:pic>
        <p:nvPicPr>
          <p:cNvPr id="125" name="Shape 125" descr="Check Mark, Check, Ok, ..."/>
          <p:cNvPicPr preferRelativeResize="0"/>
          <p:nvPr/>
        </p:nvPicPr>
        <p:blipFill>
          <a:blip r:embed="rId6">
            <a:alphaModFix/>
          </a:blip>
          <a:stretch>
            <a:fillRect/>
          </a:stretch>
        </p:blipFill>
        <p:spPr>
          <a:xfrm>
            <a:off x="5343376" y="3634144"/>
            <a:ext cx="581258" cy="669600"/>
          </a:xfrm>
          <a:prstGeom prst="rect">
            <a:avLst/>
          </a:prstGeom>
          <a:noFill/>
          <a:ln>
            <a:noFill/>
          </a:ln>
        </p:spPr>
      </p:pic>
      <p:pic>
        <p:nvPicPr>
          <p:cNvPr id="126" name="Shape 126" descr="Check Mark, Check, Ok, ..."/>
          <p:cNvPicPr preferRelativeResize="0"/>
          <p:nvPr/>
        </p:nvPicPr>
        <p:blipFill>
          <a:blip r:embed="rId6">
            <a:alphaModFix/>
          </a:blip>
          <a:stretch>
            <a:fillRect/>
          </a:stretch>
        </p:blipFill>
        <p:spPr>
          <a:xfrm>
            <a:off x="5343376" y="4396144"/>
            <a:ext cx="581258" cy="669600"/>
          </a:xfrm>
          <a:prstGeom prst="rect">
            <a:avLst/>
          </a:prstGeom>
          <a:noFill/>
          <a:ln>
            <a:noFill/>
          </a:ln>
        </p:spPr>
      </p:pic>
      <p:pic>
        <p:nvPicPr>
          <p:cNvPr id="127" name="Shape 127" descr="Free vector graphic: Callout, ..."/>
          <p:cNvPicPr preferRelativeResize="0"/>
          <p:nvPr/>
        </p:nvPicPr>
        <p:blipFill>
          <a:blip r:embed="rId7">
            <a:alphaModFix/>
          </a:blip>
          <a:stretch>
            <a:fillRect/>
          </a:stretch>
        </p:blipFill>
        <p:spPr>
          <a:xfrm>
            <a:off x="8182481" y="1925214"/>
            <a:ext cx="635177" cy="517925"/>
          </a:xfrm>
          <a:prstGeom prst="rect">
            <a:avLst/>
          </a:prstGeom>
          <a:noFill/>
          <a:ln>
            <a:noFill/>
          </a:ln>
        </p:spPr>
      </p:pic>
      <p:pic>
        <p:nvPicPr>
          <p:cNvPr id="128" name="Shape 128"/>
          <p:cNvPicPr preferRelativeResize="0"/>
          <p:nvPr/>
        </p:nvPicPr>
        <p:blipFill>
          <a:blip r:embed="rId8">
            <a:alphaModFix/>
          </a:blip>
          <a:srcRect l="25945" t="4968" r="27095" b="6777"/>
          <a:stretch>
            <a:fillRect/>
          </a:stretch>
        </p:blipFill>
        <p:spPr>
          <a:xfrm>
            <a:off x="8300181" y="2891043"/>
            <a:ext cx="434674" cy="816925"/>
          </a:xfrm>
          <a:prstGeom prst="rect">
            <a:avLst/>
          </a:prstGeom>
          <a:noFill/>
          <a:ln>
            <a:noFill/>
          </a:ln>
        </p:spPr>
      </p:pic>
      <p:pic>
        <p:nvPicPr>
          <p:cNvPr id="129" name="Shape 129" descr="Open ..."/>
          <p:cNvPicPr preferRelativeResize="0"/>
          <p:nvPr/>
        </p:nvPicPr>
        <p:blipFill>
          <a:blip r:embed="rId9">
            <a:alphaModFix/>
          </a:blip>
          <a:stretch>
            <a:fillRect/>
          </a:stretch>
        </p:blipFill>
        <p:spPr>
          <a:xfrm>
            <a:off x="8277831" y="3901872"/>
            <a:ext cx="635175" cy="635175"/>
          </a:xfrm>
          <a:prstGeom prst="rect">
            <a:avLst/>
          </a:prstGeom>
          <a:noFill/>
          <a:ln>
            <a:noFill/>
          </a:ln>
        </p:spPr>
      </p:pic>
      <p:pic>
        <p:nvPicPr>
          <p:cNvPr id="130" name="Shape 130"/>
          <p:cNvPicPr preferRelativeResize="0"/>
          <p:nvPr/>
        </p:nvPicPr>
        <p:blipFill>
          <a:blip r:embed="rId8">
            <a:alphaModFix/>
          </a:blip>
          <a:srcRect l="25945" t="4968" r="27095" b="6777"/>
          <a:stretch>
            <a:fillRect/>
          </a:stretch>
        </p:blipFill>
        <p:spPr>
          <a:xfrm>
            <a:off x="8382984" y="4569172"/>
            <a:ext cx="434674" cy="816925"/>
          </a:xfrm>
          <a:prstGeom prst="rect">
            <a:avLst/>
          </a:prstGeom>
          <a:noFill/>
          <a:ln>
            <a:noFill/>
          </a:ln>
        </p:spPr>
      </p:pic>
      <p:pic>
        <p:nvPicPr>
          <p:cNvPr id="131" name="Shape 131" descr="Video, Play, Multimedia ..."/>
          <p:cNvPicPr preferRelativeResize="0"/>
          <p:nvPr/>
        </p:nvPicPr>
        <p:blipFill>
          <a:blip r:embed="rId10">
            <a:alphaModFix/>
          </a:blip>
          <a:stretch>
            <a:fillRect/>
          </a:stretch>
        </p:blipFill>
        <p:spPr>
          <a:xfrm>
            <a:off x="8282731" y="5545471"/>
            <a:ext cx="635174" cy="485476"/>
          </a:xfrm>
          <a:prstGeom prst="rect">
            <a:avLst/>
          </a:prstGeom>
          <a:noFill/>
          <a:ln>
            <a:noFill/>
          </a:ln>
        </p:spPr>
      </p:pic>
    </p:spTree>
    <p:extLst>
      <p:ext uri="{BB962C8B-B14F-4D97-AF65-F5344CB8AC3E}">
        <p14:creationId xmlns:p14="http://schemas.microsoft.com/office/powerpoint/2010/main" val="407816052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207"/>
        <p:cNvGrpSpPr/>
        <p:nvPr/>
      </p:nvGrpSpPr>
      <p:grpSpPr>
        <a:xfrm>
          <a:off x="0" y="0"/>
          <a:ext cx="0" cy="0"/>
        </a:xfrm>
      </p:grpSpPr>
      <p:sp>
        <p:nvSpPr>
          <p:cNvPr id="208" name="Shape 208"/>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pPr rtl="0">
              <a:spcBef>
                <a:spcPct val="0"/>
              </a:spcBef>
            </a:pPr>
            <a:r>
              <a:rPr lang="fr" sz="3600" b="1" i="1" u="none" strike="noStrike">
                <a:highlight>
                  <a:srgbClr val="000000">
                    <a:alpha val="0"/>
                  </a:srgbClr>
                </a:highlight>
                <a:latin typeface="Gill Sans MT"/>
              </a:rPr>
              <a:t>Avant  : Comprendre et scanner</a:t>
            </a:r>
            <a:endParaRPr sz="3600" b="1" i="1"/>
          </a:p>
        </p:txBody>
      </p:sp>
      <p:sp>
        <p:nvSpPr>
          <p:cNvPr id="209" name="Shape 209"/>
          <p:cNvSpPr txBox="1"/>
          <p:nvPr/>
        </p:nvSpPr>
        <p:spPr>
          <a:xfrm>
            <a:off x="404900" y="1594975"/>
            <a:ext cx="7350000" cy="4382100"/>
          </a:xfrm>
          <a:prstGeom prst="rect">
            <a:avLst/>
          </a:prstGeom>
          <a:noFill/>
          <a:ln>
            <a:noFill/>
          </a:ln>
        </p:spPr>
        <p:txBody>
          <a:bodyPr spcFirstLastPara="1" wrap="square" lIns="91425" tIns="91425" rIns="91425" bIns="91425" anchor="t" anchorCtr="0">
            <a:noAutofit/>
          </a:bodyPr>
          <a:lstStyle/>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1</a:t>
            </a:r>
            <a:r>
              <a:rPr lang="fr" sz="2400" b="0" i="0" u="none" strike="noStrike">
                <a:solidFill>
                  <a:srgbClr val="073763"/>
                </a:solidFill>
                <a:highlight>
                  <a:srgbClr val="000000">
                    <a:alpha val="0"/>
                  </a:srgbClr>
                </a:highlight>
                <a:latin typeface="Roboto"/>
                <a:ea typeface="Roboto"/>
                <a:cs typeface="Roboto"/>
                <a:sym typeface="Roboto"/>
              </a:rPr>
              <a:t> : Définir le public</a:t>
            </a:r>
            <a:endParaRPr sz="2400">
              <a:solidFill>
                <a:srgbClr val="073763"/>
              </a:solidFill>
              <a:latin typeface="Roboto"/>
              <a:ea typeface="Roboto"/>
              <a:cs typeface="Roboto"/>
              <a:sym typeface="Roboto"/>
            </a:endParaRPr>
          </a:p>
          <a:p>
            <a:pPr>
              <a:lnSpc>
                <a:spcPct val="150000"/>
              </a:lnSpc>
            </a:pPr>
            <a:endParaRPr sz="2400">
              <a:solidFill>
                <a:srgbClr val="073763"/>
              </a:solidFill>
              <a:latin typeface="Roboto"/>
              <a:ea typeface="Roboto"/>
              <a:cs typeface="Roboto"/>
              <a:sym typeface="Roboto"/>
            </a:endParaRPr>
          </a:p>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2</a:t>
            </a:r>
            <a:r>
              <a:rPr lang="fr" sz="2400" b="0" i="0" u="none" strike="noStrike">
                <a:solidFill>
                  <a:srgbClr val="073763"/>
                </a:solidFill>
                <a:highlight>
                  <a:srgbClr val="000000">
                    <a:alpha val="0"/>
                  </a:srgbClr>
                </a:highlight>
                <a:latin typeface="Roboto"/>
                <a:ea typeface="Roboto"/>
                <a:cs typeface="Roboto"/>
                <a:sym typeface="Roboto"/>
              </a:rPr>
              <a:t> : Effectuer une évaluation des besoins en connaissances</a:t>
            </a:r>
            <a:endParaRPr sz="2400">
              <a:solidFill>
                <a:srgbClr val="073763"/>
              </a:solidFill>
              <a:latin typeface="Roboto"/>
              <a:ea typeface="Roboto"/>
              <a:cs typeface="Roboto"/>
              <a:sym typeface="Roboto"/>
            </a:endParaRPr>
          </a:p>
          <a:p>
            <a:pPr>
              <a:lnSpc>
                <a:spcPct val="150000"/>
              </a:lnSpc>
            </a:pPr>
            <a:endParaRPr sz="2400">
              <a:solidFill>
                <a:srgbClr val="073763"/>
              </a:solidFill>
              <a:latin typeface="Roboto"/>
              <a:ea typeface="Roboto"/>
              <a:cs typeface="Roboto"/>
              <a:sym typeface="Roboto"/>
            </a:endParaRPr>
          </a:p>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3</a:t>
            </a:r>
            <a:r>
              <a:rPr lang="fr" sz="2400" b="0" i="0" u="none" strike="noStrike">
                <a:solidFill>
                  <a:srgbClr val="073763"/>
                </a:solidFill>
                <a:highlight>
                  <a:srgbClr val="000000">
                    <a:alpha val="0"/>
                  </a:srgbClr>
                </a:highlight>
                <a:latin typeface="Roboto"/>
                <a:ea typeface="Roboto"/>
                <a:cs typeface="Roboto"/>
                <a:sym typeface="Roboto"/>
              </a:rPr>
              <a:t> : Déterminer les objectifs d'apprentissage</a:t>
            </a:r>
            <a:endParaRPr sz="2400">
              <a:solidFill>
                <a:srgbClr val="073763"/>
              </a:solidFill>
              <a:latin typeface="Roboto"/>
              <a:ea typeface="Roboto"/>
              <a:cs typeface="Roboto"/>
              <a:sym typeface="Roboto"/>
            </a:endParaRPr>
          </a:p>
          <a:p>
            <a:pPr>
              <a:lnSpc>
                <a:spcPct val="150000"/>
              </a:lnSpc>
            </a:pPr>
            <a:endParaRPr sz="2400">
              <a:solidFill>
                <a:srgbClr val="073763"/>
              </a:solidFill>
              <a:latin typeface="Roboto"/>
              <a:ea typeface="Roboto"/>
              <a:cs typeface="Roboto"/>
              <a:sym typeface="Roboto"/>
            </a:endParaRPr>
          </a:p>
          <a:p>
            <a:pPr rtl="0">
              <a:lnSpc>
                <a:spcPct val="150000"/>
              </a:lnSpc>
            </a:pPr>
            <a:r>
              <a:rPr lang="fr" sz="2400" b="1" i="0" u="none" strike="noStrike">
                <a:solidFill>
                  <a:srgbClr val="073763"/>
                </a:solidFill>
                <a:highlight>
                  <a:srgbClr val="000000">
                    <a:alpha val="0"/>
                  </a:srgbClr>
                </a:highlight>
                <a:latin typeface="Roboto"/>
                <a:ea typeface="Roboto"/>
                <a:cs typeface="Roboto"/>
                <a:sym typeface="Roboto"/>
              </a:rPr>
              <a:t>ÉTAPE 4</a:t>
            </a:r>
            <a:r>
              <a:rPr lang="fr" sz="2400" b="0" i="0" u="none" strike="noStrike">
                <a:solidFill>
                  <a:srgbClr val="073763"/>
                </a:solidFill>
                <a:highlight>
                  <a:srgbClr val="000000">
                    <a:alpha val="0"/>
                  </a:srgbClr>
                </a:highlight>
                <a:latin typeface="Roboto"/>
                <a:ea typeface="Roboto"/>
                <a:cs typeface="Roboto"/>
                <a:sym typeface="Roboto"/>
              </a:rPr>
              <a:t> : Évaluer le contenu existant</a:t>
            </a:r>
            <a:endParaRPr sz="2400">
              <a:solidFill>
                <a:srgbClr val="073763"/>
              </a:solidFill>
              <a:latin typeface="Roboto"/>
              <a:ea typeface="Roboto"/>
              <a:cs typeface="Roboto"/>
              <a:sym typeface="Roboto"/>
            </a:endParaRPr>
          </a:p>
        </p:txBody>
      </p:sp>
      <p:pic>
        <p:nvPicPr>
          <p:cNvPr id="210" name="Shape 210"/>
          <p:cNvPicPr preferRelativeResize="0"/>
          <p:nvPr/>
        </p:nvPicPr>
        <p:blipFill>
          <a:blip r:embed="rId3">
            <a:alphaModFix/>
          </a:blip>
          <a:stretch>
            <a:fillRect/>
          </a:stretch>
        </p:blipFill>
        <p:spPr>
          <a:xfrm>
            <a:off x="4547751" y="1259276"/>
            <a:ext cx="1399275" cy="1399275"/>
          </a:xfrm>
          <a:prstGeom prst="rect">
            <a:avLst/>
          </a:prstGeom>
          <a:noFill/>
          <a:ln>
            <a:noFill/>
          </a:ln>
        </p:spPr>
      </p:pic>
      <p:pic>
        <p:nvPicPr>
          <p:cNvPr id="211" name="Shape 211"/>
          <p:cNvPicPr preferRelativeResize="0"/>
          <p:nvPr/>
        </p:nvPicPr>
        <p:blipFill>
          <a:blip r:embed="rId4">
            <a:alphaModFix/>
          </a:blip>
          <a:stretch>
            <a:fillRect/>
          </a:stretch>
        </p:blipFill>
        <p:spPr>
          <a:xfrm>
            <a:off x="7507476" y="2201600"/>
            <a:ext cx="1212801" cy="1513350"/>
          </a:xfrm>
          <a:prstGeom prst="rect">
            <a:avLst/>
          </a:prstGeom>
          <a:noFill/>
          <a:ln>
            <a:noFill/>
          </a:ln>
        </p:spPr>
      </p:pic>
      <p:pic>
        <p:nvPicPr>
          <p:cNvPr id="212" name="Shape 212"/>
          <p:cNvPicPr preferRelativeResize="0"/>
          <p:nvPr/>
        </p:nvPicPr>
        <p:blipFill>
          <a:blip r:embed="rId5">
            <a:alphaModFix/>
          </a:blip>
          <a:stretch>
            <a:fillRect/>
          </a:stretch>
        </p:blipFill>
        <p:spPr>
          <a:xfrm>
            <a:off x="6306025" y="3498275"/>
            <a:ext cx="1265774" cy="1265774"/>
          </a:xfrm>
          <a:prstGeom prst="rect">
            <a:avLst/>
          </a:prstGeom>
          <a:noFill/>
          <a:ln>
            <a:noFill/>
          </a:ln>
        </p:spPr>
      </p:pic>
      <p:pic>
        <p:nvPicPr>
          <p:cNvPr id="213" name="Shape 213"/>
          <p:cNvPicPr preferRelativeResize="0"/>
          <p:nvPr/>
        </p:nvPicPr>
        <p:blipFill>
          <a:blip r:embed="rId6">
            <a:alphaModFix/>
          </a:blip>
          <a:stretch>
            <a:fillRect/>
          </a:stretch>
        </p:blipFill>
        <p:spPr>
          <a:xfrm>
            <a:off x="5339600" y="4764038"/>
            <a:ext cx="1212800" cy="1260038"/>
          </a:xfrm>
          <a:prstGeom prst="rect">
            <a:avLst/>
          </a:prstGeom>
          <a:noFill/>
          <a:ln>
            <a:noFill/>
          </a:ln>
        </p:spPr>
      </p:pic>
    </p:spTree>
    <p:extLst>
      <p:ext uri="{BB962C8B-B14F-4D97-AF65-F5344CB8AC3E}">
        <p14:creationId xmlns:p14="http://schemas.microsoft.com/office/powerpoint/2010/main" val="1296890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225"/>
        <p:cNvGrpSpPr/>
        <p:nvPr/>
      </p:nvGrpSpPr>
      <p:grpSpPr>
        <a:xfrm>
          <a:off x="0" y="0"/>
          <a:ext cx="0" cy="0"/>
        </a:xfrm>
      </p:grpSpPr>
      <p:sp>
        <p:nvSpPr>
          <p:cNvPr id="226" name="Shape 226"/>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pPr>
              <a:spcBef>
                <a:spcPct val="0"/>
              </a:spcBef>
            </a:pPr>
            <a:endParaRPr/>
          </a:p>
        </p:txBody>
      </p:sp>
      <p:pic>
        <p:nvPicPr>
          <p:cNvPr id="227" name="Shape 227" descr="1299-128.jpg"/>
          <p:cNvPicPr preferRelativeResize="0"/>
          <p:nvPr/>
        </p:nvPicPr>
        <p:blipFill>
          <a:blip r:embed="rId3">
            <a:alphaModFix/>
          </a:blip>
          <a:stretch>
            <a:fillRect/>
          </a:stretch>
        </p:blipFill>
        <p:spPr>
          <a:xfrm>
            <a:off x="-44875" y="0"/>
            <a:ext cx="9098500" cy="5896043"/>
          </a:xfrm>
          <a:prstGeom prst="rect">
            <a:avLst/>
          </a:prstGeom>
          <a:noFill/>
          <a:ln>
            <a:noFill/>
          </a:ln>
        </p:spPr>
      </p:pic>
      <p:sp>
        <p:nvSpPr>
          <p:cNvPr id="228" name="Shape 228"/>
          <p:cNvSpPr txBox="1"/>
          <p:nvPr/>
        </p:nvSpPr>
        <p:spPr>
          <a:xfrm>
            <a:off x="3495016" y="5615993"/>
            <a:ext cx="5731500" cy="560100"/>
          </a:xfrm>
          <a:prstGeom prst="rect">
            <a:avLst/>
          </a:prstGeom>
          <a:noFill/>
          <a:ln>
            <a:noFill/>
          </a:ln>
        </p:spPr>
        <p:txBody>
          <a:bodyPr spcFirstLastPara="1" wrap="square" lIns="91425" tIns="91425" rIns="91425" bIns="91425" anchor="ctr" anchorCtr="0">
            <a:noAutofit/>
          </a:bodyPr>
          <a:lstStyle/>
          <a:p>
            <a:pPr rtl="0">
              <a:lnSpc>
                <a:spcPct val="115000"/>
              </a:lnSpc>
            </a:pPr>
            <a:r>
              <a:rPr lang="fr" sz="1200" b="0" i="0" u="none" strike="noStrike">
                <a:solidFill>
                  <a:srgbClr val="FFFFFF"/>
                </a:solidFill>
                <a:highlight>
                  <a:srgbClr val="000000">
                    <a:alpha val="0"/>
                  </a:srgbClr>
                </a:highlight>
                <a:latin typeface="Times New Roman"/>
                <a:ea typeface="Times New Roman"/>
                <a:cs typeface="Times New Roman"/>
                <a:sym typeface="Times New Roman"/>
              </a:rPr>
              <a:t>© 2016 Tushar Sharma , avec l'aimable autorisation de Photoshare Un agent de santé rural enseigne aux femmes le stérilet et d'autres méthodes contraceptives dans un village isolé du Bengale occidental, en Inde.</a:t>
            </a:r>
            <a:endParaRPr sz="1200">
              <a:solidFill>
                <a:srgbClr val="FFFFFF"/>
              </a:solidFill>
              <a:latin typeface="Times New Roman"/>
              <a:ea typeface="Times New Roman"/>
              <a:cs typeface="Times New Roman"/>
              <a:sym typeface="Times New Roman"/>
            </a:endParaRPr>
          </a:p>
          <a:p>
            <a:endParaRPr>
              <a:solidFill>
                <a:srgbClr val="FFFFFF"/>
              </a:solidFill>
            </a:endParaRPr>
          </a:p>
        </p:txBody>
      </p:sp>
      <p:sp>
        <p:nvSpPr>
          <p:cNvPr id="229" name="Shape 229"/>
          <p:cNvSpPr txBox="1"/>
          <p:nvPr/>
        </p:nvSpPr>
        <p:spPr>
          <a:xfrm>
            <a:off x="2073525" y="570959"/>
            <a:ext cx="6980100" cy="1181700"/>
          </a:xfrm>
          <a:prstGeom prst="rect">
            <a:avLst/>
          </a:prstGeom>
          <a:noFill/>
          <a:ln>
            <a:noFill/>
          </a:ln>
        </p:spPr>
        <p:txBody>
          <a:bodyPr spcFirstLastPara="1" wrap="square" lIns="91425" tIns="91425" rIns="91425" bIns="91425" anchor="ctr" anchorCtr="0">
            <a:noAutofit/>
          </a:bodyPr>
          <a:lstStyle/>
          <a:p>
            <a:pPr rtl="0">
              <a:lnSpc>
                <a:spcPct val="90000"/>
              </a:lnSpc>
              <a:spcBef>
                <a:spcPts val="1000"/>
              </a:spcBef>
              <a:spcAft>
                <a:spcPts val="600"/>
              </a:spcAft>
            </a:pPr>
            <a:r>
              <a:rPr lang="fr" sz="3500" b="1" i="0" u="none" strike="noStrike">
                <a:solidFill>
                  <a:srgbClr val="FFFFFF"/>
                </a:solidFill>
                <a:highlight>
                  <a:srgbClr val="000000">
                    <a:alpha val="0"/>
                  </a:srgbClr>
                </a:highlight>
                <a:latin typeface="Roboto"/>
                <a:ea typeface="Roboto"/>
                <a:cs typeface="Roboto"/>
                <a:sym typeface="Roboto"/>
              </a:rPr>
              <a:t>Étape 1cible: Définir le public</a:t>
            </a:r>
            <a:endParaRPr sz="3500" b="1">
              <a:solidFill>
                <a:schemeClr val="bg1"/>
              </a:solidFill>
              <a:latin typeface="Roboto"/>
              <a:ea typeface="Roboto"/>
              <a:cs typeface="Roboto"/>
              <a:sym typeface="Roboto"/>
            </a:endParaRPr>
          </a:p>
        </p:txBody>
      </p:sp>
      <p:pic>
        <p:nvPicPr>
          <p:cNvPr id="230" name="Shape 230" descr="File:Rectangle example.svg"/>
          <p:cNvPicPr preferRelativeResize="0"/>
          <p:nvPr/>
        </p:nvPicPr>
        <p:blipFill>
          <a:blip r:embed="rId4">
            <a:alphaModFix amt="62000"/>
          </a:blip>
          <a:srcRect l="4867" t="9106" r="4650" b="9147"/>
          <a:stretch>
            <a:fillRect/>
          </a:stretch>
        </p:blipFill>
        <p:spPr>
          <a:xfrm>
            <a:off x="653264" y="1503025"/>
            <a:ext cx="7862086" cy="3738189"/>
          </a:xfrm>
          <a:prstGeom prst="rect">
            <a:avLst/>
          </a:prstGeom>
          <a:noFill/>
          <a:ln>
            <a:noFill/>
          </a:ln>
        </p:spPr>
      </p:pic>
      <p:sp>
        <p:nvSpPr>
          <p:cNvPr id="231" name="Shape 231"/>
          <p:cNvSpPr txBox="1"/>
          <p:nvPr/>
        </p:nvSpPr>
        <p:spPr>
          <a:xfrm>
            <a:off x="732972" y="2117274"/>
            <a:ext cx="7641000" cy="3000000"/>
          </a:xfrm>
          <a:prstGeom prst="rect">
            <a:avLst/>
          </a:prstGeom>
          <a:noFill/>
          <a:ln>
            <a:noFill/>
          </a:ln>
        </p:spPr>
        <p:txBody>
          <a:bodyPr spcFirstLastPara="1" wrap="square" lIns="91425" tIns="91425" rIns="91425" bIns="91425" anchor="ctr" anchorCtr="0">
            <a:noAutofit/>
          </a:bodyPr>
          <a:lstStyle/>
          <a:p>
            <a:pPr rtl="0"/>
            <a:r>
              <a:rPr lang="fr" sz="1800" b="1" i="1" u="none" strike="noStrike">
                <a:solidFill>
                  <a:srgbClr val="FFFFFF"/>
                </a:solidFill>
                <a:highlight>
                  <a:srgbClr val="000000">
                    <a:alpha val="0"/>
                  </a:srgbClr>
                </a:highlight>
                <a:latin typeface="Roboto"/>
                <a:ea typeface="Roboto"/>
                <a:cs typeface="Roboto"/>
                <a:sym typeface="Roboto"/>
              </a:rPr>
              <a:t>Considérez le scénario suivant</a:t>
            </a:r>
            <a:r>
              <a:rPr lang="fr" sz="1800" b="0" i="0" u="none" strike="noStrike">
                <a:solidFill>
                  <a:srgbClr val="FFFFFF"/>
                </a:solidFill>
                <a:highlight>
                  <a:srgbClr val="000000">
                    <a:alpha val="0"/>
                  </a:srgbClr>
                </a:highlight>
                <a:latin typeface="Roboto"/>
                <a:ea typeface="Roboto"/>
                <a:cs typeface="Roboto"/>
                <a:sym typeface="Roboto"/>
              </a:rPr>
              <a:t> : </a:t>
            </a:r>
            <a:endParaRPr>
              <a:solidFill>
                <a:schemeClr val="bg1"/>
              </a:solidFill>
              <a:latin typeface="Roboto"/>
              <a:ea typeface="Roboto"/>
              <a:cs typeface="Roboto"/>
              <a:sym typeface="Roboto"/>
            </a:endParaRPr>
          </a:p>
          <a:p>
            <a:pPr rtl="0"/>
            <a:r>
              <a:rPr lang="fr" sz="1800" b="0" i="0" u="none" strike="noStrike">
                <a:solidFill>
                  <a:srgbClr val="FFFFFF"/>
                </a:solidFill>
                <a:highlight>
                  <a:srgbClr val="000000">
                    <a:alpha val="0"/>
                  </a:srgbClr>
                </a:highlight>
                <a:latin typeface="Roboto"/>
                <a:ea typeface="Roboto"/>
                <a:cs typeface="Roboto"/>
                <a:sym typeface="Roboto"/>
              </a:rPr>
              <a:t>Fatima travaille au ministère de la santé (MOH) à Mahidtial (un pays fictif) en tant que responsable du programme de planification familiale et de santé reproductive. Le ministère de la santé a récemment publié une politique visant à intégrer les conseils et les services de planification familiale (PF) dans les services de santé maternelle, néonatale et infantile (SMNI) offerts par les agents de santé communautaires (ASC) à Mahidtial. Dans le cadre de leur programme de formation de deux ans, les ASC ont reçu une brève formation sur la PF. Il a été demandé à Fatima de diriger l'activité de rafraîchissement des connaissances des ASC en matière de PF, notamment en ce qui concerne les pilules contraceptives et les préservatifs, ainsi que le conseil pour les autres méthodes contraceptives qui nécessitent une référence aux hôpitaux de district. Dans le cadre du processus de recherche formative, elle et son équipe ont identifié le district X pour piloter le déploiement en raison du besoin élevé non satisfait de méthodes d'espacement de la planification familiale chez les femmes en post-partum.</a:t>
            </a:r>
            <a:endParaRPr>
              <a:solidFill>
                <a:schemeClr val="bg1"/>
              </a:solidFill>
              <a:latin typeface="Roboto"/>
              <a:ea typeface="Roboto"/>
              <a:cs typeface="Roboto"/>
              <a:sym typeface="Roboto"/>
            </a:endParaRPr>
          </a:p>
        </p:txBody>
      </p:sp>
    </p:spTree>
    <p:extLst>
      <p:ext uri="{BB962C8B-B14F-4D97-AF65-F5344CB8AC3E}">
        <p14:creationId xmlns:p14="http://schemas.microsoft.com/office/powerpoint/2010/main" val="2077070677"/>
      </p:ext>
    </p:extLst>
  </p:cSld>
  <p:clrMapOvr>
    <a:masterClrMapping/>
  </p:clrMapOvr>
  <p:transition/>
  <p:timing/>
</p:sld>
</file>

<file path=ppt/tags/tag1.xml><?xml version="1.0" encoding="utf-8"?>
<p:tagLst xmlns:p="http://schemas.openxmlformats.org/presentationml/2006/main">
  <p:tag name="AS_NET" val="3.1.12"/>
  <p:tag name="AS_OS" val="Unix 5.4.95.42"/>
  <p:tag name="AS_RELEASE_DATE" val="2020.03.14"/>
  <p:tag name="AS_TITLE" val="Aspose.Slides for .NET Standard 2.0"/>
  <p:tag name="AS_VERSION" val="20.3"/>
</p:tagLst>
</file>

<file path=ppt/theme/theme1.xml><?xml version="1.0" encoding="utf-8"?>
<a:theme xmlns:r="http://schemas.openxmlformats.org/officeDocument/2006/relationships"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93</Paragraphs>
  <Slides>24</Slides>
  <Notes>23</Notes>
  <TotalTime>349</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24</vt:i4>
      </vt:variant>
    </vt:vector>
  </HeadingPairs>
  <TitlesOfParts>
    <vt:vector baseType="lpstr" size="31">
      <vt:lpstr>Arial</vt:lpstr>
      <vt:lpstr>Calibri Light</vt:lpstr>
      <vt:lpstr>Calibri</vt:lpstr>
      <vt:lpstr>Gill Sans MT</vt:lpstr>
      <vt:lpstr>Roboto</vt:lpstr>
      <vt:lpstr>Times New Roman</vt:lpstr>
      <vt:lpstr>Office Theme</vt:lpstr>
      <vt:lpstr>Adaptation du contenu :</vt:lpstr>
      <vt:lpstr>Objectifs d'apprentissage</vt:lpstr>
      <vt:lpstr>La question essentielle :</vt:lpstr>
      <vt:lpstr>But et public</vt:lpstr>
      <vt:lpstr>Différents types d'adaptation</vt:lpstr>
      <vt:lpstr>Cadre d'adaptation du contenu</vt:lpstr>
      <vt:lpstr>Études de cas</vt:lpstr>
      <vt:lpstr>Avant  : Comprendre et scanner</vt:lpstr>
      <vt:lpstr>PowerPoint Presentation</vt:lpstr>
      <vt:lpstr>À votre tour ! </vt:lpstr>
      <vt:lpstr>PowerPoint Presentation</vt:lpstr>
      <vt:lpstr>À votre tour !</vt:lpstr>
      <vt:lpstr>PowerPoint Presentation</vt:lpstr>
      <vt:lpstr>PowerPoint Presentation</vt:lpstr>
      <vt:lpstr>À votre tour !</vt:lpstr>
      <vt:lpstr>ÉTAPE 4 : Évaluer le contenu existant </vt:lpstr>
      <vt:lpstr>Pendant : Conception et diffusion</vt:lpstr>
      <vt:lpstr>Étape 5 : Déterminer le format de diffusion approprié</vt:lpstr>
      <vt:lpstr>Pendant : Conception et diffusion</vt:lpstr>
      <vt:lpstr>PowerPoint Presentation</vt:lpstr>
      <vt:lpstr>Pendant : Conception et diffusion</vt:lpstr>
      <vt:lpstr>Après : Évaluer et apprendre</vt:lpstr>
      <vt:lpstr>Questions de discussion</vt:lpstr>
      <vt:lpstr>Activité : Définir le public | Profil « Choisissez votre propre » (à choisir)</vt:lpstr>
    </vt:vector>
  </TitlesOfParts>
  <LinksUpToDate>0</LinksUpToDate>
  <SharedDoc>0</SharedDoc>
  <HyperlinksChanged>0</HyperlinksChanged>
  <Application>Aspose.Slides for .NET</Application>
  <AppVersion>20.0300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22</cp:revision>
  <cp:lastPrinted>2017-04-10T19:34:28Z</cp:lastPrinted>
  <dcterms:created xsi:type="dcterms:W3CDTF">2017-04-07T16:58:38Z</dcterms:created>
  <dcterms:modified xsi:type="dcterms:W3CDTF">2021-08-22T07:07:34Z</dcterms:modified>
</cp:coreProperties>
</file>