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95" r:id="rId20"/>
    <p:sldId id="296" r:id="rId21"/>
    <p:sldId id="297" r:id="rId22"/>
    <p:sldId id="298"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 id="293" r:id="rId39"/>
    <p:sldId id="294" r:id="rId4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1"/>
    <p:restoredTop sz="93842" autoAdjust="0"/>
  </p:normalViewPr>
  <p:slideViewPr>
    <p:cSldViewPr snapToGrid="0" snapToObjects="1">
      <p:cViewPr varScale="1">
        <p:scale>
          <a:sx n="67" d="100"/>
          <a:sy n="67" d="100"/>
        </p:scale>
        <p:origin x="61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ewart" userId="07670420a1da6ec3" providerId="LiveId" clId="{7098F637-6E0C-4390-BF24-C071D4E40818}"/>
    <pc:docChg chg="undo redo custSel modSld modMainMaster">
      <pc:chgData name="Sean Stewart" userId="07670420a1da6ec3" providerId="LiveId" clId="{7098F637-6E0C-4390-BF24-C071D4E40818}" dt="2021-08-13T18:41:41.560" v="52" actId="1076"/>
      <pc:docMkLst>
        <pc:docMk/>
      </pc:docMkLst>
      <pc:sldChg chg="modSp mod">
        <pc:chgData name="Sean Stewart" userId="07670420a1da6ec3" providerId="LiveId" clId="{7098F637-6E0C-4390-BF24-C071D4E40818}" dt="2021-07-22T19:58:31.975" v="23" actId="20577"/>
        <pc:sldMkLst>
          <pc:docMk/>
          <pc:sldMk cId="3390605839" sldId="259"/>
        </pc:sldMkLst>
        <pc:spChg chg="mod">
          <ac:chgData name="Sean Stewart" userId="07670420a1da6ec3" providerId="LiveId" clId="{7098F637-6E0C-4390-BF24-C071D4E40818}" dt="2021-07-22T19:58:31.975" v="23" actId="20577"/>
          <ac:spMkLst>
            <pc:docMk/>
            <pc:sldMk cId="3390605839" sldId="259"/>
            <ac:spMk id="2" creationId="{00000000-0000-0000-0000-000000000000}"/>
          </ac:spMkLst>
        </pc:spChg>
      </pc:sldChg>
      <pc:sldChg chg="modSp mod">
        <pc:chgData name="Sean Stewart" userId="07670420a1da6ec3" providerId="LiveId" clId="{7098F637-6E0C-4390-BF24-C071D4E40818}" dt="2021-07-22T19:58:41.333" v="25" actId="20577"/>
        <pc:sldMkLst>
          <pc:docMk/>
          <pc:sldMk cId="499903830" sldId="262"/>
        </pc:sldMkLst>
        <pc:spChg chg="mod">
          <ac:chgData name="Sean Stewart" userId="07670420a1da6ec3" providerId="LiveId" clId="{7098F637-6E0C-4390-BF24-C071D4E40818}" dt="2021-07-22T19:58:41.333" v="25" actId="20577"/>
          <ac:spMkLst>
            <pc:docMk/>
            <pc:sldMk cId="499903830" sldId="262"/>
            <ac:spMk id="2" creationId="{00000000-0000-0000-0000-000000000000}"/>
          </ac:spMkLst>
        </pc:spChg>
        <pc:spChg chg="mod">
          <ac:chgData name="Sean Stewart" userId="07670420a1da6ec3" providerId="LiveId" clId="{7098F637-6E0C-4390-BF24-C071D4E40818}" dt="2021-07-22T19:56:44.286" v="7" actId="1076"/>
          <ac:spMkLst>
            <pc:docMk/>
            <pc:sldMk cId="499903830" sldId="262"/>
            <ac:spMk id="6" creationId="{00000000-0000-0000-0000-000000000000}"/>
          </ac:spMkLst>
        </pc:spChg>
        <pc:spChg chg="mod">
          <ac:chgData name="Sean Stewart" userId="07670420a1da6ec3" providerId="LiveId" clId="{7098F637-6E0C-4390-BF24-C071D4E40818}" dt="2021-07-22T19:57:00.319" v="9" actId="1076"/>
          <ac:spMkLst>
            <pc:docMk/>
            <pc:sldMk cId="499903830" sldId="262"/>
            <ac:spMk id="10" creationId="{00000000-0000-0000-0000-000000000000}"/>
          </ac:spMkLst>
        </pc:spChg>
        <pc:spChg chg="mod">
          <ac:chgData name="Sean Stewart" userId="07670420a1da6ec3" providerId="LiveId" clId="{7098F637-6E0C-4390-BF24-C071D4E40818}" dt="2021-07-22T19:57:37.294" v="18" actId="1076"/>
          <ac:spMkLst>
            <pc:docMk/>
            <pc:sldMk cId="499903830" sldId="262"/>
            <ac:spMk id="11" creationId="{00000000-0000-0000-0000-000000000000}"/>
          </ac:spMkLst>
        </pc:spChg>
        <pc:spChg chg="mod">
          <ac:chgData name="Sean Stewart" userId="07670420a1da6ec3" providerId="LiveId" clId="{7098F637-6E0C-4390-BF24-C071D4E40818}" dt="2021-07-22T19:57:07.374" v="11" actId="1076"/>
          <ac:spMkLst>
            <pc:docMk/>
            <pc:sldMk cId="499903830" sldId="262"/>
            <ac:spMk id="13" creationId="{00000000-0000-0000-0000-000000000000}"/>
          </ac:spMkLst>
        </pc:spChg>
        <pc:spChg chg="mod">
          <ac:chgData name="Sean Stewart" userId="07670420a1da6ec3" providerId="LiveId" clId="{7098F637-6E0C-4390-BF24-C071D4E40818}" dt="2021-07-22T19:57:19.087" v="13" actId="1076"/>
          <ac:spMkLst>
            <pc:docMk/>
            <pc:sldMk cId="499903830" sldId="262"/>
            <ac:spMk id="14" creationId="{00000000-0000-0000-0000-000000000000}"/>
          </ac:spMkLst>
        </pc:spChg>
        <pc:spChg chg="mod">
          <ac:chgData name="Sean Stewart" userId="07670420a1da6ec3" providerId="LiveId" clId="{7098F637-6E0C-4390-BF24-C071D4E40818}" dt="2021-07-22T19:57:47.070" v="21" actId="1076"/>
          <ac:spMkLst>
            <pc:docMk/>
            <pc:sldMk cId="499903830" sldId="262"/>
            <ac:spMk id="15" creationId="{00000000-0000-0000-0000-000000000000}"/>
          </ac:spMkLst>
        </pc:spChg>
        <pc:spChg chg="mod">
          <ac:chgData name="Sean Stewart" userId="07670420a1da6ec3" providerId="LiveId" clId="{7098F637-6E0C-4390-BF24-C071D4E40818}" dt="2021-07-22T19:57:42.287" v="20" actId="1076"/>
          <ac:spMkLst>
            <pc:docMk/>
            <pc:sldMk cId="499903830" sldId="262"/>
            <ac:spMk id="16" creationId="{00000000-0000-0000-0000-000000000000}"/>
          </ac:spMkLst>
        </pc:spChg>
        <pc:grpChg chg="mod">
          <ac:chgData name="Sean Stewart" userId="07670420a1da6ec3" providerId="LiveId" clId="{7098F637-6E0C-4390-BF24-C071D4E40818}" dt="2021-07-22T19:56:49.086" v="8" actId="1076"/>
          <ac:grpSpMkLst>
            <pc:docMk/>
            <pc:sldMk cId="499903830" sldId="262"/>
            <ac:grpSpMk id="7" creationId="{00000000-0000-0000-0000-000000000000}"/>
          </ac:grpSpMkLst>
        </pc:grpChg>
        <pc:cxnChg chg="mod">
          <ac:chgData name="Sean Stewart" userId="07670420a1da6ec3" providerId="LiveId" clId="{7098F637-6E0C-4390-BF24-C071D4E40818}" dt="2021-07-22T19:57:39.038" v="19" actId="1076"/>
          <ac:cxnSpMkLst>
            <pc:docMk/>
            <pc:sldMk cId="499903830" sldId="262"/>
            <ac:cxnSpMk id="12" creationId="{00000000-0000-0000-0000-000000000000}"/>
          </ac:cxnSpMkLst>
        </pc:cxnChg>
        <pc:cxnChg chg="mod">
          <ac:chgData name="Sean Stewart" userId="07670420a1da6ec3" providerId="LiveId" clId="{7098F637-6E0C-4390-BF24-C071D4E40818}" dt="2021-07-22T19:57:04.174" v="10" actId="1076"/>
          <ac:cxnSpMkLst>
            <pc:docMk/>
            <pc:sldMk cId="499903830" sldId="262"/>
            <ac:cxnSpMk id="17" creationId="{00000000-0000-0000-0000-000000000000}"/>
          </ac:cxnSpMkLst>
        </pc:cxnChg>
        <pc:cxnChg chg="mod">
          <ac:chgData name="Sean Stewart" userId="07670420a1da6ec3" providerId="LiveId" clId="{7098F637-6E0C-4390-BF24-C071D4E40818}" dt="2021-07-22T19:57:15.318" v="12" actId="1076"/>
          <ac:cxnSpMkLst>
            <pc:docMk/>
            <pc:sldMk cId="499903830" sldId="262"/>
            <ac:cxnSpMk id="18" creationId="{00000000-0000-0000-0000-000000000000}"/>
          </ac:cxnSpMkLst>
        </pc:cxnChg>
        <pc:cxnChg chg="mod">
          <ac:chgData name="Sean Stewart" userId="07670420a1da6ec3" providerId="LiveId" clId="{7098F637-6E0C-4390-BF24-C071D4E40818}" dt="2021-07-22T19:57:23.334" v="14" actId="1076"/>
          <ac:cxnSpMkLst>
            <pc:docMk/>
            <pc:sldMk cId="499903830" sldId="262"/>
            <ac:cxnSpMk id="19" creationId="{00000000-0000-0000-0000-000000000000}"/>
          </ac:cxnSpMkLst>
        </pc:cxnChg>
        <pc:cxnChg chg="mod">
          <ac:chgData name="Sean Stewart" userId="07670420a1da6ec3" providerId="LiveId" clId="{7098F637-6E0C-4390-BF24-C071D4E40818}" dt="2021-07-22T19:57:49.414" v="22" actId="1076"/>
          <ac:cxnSpMkLst>
            <pc:docMk/>
            <pc:sldMk cId="499903830" sldId="262"/>
            <ac:cxnSpMk id="20" creationId="{00000000-0000-0000-0000-000000000000}"/>
          </ac:cxnSpMkLst>
        </pc:cxnChg>
        <pc:cxnChg chg="mod">
          <ac:chgData name="Sean Stewart" userId="07670420a1da6ec3" providerId="LiveId" clId="{7098F637-6E0C-4390-BF24-C071D4E40818}" dt="2021-07-22T19:57:42.287" v="20" actId="1076"/>
          <ac:cxnSpMkLst>
            <pc:docMk/>
            <pc:sldMk cId="499903830" sldId="262"/>
            <ac:cxnSpMk id="21" creationId="{00000000-0000-0000-0000-000000000000}"/>
          </ac:cxnSpMkLst>
        </pc:cxnChg>
      </pc:sldChg>
      <pc:sldChg chg="modSp mod">
        <pc:chgData name="Sean Stewart" userId="07670420a1da6ec3" providerId="LiveId" clId="{7098F637-6E0C-4390-BF24-C071D4E40818}" dt="2021-07-22T19:59:07.582" v="26" actId="1076"/>
        <pc:sldMkLst>
          <pc:docMk/>
          <pc:sldMk cId="1581645308" sldId="268"/>
        </pc:sldMkLst>
        <pc:picChg chg="mod">
          <ac:chgData name="Sean Stewart" userId="07670420a1da6ec3" providerId="LiveId" clId="{7098F637-6E0C-4390-BF24-C071D4E40818}" dt="2021-07-22T19:59:07.582" v="26" actId="1076"/>
          <ac:picMkLst>
            <pc:docMk/>
            <pc:sldMk cId="1581645308" sldId="268"/>
            <ac:picMk id="4" creationId="{00000000-0000-0000-0000-000000000000}"/>
          </ac:picMkLst>
        </pc:picChg>
      </pc:sldChg>
      <pc:sldChg chg="modSp mod">
        <pc:chgData name="Sean Stewart" userId="07670420a1da6ec3" providerId="LiveId" clId="{7098F637-6E0C-4390-BF24-C071D4E40818}" dt="2021-07-22T19:59:15.870" v="27" actId="1076"/>
        <pc:sldMkLst>
          <pc:docMk/>
          <pc:sldMk cId="291049077" sldId="269"/>
        </pc:sldMkLst>
        <pc:picChg chg="mod">
          <ac:chgData name="Sean Stewart" userId="07670420a1da6ec3" providerId="LiveId" clId="{7098F637-6E0C-4390-BF24-C071D4E40818}" dt="2021-07-22T19:59:15.870" v="27" actId="1076"/>
          <ac:picMkLst>
            <pc:docMk/>
            <pc:sldMk cId="291049077" sldId="269"/>
            <ac:picMk id="4" creationId="{00000000-0000-0000-0000-000000000000}"/>
          </ac:picMkLst>
        </pc:picChg>
      </pc:sldChg>
      <pc:sldChg chg="modSp mod">
        <pc:chgData name="Sean Stewart" userId="07670420a1da6ec3" providerId="LiveId" clId="{7098F637-6E0C-4390-BF24-C071D4E40818}" dt="2021-08-13T18:40:43.400" v="48" actId="1076"/>
        <pc:sldMkLst>
          <pc:docMk/>
          <pc:sldMk cId="1145344854" sldId="270"/>
        </pc:sldMkLst>
        <pc:picChg chg="mod">
          <ac:chgData name="Sean Stewart" userId="07670420a1da6ec3" providerId="LiveId" clId="{7098F637-6E0C-4390-BF24-C071D4E40818}" dt="2021-08-13T18:40:43.400" v="48" actId="1076"/>
          <ac:picMkLst>
            <pc:docMk/>
            <pc:sldMk cId="1145344854" sldId="270"/>
            <ac:picMk id="4" creationId="{00000000-0000-0000-0000-000000000000}"/>
          </ac:picMkLst>
        </pc:picChg>
      </pc:sldChg>
      <pc:sldChg chg="modSp mod">
        <pc:chgData name="Sean Stewart" userId="07670420a1da6ec3" providerId="LiveId" clId="{7098F637-6E0C-4390-BF24-C071D4E40818}" dt="2021-07-22T20:01:36.927" v="28" actId="1076"/>
        <pc:sldMkLst>
          <pc:docMk/>
          <pc:sldMk cId="3606377231" sldId="271"/>
        </pc:sldMkLst>
        <pc:picChg chg="mod">
          <ac:chgData name="Sean Stewart" userId="07670420a1da6ec3" providerId="LiveId" clId="{7098F637-6E0C-4390-BF24-C071D4E40818}" dt="2021-07-22T20:01:36.927" v="28" actId="1076"/>
          <ac:picMkLst>
            <pc:docMk/>
            <pc:sldMk cId="3606377231" sldId="271"/>
            <ac:picMk id="4" creationId="{00000000-0000-0000-0000-000000000000}"/>
          </ac:picMkLst>
        </pc:picChg>
      </pc:sldChg>
      <pc:sldChg chg="modSp mod">
        <pc:chgData name="Sean Stewart" userId="07670420a1da6ec3" providerId="LiveId" clId="{7098F637-6E0C-4390-BF24-C071D4E40818}" dt="2021-07-22T20:01:52.742" v="30" actId="1076"/>
        <pc:sldMkLst>
          <pc:docMk/>
          <pc:sldMk cId="2995678217" sldId="272"/>
        </pc:sldMkLst>
        <pc:picChg chg="mod">
          <ac:chgData name="Sean Stewart" userId="07670420a1da6ec3" providerId="LiveId" clId="{7098F637-6E0C-4390-BF24-C071D4E40818}" dt="2021-07-22T20:01:52.742" v="30" actId="1076"/>
          <ac:picMkLst>
            <pc:docMk/>
            <pc:sldMk cId="2995678217" sldId="272"/>
            <ac:picMk id="4" creationId="{00000000-0000-0000-0000-000000000000}"/>
          </ac:picMkLst>
        </pc:picChg>
      </pc:sldChg>
      <pc:sldChg chg="modSp mod">
        <pc:chgData name="Sean Stewart" userId="07670420a1da6ec3" providerId="LiveId" clId="{7098F637-6E0C-4390-BF24-C071D4E40818}" dt="2021-08-13T18:41:16.641" v="49" actId="1076"/>
        <pc:sldMkLst>
          <pc:docMk/>
          <pc:sldMk cId="1218083878" sldId="275"/>
        </pc:sldMkLst>
        <pc:spChg chg="mod">
          <ac:chgData name="Sean Stewart" userId="07670420a1da6ec3" providerId="LiveId" clId="{7098F637-6E0C-4390-BF24-C071D4E40818}" dt="2021-08-13T18:41:16.641" v="49" actId="1076"/>
          <ac:spMkLst>
            <pc:docMk/>
            <pc:sldMk cId="1218083878" sldId="275"/>
            <ac:spMk id="3" creationId="{00000000-0000-0000-0000-000000000000}"/>
          </ac:spMkLst>
        </pc:spChg>
      </pc:sldChg>
      <pc:sldChg chg="modSp mod">
        <pc:chgData name="Sean Stewart" userId="07670420a1da6ec3" providerId="LiveId" clId="{7098F637-6E0C-4390-BF24-C071D4E40818}" dt="2021-08-13T18:41:41.560" v="52" actId="1076"/>
        <pc:sldMkLst>
          <pc:docMk/>
          <pc:sldMk cId="2864757101" sldId="277"/>
        </pc:sldMkLst>
        <pc:spChg chg="mod">
          <ac:chgData name="Sean Stewart" userId="07670420a1da6ec3" providerId="LiveId" clId="{7098F637-6E0C-4390-BF24-C071D4E40818}" dt="2021-08-13T18:41:41.560" v="52" actId="1076"/>
          <ac:spMkLst>
            <pc:docMk/>
            <pc:sldMk cId="2864757101" sldId="277"/>
            <ac:spMk id="3" creationId="{00000000-0000-0000-0000-000000000000}"/>
          </ac:spMkLst>
        </pc:spChg>
      </pc:sldChg>
      <pc:sldChg chg="modSp mod">
        <pc:chgData name="Sean Stewart" userId="07670420a1da6ec3" providerId="LiveId" clId="{7098F637-6E0C-4390-BF24-C071D4E40818}" dt="2021-07-22T20:09:12.274" v="34"/>
        <pc:sldMkLst>
          <pc:docMk/>
          <pc:sldMk cId="524224818" sldId="285"/>
        </pc:sldMkLst>
        <pc:spChg chg="mod">
          <ac:chgData name="Sean Stewart" userId="07670420a1da6ec3" providerId="LiveId" clId="{7098F637-6E0C-4390-BF24-C071D4E40818}" dt="2021-07-22T20:09:12.274" v="34"/>
          <ac:spMkLst>
            <pc:docMk/>
            <pc:sldMk cId="524224818" sldId="285"/>
            <ac:spMk id="4" creationId="{00000000-0000-0000-0000-000000000000}"/>
          </ac:spMkLst>
        </pc:spChg>
      </pc:sldChg>
      <pc:sldChg chg="modSp mod">
        <pc:chgData name="Sean Stewart" userId="07670420a1da6ec3" providerId="LiveId" clId="{7098F637-6E0C-4390-BF24-C071D4E40818}" dt="2021-07-22T20:09:29.931" v="35" actId="1076"/>
        <pc:sldMkLst>
          <pc:docMk/>
          <pc:sldMk cId="2733062719" sldId="287"/>
        </pc:sldMkLst>
        <pc:spChg chg="mod">
          <ac:chgData name="Sean Stewart" userId="07670420a1da6ec3" providerId="LiveId" clId="{7098F637-6E0C-4390-BF24-C071D4E40818}" dt="2021-07-22T20:09:29.931" v="35" actId="1076"/>
          <ac:spMkLst>
            <pc:docMk/>
            <pc:sldMk cId="2733062719" sldId="287"/>
            <ac:spMk id="3" creationId="{00000000-0000-0000-0000-000000000000}"/>
          </ac:spMkLst>
        </pc:spChg>
      </pc:sldChg>
      <pc:sldChg chg="modSp mod">
        <pc:chgData name="Sean Stewart" userId="07670420a1da6ec3" providerId="LiveId" clId="{7098F637-6E0C-4390-BF24-C071D4E40818}" dt="2021-07-22T20:09:39.910" v="37" actId="1076"/>
        <pc:sldMkLst>
          <pc:docMk/>
          <pc:sldMk cId="2024367625" sldId="288"/>
        </pc:sldMkLst>
        <pc:spChg chg="mod">
          <ac:chgData name="Sean Stewart" userId="07670420a1da6ec3" providerId="LiveId" clId="{7098F637-6E0C-4390-BF24-C071D4E40818}" dt="2021-07-22T20:09:39.910" v="37" actId="1076"/>
          <ac:spMkLst>
            <pc:docMk/>
            <pc:sldMk cId="2024367625" sldId="288"/>
            <ac:spMk id="3" creationId="{00000000-0000-0000-0000-000000000000}"/>
          </ac:spMkLst>
        </pc:spChg>
      </pc:sldChg>
      <pc:sldChg chg="modSp mod">
        <pc:chgData name="Sean Stewart" userId="07670420a1da6ec3" providerId="LiveId" clId="{7098F637-6E0C-4390-BF24-C071D4E40818}" dt="2021-07-22T20:14:46.070" v="40" actId="1076"/>
        <pc:sldMkLst>
          <pc:docMk/>
          <pc:sldMk cId="3273055086" sldId="294"/>
        </pc:sldMkLst>
        <pc:spChg chg="mod">
          <ac:chgData name="Sean Stewart" userId="07670420a1da6ec3" providerId="LiveId" clId="{7098F637-6E0C-4390-BF24-C071D4E40818}" dt="2021-07-22T20:09:57.358" v="38" actId="1076"/>
          <ac:spMkLst>
            <pc:docMk/>
            <pc:sldMk cId="3273055086" sldId="294"/>
            <ac:spMk id="4" creationId="{00000000-0000-0000-0000-000000000000}"/>
          </ac:spMkLst>
        </pc:spChg>
        <pc:spChg chg="mod">
          <ac:chgData name="Sean Stewart" userId="07670420a1da6ec3" providerId="LiveId" clId="{7098F637-6E0C-4390-BF24-C071D4E40818}" dt="2021-07-22T20:14:46.070" v="40" actId="1076"/>
          <ac:spMkLst>
            <pc:docMk/>
            <pc:sldMk cId="3273055086" sldId="294"/>
            <ac:spMk id="5" creationId="{00000000-0000-0000-0000-000000000000}"/>
          </ac:spMkLst>
        </pc:spChg>
      </pc:sldChg>
      <pc:sldChg chg="modSp mod">
        <pc:chgData name="Sean Stewart" userId="07670420a1da6ec3" providerId="LiveId" clId="{7098F637-6E0C-4390-BF24-C071D4E40818}" dt="2021-08-13T18:41:30.729" v="51" actId="14100"/>
        <pc:sldMkLst>
          <pc:docMk/>
          <pc:sldMk cId="711505449" sldId="297"/>
        </pc:sldMkLst>
        <pc:spChg chg="mod">
          <ac:chgData name="Sean Stewart" userId="07670420a1da6ec3" providerId="LiveId" clId="{7098F637-6E0C-4390-BF24-C071D4E40818}" dt="2021-08-13T18:41:30.729" v="51" actId="14100"/>
          <ac:spMkLst>
            <pc:docMk/>
            <pc:sldMk cId="711505449" sldId="297"/>
            <ac:spMk id="3" creationId="{00000000-0000-0000-0000-000000000000}"/>
          </ac:spMkLst>
        </pc:spChg>
      </pc:sldChg>
      <pc:sldMasterChg chg="modSp mod">
        <pc:chgData name="Sean Stewart" userId="07670420a1da6ec3" providerId="LiveId" clId="{7098F637-6E0C-4390-BF24-C071D4E40818}" dt="2021-07-22T19:56:19.214" v="5" actId="1076"/>
        <pc:sldMasterMkLst>
          <pc:docMk/>
          <pc:sldMasterMk cId="106876316" sldId="2147483660"/>
        </pc:sldMasterMkLst>
        <pc:spChg chg="mod">
          <ac:chgData name="Sean Stewart" userId="07670420a1da6ec3" providerId="LiveId" clId="{7098F637-6E0C-4390-BF24-C071D4E40818}" dt="2021-07-22T19:56:19.214" v="5" actId="1076"/>
          <ac:spMkLst>
            <pc:docMk/>
            <pc:sldMasterMk cId="106876316" sldId="2147483660"/>
            <ac:spMk id="11"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C24EFE22-C1B4-40B0-A6E9-4B4D59100A8E}" type="datetimeFigureOut">
              <a:rPr lang="en-US" smtClean="0"/>
              <a:t>8/13/2021</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801DBDA2-DF52-47A3-A928-34700B378AB0}" type="slidenum">
              <a:rPr lang="en-US" smtClean="0"/>
              <a:t>‹#›</a:t>
            </a:fld>
            <a:endParaRPr lang="en-US"/>
          </a:p>
        </p:txBody>
      </p:sp>
    </p:spTree>
    <p:extLst>
      <p:ext uri="{BB962C8B-B14F-4D97-AF65-F5344CB8AC3E}">
        <p14:creationId xmlns:p14="http://schemas.microsoft.com/office/powerpoint/2010/main" val="365619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presentation</a:t>
            </a:r>
            <a:r>
              <a:rPr lang="en-US" baseline="0"/>
              <a:t> is based on the Knowledge for Health (K4Health) Project’s experiences and lessons learned with managing a range of CoPs over many years. </a:t>
            </a:r>
            <a:endParaRPr lang="en-US" sz="1200"/>
          </a:p>
          <a:p>
            <a:endParaRPr lang="en-US"/>
          </a:p>
        </p:txBody>
      </p:sp>
      <p:sp>
        <p:nvSpPr>
          <p:cNvPr id="4" name="Slide Number Placeholder 3"/>
          <p:cNvSpPr>
            <a:spLocks noGrp="1"/>
          </p:cNvSpPr>
          <p:nvPr>
            <p:ph type="sldNum" sz="quarter" idx="10"/>
          </p:nvPr>
        </p:nvSpPr>
        <p:spPr/>
        <p:txBody>
          <a:bodyPr/>
          <a:lstStyle/>
          <a:p>
            <a:fld id="{801DBDA2-DF52-47A3-A928-34700B378AB0}" type="slidenum">
              <a:rPr lang="en-US" smtClean="0"/>
              <a:t>1</a:t>
            </a:fld>
            <a:endParaRPr lang="en-US"/>
          </a:p>
        </p:txBody>
      </p:sp>
    </p:spTree>
    <p:extLst>
      <p:ext uri="{BB962C8B-B14F-4D97-AF65-F5344CB8AC3E}">
        <p14:creationId xmlns:p14="http://schemas.microsoft.com/office/powerpoint/2010/main" val="1897655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Here’s a screenshot of their</a:t>
            </a:r>
            <a:r>
              <a:rPr lang="en-US" baseline="0" dirty="0"/>
              <a:t> website’s home page</a:t>
            </a:r>
            <a:endParaRPr lang="en-US" dirty="0"/>
          </a:p>
          <a:p>
            <a:endParaRPr lang="en-US" dirty="0"/>
          </a:p>
        </p:txBody>
      </p:sp>
      <p:sp>
        <p:nvSpPr>
          <p:cNvPr id="4" name="Slide Number Placeholder 3"/>
          <p:cNvSpPr>
            <a:spLocks noGrp="1"/>
          </p:cNvSpPr>
          <p:nvPr>
            <p:ph type="sldNum" sz="quarter" idx="10"/>
          </p:nvPr>
        </p:nvSpPr>
        <p:spPr/>
        <p:txBody>
          <a:bodyPr/>
          <a:lstStyle/>
          <a:p>
            <a:fld id="{801DBDA2-DF52-47A3-A928-34700B378AB0}" type="slidenum">
              <a:rPr lang="en-US" smtClean="0"/>
              <a:t>13</a:t>
            </a:fld>
            <a:endParaRPr lang="en-US"/>
          </a:p>
        </p:txBody>
      </p:sp>
    </p:spTree>
    <p:extLst>
      <p:ext uri="{BB962C8B-B14F-4D97-AF65-F5344CB8AC3E}">
        <p14:creationId xmlns:p14="http://schemas.microsoft.com/office/powerpoint/2010/main" val="67697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CoP Leader/community manager: Ensure</a:t>
            </a:r>
            <a:r>
              <a:rPr lang="en-US" baseline="0"/>
              <a:t> the information provided is accurate and that members are kep abreast of changes and events.</a:t>
            </a:r>
          </a:p>
          <a:p>
            <a:r>
              <a:rPr lang="en-US" baseline="0"/>
              <a:t>Facilitator: Brings about an outcome by providing indirect tor helpful assistance/guidance to a discussion.</a:t>
            </a:r>
          </a:p>
          <a:p>
            <a:r>
              <a:rPr lang="en-US" baseline="0"/>
              <a:t>Technical experts: Usually a guest to the community, but will serve as a subject matter expert by commenting on postings, responding to questions, and furthering the discussion with technical guidance.</a:t>
            </a:r>
          </a:p>
          <a:p>
            <a:r>
              <a:rPr lang="en-US" baseline="0"/>
              <a:t>Members: To share relevant lessons learned, best practices and experiences with other members.</a:t>
            </a:r>
            <a:endParaRPr lang="en-US"/>
          </a:p>
        </p:txBody>
      </p:sp>
      <p:sp>
        <p:nvSpPr>
          <p:cNvPr id="4" name="Slide Number Placeholder 3"/>
          <p:cNvSpPr>
            <a:spLocks noGrp="1"/>
          </p:cNvSpPr>
          <p:nvPr>
            <p:ph type="sldNum" sz="quarter" idx="10"/>
          </p:nvPr>
        </p:nvSpPr>
        <p:spPr/>
        <p:txBody>
          <a:bodyPr/>
          <a:lstStyle/>
          <a:p>
            <a:fld id="{801DBDA2-DF52-47A3-A928-34700B378AB0}" type="slidenum">
              <a:rPr lang="en-US" smtClean="0"/>
              <a:t>16</a:t>
            </a:fld>
            <a:endParaRPr lang="en-US"/>
          </a:p>
        </p:txBody>
      </p:sp>
    </p:spTree>
    <p:extLst>
      <p:ext uri="{BB962C8B-B14F-4D97-AF65-F5344CB8AC3E}">
        <p14:creationId xmlns:p14="http://schemas.microsoft.com/office/powerpoint/2010/main" val="99482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Email habit is a hard one to break. </a:t>
            </a:r>
          </a:p>
        </p:txBody>
      </p:sp>
      <p:sp>
        <p:nvSpPr>
          <p:cNvPr id="4" name="Slide Number Placeholder 3"/>
          <p:cNvSpPr>
            <a:spLocks noGrp="1"/>
          </p:cNvSpPr>
          <p:nvPr>
            <p:ph type="sldNum" sz="quarter" idx="10"/>
          </p:nvPr>
        </p:nvSpPr>
        <p:spPr/>
        <p:txBody>
          <a:bodyPr/>
          <a:lstStyle/>
          <a:p>
            <a:fld id="{801DBDA2-DF52-47A3-A928-34700B378AB0}" type="slidenum">
              <a:rPr lang="en-US" smtClean="0"/>
              <a:t>21</a:t>
            </a:fld>
            <a:endParaRPr lang="en-US"/>
          </a:p>
        </p:txBody>
      </p:sp>
    </p:spTree>
    <p:extLst>
      <p:ext uri="{BB962C8B-B14F-4D97-AF65-F5344CB8AC3E}">
        <p14:creationId xmlns:p14="http://schemas.microsoft.com/office/powerpoint/2010/main" val="167515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Email habit is a hard one to break. </a:t>
            </a:r>
          </a:p>
        </p:txBody>
      </p:sp>
      <p:sp>
        <p:nvSpPr>
          <p:cNvPr id="4" name="Slide Number Placeholder 3"/>
          <p:cNvSpPr>
            <a:spLocks noGrp="1"/>
          </p:cNvSpPr>
          <p:nvPr>
            <p:ph type="sldNum" sz="quarter" idx="10"/>
          </p:nvPr>
        </p:nvSpPr>
        <p:spPr/>
        <p:txBody>
          <a:bodyPr/>
          <a:lstStyle/>
          <a:p>
            <a:fld id="{801DBDA2-DF52-47A3-A928-34700B378AB0}" type="slidenum">
              <a:rPr lang="en-US" smtClean="0"/>
              <a:t>22</a:t>
            </a:fld>
            <a:endParaRPr lang="en-US"/>
          </a:p>
        </p:txBody>
      </p:sp>
    </p:spTree>
    <p:extLst>
      <p:ext uri="{BB962C8B-B14F-4D97-AF65-F5344CB8AC3E}">
        <p14:creationId xmlns:p14="http://schemas.microsoft.com/office/powerpoint/2010/main" val="1154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IBP stands for Implementing Best Practices.</a:t>
            </a:r>
          </a:p>
        </p:txBody>
      </p:sp>
      <p:sp>
        <p:nvSpPr>
          <p:cNvPr id="4" name="Slide Number Placeholder 3"/>
          <p:cNvSpPr>
            <a:spLocks noGrp="1"/>
          </p:cNvSpPr>
          <p:nvPr>
            <p:ph type="sldNum" sz="quarter" idx="10"/>
          </p:nvPr>
        </p:nvSpPr>
        <p:spPr/>
        <p:txBody>
          <a:bodyPr/>
          <a:lstStyle/>
          <a:p>
            <a:fld id="{801DBDA2-DF52-47A3-A928-34700B378AB0}" type="slidenum">
              <a:rPr lang="en-US" smtClean="0"/>
              <a:t>24</a:t>
            </a:fld>
            <a:endParaRPr lang="en-US"/>
          </a:p>
        </p:txBody>
      </p:sp>
    </p:spTree>
    <p:extLst>
      <p:ext uri="{BB962C8B-B14F-4D97-AF65-F5344CB8AC3E}">
        <p14:creationId xmlns:p14="http://schemas.microsoft.com/office/powerpoint/2010/main" val="4020193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January 2011, there was a discussion forum</a:t>
            </a:r>
            <a:r>
              <a:rPr lang="en-US" baseline="0"/>
              <a:t> on </a:t>
            </a:r>
            <a:r>
              <a:rPr lang="en-US"/>
              <a:t>Sustaining Active Communities of Practice for Global Health. The following slides will summarize the discussion from that forum.</a:t>
            </a:r>
            <a:br>
              <a:rPr lang="en-US"/>
            </a:br>
            <a:endParaRPr lang="en-US"/>
          </a:p>
        </p:txBody>
      </p:sp>
      <p:sp>
        <p:nvSpPr>
          <p:cNvPr id="4" name="Slide Number Placeholder 3"/>
          <p:cNvSpPr>
            <a:spLocks noGrp="1"/>
          </p:cNvSpPr>
          <p:nvPr>
            <p:ph type="sldNum" sz="quarter" idx="10"/>
          </p:nvPr>
        </p:nvSpPr>
        <p:spPr/>
        <p:txBody>
          <a:bodyPr/>
          <a:lstStyle/>
          <a:p>
            <a:fld id="{801DBDA2-DF52-47A3-A928-34700B378AB0}" type="slidenum">
              <a:rPr lang="en-US" smtClean="0"/>
              <a:t>30</a:t>
            </a:fld>
            <a:endParaRPr lang="en-US"/>
          </a:p>
        </p:txBody>
      </p:sp>
    </p:spTree>
    <p:extLst>
      <p:ext uri="{BB962C8B-B14F-4D97-AF65-F5344CB8AC3E}">
        <p14:creationId xmlns:p14="http://schemas.microsoft.com/office/powerpoint/2010/main" val="3183442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DBDA2-DF52-47A3-A928-34700B378AB0}" type="slidenum">
              <a:rPr lang="en-US" smtClean="0"/>
              <a:t>31</a:t>
            </a:fld>
            <a:endParaRPr lang="en-US"/>
          </a:p>
        </p:txBody>
      </p:sp>
    </p:spTree>
    <p:extLst>
      <p:ext uri="{BB962C8B-B14F-4D97-AF65-F5344CB8AC3E}">
        <p14:creationId xmlns:p14="http://schemas.microsoft.com/office/powerpoint/2010/main" val="347500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GHKC stands for the Global Health Knowledge Collaborative,</a:t>
            </a:r>
            <a:r>
              <a:rPr lang="en-US" baseline="0"/>
              <a:t> </a:t>
            </a:r>
            <a:r>
              <a:rPr lang="en-US" sz="1200" kern="1200">
                <a:solidFill>
                  <a:schemeClr val="tx1"/>
                </a:solidFill>
                <a:effectLst/>
                <a:latin typeface="+mn-lt"/>
                <a:ea typeface="+mn-ea"/>
                <a:cs typeface="+mn-cs"/>
              </a:rPr>
              <a:t>an online and face-to-face community of practice of KM professionals.</a:t>
            </a:r>
            <a:endParaRPr lang="en-US"/>
          </a:p>
        </p:txBody>
      </p:sp>
      <p:sp>
        <p:nvSpPr>
          <p:cNvPr id="4" name="Slide Number Placeholder 3"/>
          <p:cNvSpPr>
            <a:spLocks noGrp="1"/>
          </p:cNvSpPr>
          <p:nvPr>
            <p:ph type="sldNum" sz="quarter" idx="10"/>
          </p:nvPr>
        </p:nvSpPr>
        <p:spPr/>
        <p:txBody>
          <a:bodyPr/>
          <a:lstStyle/>
          <a:p>
            <a:fld id="{801DBDA2-DF52-47A3-A928-34700B378AB0}" type="slidenum">
              <a:rPr lang="en-US" smtClean="0"/>
              <a:t>2</a:t>
            </a:fld>
            <a:endParaRPr lang="en-US"/>
          </a:p>
        </p:txBody>
      </p:sp>
    </p:spTree>
    <p:extLst>
      <p:ext uri="{BB962C8B-B14F-4D97-AF65-F5344CB8AC3E}">
        <p14:creationId xmlns:p14="http://schemas.microsoft.com/office/powerpoint/2010/main" val="400895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4000"/>
              </a:lnSpc>
            </a:pPr>
            <a:r>
              <a:rPr lang="en-US" sz="1200"/>
              <a:t>A CoP is a group of individuals who interact over time and are bound together by a shared interest or purpose.</a:t>
            </a:r>
          </a:p>
          <a:p>
            <a:pPr>
              <a:lnSpc>
                <a:spcPct val="134000"/>
              </a:lnSpc>
            </a:pPr>
            <a:r>
              <a:rPr lang="en-US" sz="1400"/>
              <a:t>CoPs</a:t>
            </a:r>
            <a:r>
              <a:rPr lang="en-US" sz="1400" baseline="0"/>
              <a:t> h</a:t>
            </a:r>
            <a:r>
              <a:rPr lang="en-US" sz="1400"/>
              <a:t>ave the capacity to both share and generate knowledge.</a:t>
            </a:r>
          </a:p>
          <a:p>
            <a:endParaRPr lang="en-US"/>
          </a:p>
        </p:txBody>
      </p:sp>
      <p:sp>
        <p:nvSpPr>
          <p:cNvPr id="4" name="Slide Number Placeholder 3"/>
          <p:cNvSpPr>
            <a:spLocks noGrp="1"/>
          </p:cNvSpPr>
          <p:nvPr>
            <p:ph type="sldNum" sz="quarter" idx="10"/>
          </p:nvPr>
        </p:nvSpPr>
        <p:spPr/>
        <p:txBody>
          <a:bodyPr/>
          <a:lstStyle/>
          <a:p>
            <a:fld id="{801DBDA2-DF52-47A3-A928-34700B378AB0}" type="slidenum">
              <a:rPr lang="en-US" smtClean="0"/>
              <a:t>3</a:t>
            </a:fld>
            <a:endParaRPr lang="en-US"/>
          </a:p>
        </p:txBody>
      </p:sp>
    </p:spTree>
    <p:extLst>
      <p:ext uri="{BB962C8B-B14F-4D97-AF65-F5344CB8AC3E}">
        <p14:creationId xmlns:p14="http://schemas.microsoft.com/office/powerpoint/2010/main" val="97493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charset="0"/>
                <a:ea typeface="MS PGothic" charset="0"/>
              </a:rPr>
              <a:t>District </a:t>
            </a:r>
            <a:r>
              <a:rPr lang="en-US" dirty="0">
                <a:latin typeface="Calibri" charset="0"/>
                <a:ea typeface="MS PGothic" charset="0"/>
              </a:rPr>
              <a:t>working groups, for example, are not necessarily communities</a:t>
            </a:r>
            <a:r>
              <a:rPr lang="en-US" baseline="0" dirty="0">
                <a:latin typeface="Calibri" charset="0"/>
                <a:ea typeface="MS PGothic" charset="0"/>
              </a:rPr>
              <a:t> of practice – because they usually have a specific workplan, specific tasks. However, if multiple district working groups meet together to share lessons learned and best practices – which is not necessarily task-oriented – this is more of a community of practice, where members are sharing </a:t>
            </a:r>
            <a:r>
              <a:rPr lang="en-US" baseline="0">
                <a:latin typeface="Calibri" charset="0"/>
                <a:ea typeface="MS PGothic" charset="0"/>
              </a:rPr>
              <a:t>and learning, </a:t>
            </a:r>
            <a:r>
              <a:rPr lang="en-US" baseline="0" dirty="0">
                <a:latin typeface="Calibri" charset="0"/>
                <a:ea typeface="MS PGothic" charset="0"/>
              </a:rPr>
              <a:t>and that is the goal, not a specific task.</a:t>
            </a:r>
            <a:endParaRPr lang="en-US" dirty="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801DBDA2-DF52-47A3-A928-34700B378AB0}" type="slidenum">
              <a:rPr lang="en-US" smtClean="0"/>
              <a:t>4</a:t>
            </a:fld>
            <a:endParaRPr lang="en-US"/>
          </a:p>
        </p:txBody>
      </p:sp>
    </p:spTree>
    <p:extLst>
      <p:ext uri="{BB962C8B-B14F-4D97-AF65-F5344CB8AC3E}">
        <p14:creationId xmlns:p14="http://schemas.microsoft.com/office/powerpoint/2010/main" val="366117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Calibri" charset="0"/>
                <a:ea typeface="MS PGothic" charset="0"/>
              </a:rPr>
              <a:t>Advantages of Communities of Practice</a:t>
            </a:r>
            <a:endParaRPr lang="en-US" sz="1200" dirty="0">
              <a:latin typeface="Calibri" charset="0"/>
              <a:ea typeface="MS PGothic" charset="0"/>
            </a:endParaRPr>
          </a:p>
          <a:p>
            <a:r>
              <a:rPr lang="en-US" sz="1200" dirty="0">
                <a:latin typeface="Calibri" charset="0"/>
                <a:ea typeface="MS PGothic" charset="0"/>
              </a:rPr>
              <a:t>Time spent together is a good investment </a:t>
            </a:r>
            <a:r>
              <a:rPr lang="en-US" sz="1200" dirty="0">
                <a:latin typeface="Times New Roman" charset="0"/>
                <a:ea typeface="MS PGothic" charset="0"/>
              </a:rPr>
              <a:t>–</a:t>
            </a:r>
            <a:r>
              <a:rPr lang="en-US" sz="1200" dirty="0">
                <a:latin typeface="Calibri" charset="0"/>
                <a:ea typeface="MS PGothic" charset="0"/>
              </a:rPr>
              <a:t> </a:t>
            </a:r>
            <a:r>
              <a:rPr lang="en-US" sz="1200" dirty="0" err="1">
                <a:latin typeface="Calibri" charset="0"/>
                <a:ea typeface="MS PGothic" charset="0"/>
              </a:rPr>
              <a:t>CoPs</a:t>
            </a:r>
            <a:r>
              <a:rPr lang="en-US" sz="1200" dirty="0">
                <a:latin typeface="Calibri" charset="0"/>
                <a:ea typeface="MS PGothic" charset="0"/>
              </a:rPr>
              <a:t> save time</a:t>
            </a:r>
          </a:p>
          <a:p>
            <a:r>
              <a:rPr lang="en-US" sz="1200" dirty="0">
                <a:latin typeface="Calibri" charset="0"/>
                <a:ea typeface="MS PGothic" charset="0"/>
              </a:rPr>
              <a:t>Increase self confidence of members</a:t>
            </a:r>
          </a:p>
          <a:p>
            <a:r>
              <a:rPr lang="en-US" sz="1200" dirty="0">
                <a:latin typeface="Calibri" charset="0"/>
                <a:ea typeface="MS PGothic" charset="0"/>
              </a:rPr>
              <a:t>Help members with specific problems</a:t>
            </a:r>
          </a:p>
          <a:p>
            <a:r>
              <a:rPr lang="en-US" sz="1200" dirty="0">
                <a:latin typeface="Calibri" charset="0"/>
                <a:ea typeface="MS PGothic" charset="0"/>
              </a:rPr>
              <a:t>Members can learn from what others are doing</a:t>
            </a:r>
          </a:p>
          <a:p>
            <a:r>
              <a:rPr lang="en-US" sz="1200" dirty="0">
                <a:latin typeface="Calibri" charset="0"/>
                <a:ea typeface="MS PGothic" charset="0"/>
              </a:rPr>
              <a:t>Explore new technologies</a:t>
            </a:r>
          </a:p>
          <a:p>
            <a:r>
              <a:rPr lang="en-US" sz="1200" dirty="0">
                <a:latin typeface="Calibri" charset="0"/>
                <a:ea typeface="MS PGothic" charset="0"/>
              </a:rPr>
              <a:t>Share and exchange information, insights, advice</a:t>
            </a:r>
          </a:p>
          <a:p>
            <a:r>
              <a:rPr lang="en-US" sz="1200" dirty="0">
                <a:latin typeface="Calibri" charset="0"/>
                <a:ea typeface="MS PGothic" charset="0"/>
              </a:rPr>
              <a:t>Jointly create tools, standards, manuals, etc. </a:t>
            </a:r>
          </a:p>
          <a:p>
            <a:pPr>
              <a:spcBef>
                <a:spcPct val="45000"/>
              </a:spcBef>
            </a:pPr>
            <a:r>
              <a:rPr lang="en-US" sz="1200" dirty="0" err="1">
                <a:latin typeface="Calibri" charset="0"/>
                <a:ea typeface="MS PGothic" charset="0"/>
              </a:rPr>
              <a:t>CoPs</a:t>
            </a:r>
            <a:r>
              <a:rPr lang="en-US" sz="1200" dirty="0">
                <a:latin typeface="Calibri" charset="0"/>
                <a:ea typeface="MS PGothic" charset="0"/>
              </a:rPr>
              <a:t> promote collaboration</a:t>
            </a:r>
          </a:p>
          <a:p>
            <a:pPr>
              <a:spcBef>
                <a:spcPct val="45000"/>
              </a:spcBef>
            </a:pPr>
            <a:r>
              <a:rPr lang="en-US" sz="1200">
                <a:latin typeface="Calibri" charset="0"/>
                <a:ea typeface="MS PGothic" charset="0"/>
              </a:rPr>
              <a:t>CoPs </a:t>
            </a:r>
            <a:r>
              <a:rPr lang="en-US" sz="1200" dirty="0">
                <a:latin typeface="Calibri" charset="0"/>
                <a:ea typeface="MS PGothic" charset="0"/>
              </a:rPr>
              <a:t>encourage sharing best practices, lessons learned, </a:t>
            </a:r>
            <a:r>
              <a:rPr lang="en-US" sz="1200">
                <a:latin typeface="Calibri" charset="0"/>
                <a:ea typeface="MS PGothic" charset="0"/>
              </a:rPr>
              <a:t>experiences </a:t>
            </a:r>
            <a:endParaRPr lang="en-US" sz="1200" dirty="0">
              <a:latin typeface="Calibri" charset="0"/>
              <a:ea typeface="MS PGothic" charset="0"/>
            </a:endParaRPr>
          </a:p>
          <a:p>
            <a:pPr>
              <a:spcBef>
                <a:spcPct val="45000"/>
              </a:spcBef>
            </a:pPr>
            <a:r>
              <a:rPr lang="en-US" sz="1200">
                <a:latin typeface="Calibri" charset="0"/>
                <a:ea typeface="MS PGothic" charset="0"/>
              </a:rPr>
              <a:t>CoPs </a:t>
            </a:r>
            <a:r>
              <a:rPr lang="en-US" sz="1200" dirty="0">
                <a:latin typeface="Calibri" charset="0"/>
                <a:ea typeface="MS PGothic" charset="0"/>
              </a:rPr>
              <a:t>facilitate exchange of tacit and explicit knowledge related to a domain </a:t>
            </a:r>
          </a:p>
          <a:p>
            <a:pPr>
              <a:spcBef>
                <a:spcPct val="45000"/>
              </a:spcBef>
            </a:pPr>
            <a:r>
              <a:rPr lang="en-US" sz="1200" dirty="0" err="1">
                <a:latin typeface="Calibri" charset="0"/>
                <a:ea typeface="MS PGothic" charset="0"/>
              </a:rPr>
              <a:t>CoPs</a:t>
            </a:r>
            <a:r>
              <a:rPr lang="en-US" sz="1200" dirty="0">
                <a:latin typeface="Calibri" charset="0"/>
                <a:ea typeface="MS PGothic" charset="0"/>
              </a:rPr>
              <a:t> can cross boundaries of time, distance, organization, and hierarchy</a:t>
            </a:r>
          </a:p>
          <a:p>
            <a:pPr>
              <a:spcBef>
                <a:spcPct val="45000"/>
              </a:spcBef>
            </a:pPr>
            <a:r>
              <a:rPr lang="en-US" sz="1200">
                <a:latin typeface="Calibri" charset="0"/>
                <a:ea typeface="MS PGothic" charset="0"/>
              </a:rPr>
              <a:t>In summary, CoPs</a:t>
            </a:r>
            <a:r>
              <a:rPr lang="en-US" sz="1200" baseline="0">
                <a:latin typeface="Calibri" charset="0"/>
                <a:ea typeface="MS PGothic" charset="0"/>
              </a:rPr>
              <a:t> work at the level of:</a:t>
            </a:r>
          </a:p>
          <a:p>
            <a:pPr marL="171450" indent="-171450">
              <a:spcBef>
                <a:spcPct val="45000"/>
              </a:spcBef>
              <a:buFont typeface="Arial" panose="020B0604020202020204" pitchFamily="34" charset="0"/>
              <a:buChar char="•"/>
            </a:pPr>
            <a:r>
              <a:rPr lang="en-US" sz="1200">
                <a:latin typeface="Calibri" charset="0"/>
                <a:ea typeface="MS PGothic" charset="0"/>
              </a:rPr>
              <a:t>People:  Increase-people-to </a:t>
            </a:r>
            <a:r>
              <a:rPr lang="en-US" sz="1200" dirty="0">
                <a:latin typeface="Calibri" charset="0"/>
                <a:ea typeface="MS PGothic" charset="0"/>
              </a:rPr>
              <a:t>people interaction</a:t>
            </a:r>
          </a:p>
          <a:p>
            <a:pPr marL="171450" indent="-171450">
              <a:spcBef>
                <a:spcPct val="45000"/>
              </a:spcBef>
              <a:buFont typeface="Arial" panose="020B0604020202020204" pitchFamily="34" charset="0"/>
              <a:buChar char="•"/>
            </a:pPr>
            <a:r>
              <a:rPr lang="en-US" sz="1200" dirty="0">
                <a:latin typeface="Calibri" charset="0"/>
                <a:ea typeface="MS PGothic" charset="0"/>
              </a:rPr>
              <a:t>Knowledge:  Share tacit and explicit knowledge</a:t>
            </a:r>
          </a:p>
          <a:p>
            <a:pPr marL="171450" indent="-171450">
              <a:spcBef>
                <a:spcPct val="45000"/>
              </a:spcBef>
              <a:buFont typeface="Arial" panose="020B0604020202020204" pitchFamily="34" charset="0"/>
              <a:buChar char="•"/>
            </a:pPr>
            <a:r>
              <a:rPr lang="en-US" sz="1200">
                <a:latin typeface="Calibri" charset="0"/>
                <a:ea typeface="MS PGothic" charset="0"/>
              </a:rPr>
              <a:t>And the end Value is:  </a:t>
            </a:r>
            <a:r>
              <a:rPr lang="en-US" sz="1200" dirty="0">
                <a:latin typeface="Calibri" charset="0"/>
                <a:ea typeface="MS PGothic" charset="0"/>
              </a:rPr>
              <a:t>Knowledge sharing, increased productivity, innovation and leadership</a:t>
            </a:r>
          </a:p>
          <a:p>
            <a:endParaRPr lang="en-US" dirty="0"/>
          </a:p>
        </p:txBody>
      </p:sp>
      <p:sp>
        <p:nvSpPr>
          <p:cNvPr id="4" name="Slide Number Placeholder 3"/>
          <p:cNvSpPr>
            <a:spLocks noGrp="1"/>
          </p:cNvSpPr>
          <p:nvPr>
            <p:ph type="sldNum" sz="quarter" idx="10"/>
          </p:nvPr>
        </p:nvSpPr>
        <p:spPr/>
        <p:txBody>
          <a:bodyPr/>
          <a:lstStyle/>
          <a:p>
            <a:fld id="{801DBDA2-DF52-47A3-A928-34700B378AB0}" type="slidenum">
              <a:rPr lang="en-US" smtClean="0"/>
              <a:t>5</a:t>
            </a:fld>
            <a:endParaRPr lang="en-US"/>
          </a:p>
        </p:txBody>
      </p:sp>
    </p:spTree>
    <p:extLst>
      <p:ext uri="{BB962C8B-B14F-4D97-AF65-F5344CB8AC3E}">
        <p14:creationId xmlns:p14="http://schemas.microsoft.com/office/powerpoint/2010/main" val="18768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Face-to-face</a:t>
            </a:r>
            <a:r>
              <a:rPr lang="en-US" baseline="0"/>
              <a:t> CoPs require </a:t>
            </a:r>
            <a:r>
              <a:rPr lang="en-US" baseline="0" dirty="0"/>
              <a:t>not </a:t>
            </a:r>
            <a:r>
              <a:rPr lang="en-US" baseline="0"/>
              <a:t>only ownership </a:t>
            </a:r>
            <a:r>
              <a:rPr lang="en-US" baseline="0" dirty="0"/>
              <a:t>but also a </a:t>
            </a:r>
            <a:r>
              <a:rPr lang="en-US" baseline="0"/>
              <a:t>financial commitment to convene the meetings.</a:t>
            </a:r>
            <a:endParaRPr lang="en-US" dirty="0"/>
          </a:p>
          <a:p>
            <a:endParaRPr lang="en-US" dirty="0"/>
          </a:p>
        </p:txBody>
      </p:sp>
      <p:sp>
        <p:nvSpPr>
          <p:cNvPr id="4" name="Slide Number Placeholder 3"/>
          <p:cNvSpPr>
            <a:spLocks noGrp="1"/>
          </p:cNvSpPr>
          <p:nvPr>
            <p:ph type="sldNum" sz="quarter" idx="10"/>
          </p:nvPr>
        </p:nvSpPr>
        <p:spPr/>
        <p:txBody>
          <a:bodyPr/>
          <a:lstStyle/>
          <a:p>
            <a:fld id="{801DBDA2-DF52-47A3-A928-34700B378AB0}" type="slidenum">
              <a:rPr lang="en-US" smtClean="0"/>
              <a:t>6</a:t>
            </a:fld>
            <a:endParaRPr lang="en-US"/>
          </a:p>
        </p:txBody>
      </p:sp>
    </p:spTree>
    <p:extLst>
      <p:ext uri="{BB962C8B-B14F-4D97-AF65-F5344CB8AC3E}">
        <p14:creationId xmlns:p14="http://schemas.microsoft.com/office/powerpoint/2010/main" val="29090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3741" indent="-223741"/>
            <a:r>
              <a:rPr lang="en-US" b="1" dirty="0">
                <a:latin typeface="Calibri" charset="0"/>
                <a:ea typeface="MS PGothic" charset="0"/>
              </a:rPr>
              <a:t>IT support</a:t>
            </a:r>
          </a:p>
          <a:p>
            <a:pPr marL="223741" indent="-223741"/>
            <a:r>
              <a:rPr lang="en-US" dirty="0">
                <a:latin typeface="Calibri" charset="0"/>
                <a:ea typeface="MS PGothic" charset="0"/>
              </a:rPr>
              <a:t>Listserv management software</a:t>
            </a:r>
          </a:p>
          <a:p>
            <a:pPr marL="223741" indent="-223741"/>
            <a:r>
              <a:rPr lang="en-US" dirty="0">
                <a:latin typeface="Calibri" charset="0"/>
                <a:ea typeface="MS PGothic" charset="0"/>
              </a:rPr>
              <a:t>Online collaboration tools </a:t>
            </a:r>
            <a:r>
              <a:rPr lang="en-US">
                <a:latin typeface="Calibri" charset="0"/>
                <a:ea typeface="MS PGothic" charset="0"/>
              </a:rPr>
              <a:t>(Quickplace,</a:t>
            </a:r>
            <a:r>
              <a:rPr lang="en-US" baseline="0">
                <a:latin typeface="Calibri" charset="0"/>
                <a:ea typeface="MS PGothic" charset="0"/>
              </a:rPr>
              <a:t> </a:t>
            </a:r>
            <a:r>
              <a:rPr lang="en-US">
                <a:latin typeface="Calibri" charset="0"/>
                <a:ea typeface="MS PGothic" charset="0"/>
              </a:rPr>
              <a:t>Sharepoint</a:t>
            </a:r>
            <a:r>
              <a:rPr lang="en-US" dirty="0">
                <a:latin typeface="Calibri" charset="0"/>
                <a:ea typeface="MS PGothic" charset="0"/>
              </a:rPr>
              <a:t>, etc)</a:t>
            </a:r>
          </a:p>
          <a:p>
            <a:pPr marL="223741" indent="-223741"/>
            <a:r>
              <a:rPr lang="en-US" dirty="0">
                <a:latin typeface="Calibri" charset="0"/>
                <a:ea typeface="MS PGothic" charset="0"/>
              </a:rPr>
              <a:t>Home page</a:t>
            </a:r>
          </a:p>
          <a:p>
            <a:pPr marL="223741" indent="-223741"/>
            <a:r>
              <a:rPr lang="en-US" dirty="0">
                <a:latin typeface="Calibri" charset="0"/>
                <a:ea typeface="MS PGothic" charset="0"/>
              </a:rPr>
              <a:t>Search engine</a:t>
            </a:r>
            <a:endParaRPr lang="en-US" b="1" dirty="0">
              <a:latin typeface="Calibri" charset="0"/>
              <a:ea typeface="MS PGothic" charset="0"/>
            </a:endParaRPr>
          </a:p>
          <a:p>
            <a:pPr marL="223741" indent="-223741"/>
            <a:r>
              <a:rPr lang="en-US" b="1" dirty="0">
                <a:latin typeface="Calibri" charset="0"/>
                <a:ea typeface="MS PGothic" charset="0"/>
              </a:rPr>
              <a:t>Support for leaders</a:t>
            </a:r>
          </a:p>
          <a:p>
            <a:pPr marL="223741" indent="-223741"/>
            <a:r>
              <a:rPr lang="en-US" dirty="0">
                <a:latin typeface="Calibri" charset="0"/>
                <a:ea typeface="MS PGothic" charset="0"/>
              </a:rPr>
              <a:t>Help benchmark best practices in other communities</a:t>
            </a:r>
          </a:p>
          <a:p>
            <a:pPr marL="223741" indent="-223741"/>
            <a:r>
              <a:rPr lang="en-US" dirty="0">
                <a:latin typeface="Calibri" charset="0"/>
                <a:ea typeface="MS PGothic" charset="0"/>
              </a:rPr>
              <a:t>Provide coaching or mentoring for community leaders</a:t>
            </a:r>
          </a:p>
          <a:p>
            <a:pPr marL="223741" indent="-223741"/>
            <a:r>
              <a:rPr lang="en-US" dirty="0">
                <a:latin typeface="Calibri" charset="0"/>
                <a:ea typeface="MS PGothic" charset="0"/>
              </a:rPr>
              <a:t>Act as liaison to related communities</a:t>
            </a:r>
          </a:p>
          <a:p>
            <a:pPr marL="223741" indent="-223741"/>
            <a:r>
              <a:rPr lang="en-US" dirty="0">
                <a:latin typeface="Calibri" charset="0"/>
                <a:ea typeface="MS PGothic" charset="0"/>
              </a:rPr>
              <a:t>Assist community with some tasks </a:t>
            </a:r>
            <a:r>
              <a:rPr lang="en-US" dirty="0">
                <a:latin typeface="Times New Roman" charset="0"/>
                <a:ea typeface="MS PGothic" charset="0"/>
              </a:rPr>
              <a:t>–</a:t>
            </a:r>
            <a:r>
              <a:rPr lang="en-US" dirty="0">
                <a:latin typeface="Calibri" charset="0"/>
                <a:ea typeface="MS PGothic" charset="0"/>
              </a:rPr>
              <a:t> documentation, coordination </a:t>
            </a:r>
          </a:p>
          <a:p>
            <a:pPr marL="223741" indent="-223741"/>
            <a:r>
              <a:rPr lang="en-US" b="1" dirty="0">
                <a:latin typeface="Calibri" charset="0"/>
                <a:ea typeface="MS PGothic" charset="0"/>
              </a:rPr>
              <a:t>Locate Experts</a:t>
            </a:r>
          </a:p>
          <a:p>
            <a:pPr marL="223741" indent="-223741"/>
            <a:r>
              <a:rPr lang="en-US" dirty="0">
                <a:latin typeface="Calibri" charset="0"/>
                <a:ea typeface="MS PGothic" charset="0"/>
              </a:rPr>
              <a:t>Help recruit experts as members and locate expertise as needed</a:t>
            </a:r>
          </a:p>
          <a:p>
            <a:pPr marL="223741" indent="-223741"/>
            <a:r>
              <a:rPr lang="en-US" b="1" dirty="0">
                <a:latin typeface="Calibri" charset="0"/>
                <a:ea typeface="MS PGothic" charset="0"/>
              </a:rPr>
              <a:t>Share knowledge</a:t>
            </a:r>
            <a:r>
              <a:rPr lang="en-US" dirty="0">
                <a:latin typeface="Calibri" charset="0"/>
                <a:ea typeface="MS PGothic" charset="0"/>
              </a:rPr>
              <a:t> </a:t>
            </a:r>
          </a:p>
          <a:p>
            <a:endParaRPr lang="en-US" dirty="0"/>
          </a:p>
        </p:txBody>
      </p:sp>
      <p:sp>
        <p:nvSpPr>
          <p:cNvPr id="4" name="Slide Number Placeholder 3"/>
          <p:cNvSpPr>
            <a:spLocks noGrp="1"/>
          </p:cNvSpPr>
          <p:nvPr>
            <p:ph type="sldNum" sz="quarter" idx="10"/>
          </p:nvPr>
        </p:nvSpPr>
        <p:spPr/>
        <p:txBody>
          <a:bodyPr/>
          <a:lstStyle/>
          <a:p>
            <a:fld id="{801DBDA2-DF52-47A3-A928-34700B378AB0}" type="slidenum">
              <a:rPr lang="en-US" smtClean="0"/>
              <a:t>10</a:t>
            </a:fld>
            <a:endParaRPr lang="en-US"/>
          </a:p>
        </p:txBody>
      </p:sp>
    </p:spTree>
    <p:extLst>
      <p:ext uri="{BB962C8B-B14F-4D97-AF65-F5344CB8AC3E}">
        <p14:creationId xmlns:p14="http://schemas.microsoft.com/office/powerpoint/2010/main" val="367190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About</a:t>
            </a:r>
          </a:p>
          <a:p>
            <a:r>
              <a:rPr lang="en-US" sz="1200" b="0" kern="1200" dirty="0">
                <a:solidFill>
                  <a:schemeClr val="tx1"/>
                </a:solidFill>
                <a:latin typeface="+mn-lt"/>
                <a:ea typeface="+mn-ea"/>
                <a:cs typeface="+mn-cs"/>
              </a:rPr>
              <a:t>The Global Health Knowledge Collaborative, or GHKC was formed in 2010 by a group of knowledge management (KM) professionals working in global health and development. The goals of this community of practice are to:</a:t>
            </a:r>
          </a:p>
          <a:p>
            <a:pPr marL="171450" indent="-171450">
              <a:buFont typeface="Arial" panose="020B0604020202020204" pitchFamily="34" charset="0"/>
              <a:buChar char="•"/>
            </a:pPr>
            <a:r>
              <a:rPr lang="en-US" sz="1200" b="0" kern="1200" dirty="0">
                <a:solidFill>
                  <a:schemeClr val="tx1"/>
                </a:solidFill>
                <a:latin typeface="+mn-lt"/>
                <a:ea typeface="+mn-ea"/>
                <a:cs typeface="+mn-cs"/>
              </a:rPr>
              <a:t>Serve as a platform for members to share ideas, synthesize knowledge, </a:t>
            </a:r>
            <a:r>
              <a:rPr lang="en-US" sz="1200" b="0" kern="1200">
                <a:solidFill>
                  <a:schemeClr val="tx1"/>
                </a:solidFill>
                <a:latin typeface="+mn-lt"/>
                <a:ea typeface="+mn-ea"/>
                <a:cs typeface="+mn-cs"/>
              </a:rPr>
              <a:t>and innovate</a:t>
            </a:r>
            <a:endParaRPr lang="en-US" sz="1200" b="0" kern="1200" dirty="0">
              <a:solidFill>
                <a:schemeClr val="tx1"/>
              </a:solidFill>
              <a:latin typeface="+mn-lt"/>
              <a:ea typeface="+mn-ea"/>
              <a:cs typeface="+mn-cs"/>
            </a:endParaRPr>
          </a:p>
          <a:p>
            <a:pPr marL="171450" indent="-171450">
              <a:buFont typeface="Arial" panose="020B0604020202020204" pitchFamily="34" charset="0"/>
              <a:buChar char="•"/>
            </a:pPr>
            <a:r>
              <a:rPr lang="en-US" sz="1200" b="0" kern="1200" dirty="0">
                <a:solidFill>
                  <a:schemeClr val="tx1"/>
                </a:solidFill>
                <a:latin typeface="+mn-lt"/>
                <a:ea typeface="+mn-ea"/>
                <a:cs typeface="+mn-cs"/>
              </a:rPr>
              <a:t>Collaborate on </a:t>
            </a:r>
            <a:r>
              <a:rPr lang="en-US" sz="1200" b="0" kern="1200">
                <a:solidFill>
                  <a:schemeClr val="tx1"/>
                </a:solidFill>
                <a:latin typeface="+mn-lt"/>
                <a:ea typeface="+mn-ea"/>
                <a:cs typeface="+mn-cs"/>
              </a:rPr>
              <a:t>KM approaches</a:t>
            </a:r>
            <a:endParaRPr lang="en-US" sz="1200" b="0" kern="1200" dirty="0">
              <a:solidFill>
                <a:schemeClr val="tx1"/>
              </a:solidFill>
              <a:latin typeface="+mn-lt"/>
              <a:ea typeface="+mn-ea"/>
              <a:cs typeface="+mn-cs"/>
            </a:endParaRPr>
          </a:p>
          <a:p>
            <a:pPr marL="171450" indent="-171450">
              <a:buFont typeface="Arial" panose="020B0604020202020204" pitchFamily="34" charset="0"/>
              <a:buChar char="•"/>
            </a:pPr>
            <a:r>
              <a:rPr lang="en-US" sz="1200" b="0" kern="1200" dirty="0">
                <a:solidFill>
                  <a:schemeClr val="tx1"/>
                </a:solidFill>
                <a:latin typeface="+mn-lt"/>
                <a:ea typeface="+mn-ea"/>
                <a:cs typeface="+mn-cs"/>
              </a:rPr>
              <a:t>Collect case studies documenting experiences with KM in </a:t>
            </a:r>
            <a:r>
              <a:rPr lang="en-US" sz="1200" b="0" kern="1200">
                <a:solidFill>
                  <a:schemeClr val="tx1"/>
                </a:solidFill>
                <a:latin typeface="+mn-lt"/>
                <a:ea typeface="+mn-ea"/>
                <a:cs typeface="+mn-cs"/>
              </a:rPr>
              <a:t>global health</a:t>
            </a:r>
            <a:endParaRPr lang="en-US" sz="1200" b="0" kern="1200" dirty="0">
              <a:solidFill>
                <a:schemeClr val="tx1"/>
              </a:solidFill>
              <a:latin typeface="+mn-lt"/>
              <a:ea typeface="+mn-ea"/>
              <a:cs typeface="+mn-cs"/>
            </a:endParaRPr>
          </a:p>
          <a:p>
            <a:pPr marL="171450" indent="-171450">
              <a:buFont typeface="Arial" panose="020B0604020202020204" pitchFamily="34" charset="0"/>
              <a:buChar char="•"/>
            </a:pPr>
            <a:r>
              <a:rPr lang="en-US" sz="1200" b="0" kern="1200" dirty="0">
                <a:solidFill>
                  <a:schemeClr val="tx1"/>
                </a:solidFill>
                <a:latin typeface="+mn-lt"/>
                <a:ea typeface="+mn-ea"/>
                <a:cs typeface="+mn-cs"/>
              </a:rPr>
              <a:t>Promote the use of KM-related products </a:t>
            </a:r>
            <a:r>
              <a:rPr lang="en-US" sz="1200" b="0" kern="1200">
                <a:solidFill>
                  <a:schemeClr val="tx1"/>
                </a:solidFill>
                <a:latin typeface="+mn-lt"/>
                <a:ea typeface="+mn-ea"/>
                <a:cs typeface="+mn-cs"/>
              </a:rPr>
              <a:t>and services</a:t>
            </a:r>
            <a:r>
              <a:rPr lang="en-US" sz="1200" b="0" kern="1200" dirty="0">
                <a:solidFill>
                  <a:schemeClr val="tx1"/>
                </a:solidFill>
                <a:latin typeface="+mn-lt"/>
                <a:ea typeface="+mn-ea"/>
                <a:cs typeface="+mn-cs"/>
              </a:rPr>
              <a:t> </a:t>
            </a:r>
          </a:p>
          <a:p>
            <a:pPr marL="171450" indent="-171450">
              <a:buFont typeface="Arial" panose="020B0604020202020204" pitchFamily="34" charset="0"/>
              <a:buChar char="•"/>
            </a:pPr>
            <a:r>
              <a:rPr lang="en-US" sz="1200" b="0" kern="1200" dirty="0">
                <a:solidFill>
                  <a:schemeClr val="tx1"/>
                </a:solidFill>
                <a:latin typeface="+mn-lt"/>
                <a:ea typeface="+mn-ea"/>
                <a:cs typeface="+mn-cs"/>
              </a:rPr>
              <a:t>Advocate for the importance of KM for organizations </a:t>
            </a:r>
            <a:r>
              <a:rPr lang="en-US" sz="1200" b="0" kern="1200">
                <a:solidFill>
                  <a:schemeClr val="tx1"/>
                </a:solidFill>
                <a:latin typeface="+mn-lt"/>
                <a:ea typeface="+mn-ea"/>
                <a:cs typeface="+mn-cs"/>
              </a:rPr>
              <a:t>and projects</a:t>
            </a:r>
            <a:endParaRPr lang="en-US" dirty="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801DBDA2-DF52-47A3-A928-34700B378AB0}" type="slidenum">
              <a:rPr lang="en-US" smtClean="0"/>
              <a:t>11</a:t>
            </a:fld>
            <a:endParaRPr lang="en-US"/>
          </a:p>
        </p:txBody>
      </p:sp>
    </p:spTree>
    <p:extLst>
      <p:ext uri="{BB962C8B-B14F-4D97-AF65-F5344CB8AC3E}">
        <p14:creationId xmlns:p14="http://schemas.microsoft.com/office/powerpoint/2010/main" val="134416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atin typeface="Calibri" charset="0"/>
                <a:ea typeface="MS PGothic" charset="0"/>
              </a:rPr>
              <a:t>So the strategies </a:t>
            </a:r>
            <a:r>
              <a:rPr lang="en-US" dirty="0">
                <a:latin typeface="Calibri" charset="0"/>
                <a:ea typeface="MS PGothic" charset="0"/>
              </a:rPr>
              <a:t>for the Global</a:t>
            </a:r>
            <a:r>
              <a:rPr lang="en-US" baseline="0" dirty="0">
                <a:latin typeface="Calibri" charset="0"/>
                <a:ea typeface="MS PGothic" charset="0"/>
              </a:rPr>
              <a:t> Health Knowledge Collaborative were to:</a:t>
            </a:r>
          </a:p>
          <a:p>
            <a:pPr lvl="1" eaLnBrk="1" hangingPunct="1">
              <a:spcBef>
                <a:spcPct val="0"/>
              </a:spcBef>
              <a:buFontTx/>
              <a:buChar char="•"/>
            </a:pPr>
            <a:r>
              <a:rPr lang="en-US" baseline="0" dirty="0">
                <a:latin typeface="Calibri" charset="0"/>
                <a:ea typeface="MS PGothic" charset="0"/>
              </a:rPr>
              <a:t>Hold quarterly face-to-face meetings in DC and Baltimore, and in other settings when possible</a:t>
            </a:r>
          </a:p>
          <a:p>
            <a:pPr lvl="1" eaLnBrk="1" hangingPunct="1">
              <a:spcBef>
                <a:spcPct val="0"/>
              </a:spcBef>
              <a:buFontTx/>
              <a:buChar char="•"/>
            </a:pPr>
            <a:r>
              <a:rPr lang="en-US" baseline="0" dirty="0">
                <a:latin typeface="Calibri" charset="0"/>
                <a:ea typeface="MS PGothic" charset="0"/>
              </a:rPr>
              <a:t>Having an organizational chair that will ensure sustainability of the group and reach out to potential participants</a:t>
            </a:r>
          </a:p>
          <a:p>
            <a:pPr lvl="1" eaLnBrk="1" hangingPunct="1">
              <a:spcBef>
                <a:spcPct val="0"/>
              </a:spcBef>
              <a:buFontTx/>
              <a:buChar char="•"/>
            </a:pPr>
            <a:r>
              <a:rPr lang="en-US" baseline="0">
                <a:latin typeface="Calibri" charset="0"/>
                <a:ea typeface="MS PGothic" charset="0"/>
              </a:rPr>
              <a:t>Having an </a:t>
            </a:r>
            <a:r>
              <a:rPr lang="en-US" baseline="0" dirty="0">
                <a:latin typeface="Calibri" charset="0"/>
                <a:ea typeface="MS PGothic" charset="0"/>
              </a:rPr>
              <a:t>advisory committee that helps plan the meetings and determine the outcomes and direction of the group</a:t>
            </a:r>
          </a:p>
          <a:p>
            <a:endParaRPr lang="en-US" dirty="0"/>
          </a:p>
        </p:txBody>
      </p:sp>
      <p:sp>
        <p:nvSpPr>
          <p:cNvPr id="4" name="Slide Number Placeholder 3"/>
          <p:cNvSpPr>
            <a:spLocks noGrp="1"/>
          </p:cNvSpPr>
          <p:nvPr>
            <p:ph type="sldNum" sz="quarter" idx="10"/>
          </p:nvPr>
        </p:nvSpPr>
        <p:spPr/>
        <p:txBody>
          <a:bodyPr/>
          <a:lstStyle/>
          <a:p>
            <a:fld id="{801DBDA2-DF52-47A3-A928-34700B378AB0}" type="slidenum">
              <a:rPr lang="en-US" smtClean="0"/>
              <a:t>12</a:t>
            </a:fld>
            <a:endParaRPr lang="en-US"/>
          </a:p>
        </p:txBody>
      </p:sp>
    </p:spTree>
    <p:extLst>
      <p:ext uri="{BB962C8B-B14F-4D97-AF65-F5344CB8AC3E}">
        <p14:creationId xmlns:p14="http://schemas.microsoft.com/office/powerpoint/2010/main" val="100919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4360" y="1536192"/>
            <a:ext cx="8001000" cy="914400"/>
          </a:xfrm>
        </p:spPr>
        <p:txBody>
          <a:bodyPr anchor="t"/>
          <a:lstStyle>
            <a:lvl1pPr marL="457200" indent="-384048" algn="ctr">
              <a:lnSpc>
                <a:spcPct val="100000"/>
              </a:lnSpc>
              <a:spcAft>
                <a:spcPts val="400"/>
              </a:spcAft>
              <a:defRPr sz="6000">
                <a:solidFill>
                  <a:srgbClr val="007EA5"/>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marL="0" indent="0">
              <a:defRPr/>
            </a:lvl1pPr>
          </a:lstStyle>
          <a:p>
            <a:r>
              <a:rPr lang="en-US" dirty="0"/>
              <a:t>Click to edit Master title style</a:t>
            </a:r>
          </a:p>
        </p:txBody>
      </p:sp>
      <p:sp>
        <p:nvSpPr>
          <p:cNvPr id="3" name="Content Placeholder 2"/>
          <p:cNvSpPr>
            <a:spLocks noGrp="1"/>
          </p:cNvSpPr>
          <p:nvPr>
            <p:ph idx="1"/>
          </p:nvPr>
        </p:nvSpPr>
        <p:spPr>
          <a:xfrm>
            <a:off x="594360" y="1536192"/>
            <a:ext cx="8001000" cy="914400"/>
          </a:xfrm>
        </p:spPr>
        <p:txBody>
          <a:bodyPr/>
          <a:lstStyle>
            <a:lvl1pPr marL="457200" indent="-384048">
              <a:lnSpc>
                <a:spcPct val="114000"/>
              </a:lnSpc>
              <a:spcBef>
                <a:spcPts val="0"/>
              </a:spcBef>
              <a:spcAft>
                <a:spcPts val="400"/>
              </a:spcAft>
              <a:buSzPct val="125000"/>
              <a:buFont typeface="Arial" panose="020B0604020202020204" pitchFamily="34" charset="0"/>
              <a:buChar char="•"/>
              <a:defRPr/>
            </a:lvl1pPr>
            <a:lvl2pPr marL="914400" indent="-384048">
              <a:lnSpc>
                <a:spcPct val="114000"/>
              </a:lnSpc>
              <a:spcBef>
                <a:spcPts val="0"/>
              </a:spcBef>
              <a:spcAft>
                <a:spcPts val="400"/>
              </a:spcAft>
              <a:defRPr/>
            </a:lvl2pPr>
            <a:lvl3pPr marL="457200" indent="-384048">
              <a:lnSpc>
                <a:spcPct val="114000"/>
              </a:lnSpc>
              <a:spcAft>
                <a:spcPts val="400"/>
              </a:spcAft>
              <a:defRPr/>
            </a:lvl3pPr>
            <a:lvl4pPr marL="73152" indent="0">
              <a:lnSpc>
                <a:spcPct val="114000"/>
              </a:lnSpc>
              <a:spcAft>
                <a:spcPts val="400"/>
              </a:spcAft>
              <a:buNone/>
              <a:defRPr/>
            </a:lvl4pPr>
            <a:lvl5pPr marL="457200" indent="-384048">
              <a:lnSpc>
                <a:spcPct val="114000"/>
              </a:lnSpc>
              <a:spcAft>
                <a:spcPts val="400"/>
              </a:spcAft>
              <a:defRPr/>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6457950" y="6347386"/>
            <a:ext cx="2057400" cy="365125"/>
          </a:xfrm>
        </p:spPr>
        <p:txBody>
          <a:bodyPr/>
          <a:lstStyle/>
          <a:p>
            <a:fld id="{C668FCF9-A24B-FA41-8F99-CB904FA226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234516"/>
          </a:xfrm>
        </p:spPr>
        <p:txBody>
          <a:body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29150" y="1825625"/>
            <a:ext cx="3886200" cy="4234516"/>
          </a:xfrm>
        </p:spPr>
        <p:txBody>
          <a:body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72" y="530352"/>
            <a:ext cx="8001000" cy="9144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94360" y="1536192"/>
            <a:ext cx="8001000" cy="914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FCF9-A24B-FA41-8F99-CB904FA2263F}" type="slidenum">
              <a:rPr lang="en-US" smtClean="0"/>
              <a:t>‹#›</a:t>
            </a:fld>
            <a:endParaRPr lang="en-US"/>
          </a:p>
        </p:txBody>
      </p:sp>
      <p:pic>
        <p:nvPicPr>
          <p:cNvPr id="7" name="Picture 6"/>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6137167" y="6028567"/>
            <a:ext cx="2748572" cy="648038"/>
          </a:xfrm>
          <a:prstGeom prst="rect">
            <a:avLst/>
          </a:prstGeom>
        </p:spPr>
      </p:pic>
      <p:sp>
        <p:nvSpPr>
          <p:cNvPr id="11" name="Rectangle 10"/>
          <p:cNvSpPr/>
          <p:nvPr userDrawn="1"/>
        </p:nvSpPr>
        <p:spPr>
          <a:xfrm>
            <a:off x="537884" y="5651535"/>
            <a:ext cx="569789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resource is made possible by the support of the American People through the United States Agency for International Development (USAID) under the Knowledge SUCCESS (Strengthening Use, Capacity, Collaboration, Exchange, Synthesis, and Sharing) Project Cooperative Agreement No. 7200AA19CA00001 with the Johns Hopkins University. Knowledge SUCCESS is supported by USAID’s Bureau for Global Health, Office of Population and Reproductive Health and led by the Johns Hopkins Center for Communication Programs (CCP) in partnership with </a:t>
            </a:r>
            <a:r>
              <a:rPr kumimoji="0" lang="en-US" sz="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Amref</a:t>
            </a:r>
            <a:r>
              <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Africa, </a:t>
            </a:r>
            <a:r>
              <a:rPr kumimoji="0" lang="en-US" sz="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Busara</a:t>
            </a:r>
            <a:r>
              <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Center for Behavioral Economics (</a:t>
            </a:r>
            <a:r>
              <a:rPr kumimoji="0" lang="en-US" sz="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Busara</a:t>
            </a:r>
            <a:r>
              <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FHI 360. The information provided in this resource is the sole responsibility of Knowledge SUCCESS and does not necessarily reflect the views of USAID, the U.S. Government, or the Johns Hopkins University. The resource may be adapted as needed; the original material can be found on www.kmtraining.org.</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87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txStyles>
    <p:titleStyle>
      <a:lvl1pPr marL="0" indent="0" algn="l" defTabSz="914400" rtl="0" eaLnBrk="1" latinLnBrk="0" hangingPunct="1">
        <a:lnSpc>
          <a:spcPct val="100000"/>
        </a:lnSpc>
        <a:spcBef>
          <a:spcPct val="0"/>
        </a:spcBef>
        <a:spcAft>
          <a:spcPts val="400"/>
        </a:spcAft>
        <a:buNone/>
        <a:defRPr sz="3600" kern="1200">
          <a:solidFill>
            <a:srgbClr val="007EA5"/>
          </a:solidFill>
          <a:latin typeface="Gill Sans MT" panose="020B0502020104020203" pitchFamily="34" charset="0"/>
          <a:ea typeface="+mj-ea"/>
          <a:cs typeface="+mj-cs"/>
        </a:defRPr>
      </a:lvl1pPr>
    </p:titleStyle>
    <p:bodyStyle>
      <a:lvl1pPr marL="457200" indent="-384048" algn="l" defTabSz="914400" rtl="0" eaLnBrk="1" latinLnBrk="0" hangingPunct="1">
        <a:lnSpc>
          <a:spcPct val="114000"/>
        </a:lnSpc>
        <a:spcBef>
          <a:spcPts val="0"/>
        </a:spcBef>
        <a:spcAft>
          <a:spcPts val="400"/>
        </a:spcAft>
        <a:buSzPct val="125000"/>
        <a:buFont typeface="Arial" panose="020B0604020202020204" pitchFamily="34" charset="0"/>
        <a:buChar char="•"/>
        <a:defRPr sz="2400" kern="1200">
          <a:solidFill>
            <a:srgbClr val="007EA5"/>
          </a:solidFill>
          <a:latin typeface="Gill Sans MT" panose="020B0502020104020203" pitchFamily="34" charset="0"/>
          <a:ea typeface="+mn-ea"/>
          <a:cs typeface="Arial" panose="020B0604020202020204" pitchFamily="34" charset="0"/>
        </a:defRPr>
      </a:lvl1pPr>
      <a:lvl2pPr marL="914400" indent="-384048" algn="l" defTabSz="914400" rtl="0" eaLnBrk="1" latinLnBrk="0" hangingPunct="1">
        <a:lnSpc>
          <a:spcPct val="114000"/>
        </a:lnSpc>
        <a:spcBef>
          <a:spcPts val="0"/>
        </a:spcBef>
        <a:spcAft>
          <a:spcPts val="400"/>
        </a:spcAft>
        <a:buFont typeface="Courier New" panose="02070309020205020404" pitchFamily="49" charset="0"/>
        <a:buChar char="o"/>
        <a:defRPr sz="2200" kern="1200">
          <a:solidFill>
            <a:srgbClr val="007EA5"/>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lobalhealthlearning.org/course/online-communities-practice-cops-global-health"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94360" y="1734972"/>
            <a:ext cx="8001000" cy="914400"/>
          </a:xfrm>
        </p:spPr>
        <p:txBody>
          <a:bodyPr>
            <a:noAutofit/>
          </a:bodyPr>
          <a:lstStyle/>
          <a:p>
            <a:r>
              <a:rPr lang="en-US" sz="5400" dirty="0"/>
              <a:t>Communities of Practice (CoPs)</a:t>
            </a:r>
          </a:p>
        </p:txBody>
      </p:sp>
    </p:spTree>
    <p:extLst>
      <p:ext uri="{BB962C8B-B14F-4D97-AF65-F5344CB8AC3E}">
        <p14:creationId xmlns:p14="http://schemas.microsoft.com/office/powerpoint/2010/main" val="57319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You Can Support a </a:t>
            </a:r>
            <a:r>
              <a:rPr lang="en-US" dirty="0" err="1"/>
              <a:t>CoP</a:t>
            </a:r>
            <a:r>
              <a:rPr lang="en-US" dirty="0"/>
              <a:t>?</a:t>
            </a:r>
          </a:p>
        </p:txBody>
      </p:sp>
      <p:sp>
        <p:nvSpPr>
          <p:cNvPr id="3" name="Content Placeholder 2"/>
          <p:cNvSpPr>
            <a:spLocks noGrp="1"/>
          </p:cNvSpPr>
          <p:nvPr>
            <p:ph idx="1"/>
          </p:nvPr>
        </p:nvSpPr>
        <p:spPr>
          <a:xfrm>
            <a:off x="594360" y="1536192"/>
            <a:ext cx="8001000" cy="4041648"/>
          </a:xfrm>
        </p:spPr>
        <p:txBody>
          <a:bodyPr>
            <a:noAutofit/>
          </a:bodyPr>
          <a:lstStyle/>
          <a:p>
            <a:r>
              <a:rPr lang="en-US"/>
              <a:t>Help </a:t>
            </a:r>
            <a:r>
              <a:rPr lang="en-US" dirty="0"/>
              <a:t>find the right platform or venue</a:t>
            </a:r>
          </a:p>
          <a:p>
            <a:r>
              <a:rPr lang="en-US" dirty="0"/>
              <a:t>Support community leaders</a:t>
            </a:r>
          </a:p>
          <a:p>
            <a:r>
              <a:rPr lang="en-US" dirty="0"/>
              <a:t>Facilitate community events/activities as a guest expert</a:t>
            </a:r>
          </a:p>
          <a:p>
            <a:r>
              <a:rPr lang="en-US" dirty="0"/>
              <a:t>Provide access to outside expertise, knowledge, or information</a:t>
            </a:r>
          </a:p>
        </p:txBody>
      </p:sp>
    </p:spTree>
    <p:extLst>
      <p:ext uri="{BB962C8B-B14F-4D97-AF65-F5344CB8AC3E}">
        <p14:creationId xmlns:p14="http://schemas.microsoft.com/office/powerpoint/2010/main" val="33789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Example of a CoP: GHKC</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4630" y="1417755"/>
            <a:ext cx="6369348" cy="4022489"/>
          </a:xfrm>
          <a:prstGeom prst="rect">
            <a:avLst/>
          </a:prstGeom>
        </p:spPr>
      </p:pic>
    </p:spTree>
    <p:extLst>
      <p:ext uri="{BB962C8B-B14F-4D97-AF65-F5344CB8AC3E}">
        <p14:creationId xmlns:p14="http://schemas.microsoft.com/office/powerpoint/2010/main" val="158164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GHKC Example (continued)</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54480" y="1524000"/>
            <a:ext cx="6339840" cy="4003853"/>
          </a:xfrm>
          <a:prstGeom prst="rect">
            <a:avLst/>
          </a:prstGeom>
        </p:spPr>
      </p:pic>
    </p:spTree>
    <p:extLst>
      <p:ext uri="{BB962C8B-B14F-4D97-AF65-F5344CB8AC3E}">
        <p14:creationId xmlns:p14="http://schemas.microsoft.com/office/powerpoint/2010/main" val="29104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414000" y="1260974"/>
            <a:ext cx="8316000" cy="3510000"/>
          </a:xfrm>
          <a:prstGeom prst="rect">
            <a:avLst/>
          </a:prstGeom>
        </p:spPr>
      </p:pic>
    </p:spTree>
    <p:extLst>
      <p:ext uri="{BB962C8B-B14F-4D97-AF65-F5344CB8AC3E}">
        <p14:creationId xmlns:p14="http://schemas.microsoft.com/office/powerpoint/2010/main" val="114534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Started: Define Your </a:t>
            </a:r>
            <a:r>
              <a:rPr lang="en-US" dirty="0" err="1"/>
              <a:t>CoP</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54480" y="1444752"/>
            <a:ext cx="6369101" cy="4028237"/>
          </a:xfrm>
          <a:prstGeom prst="rect">
            <a:avLst/>
          </a:prstGeom>
        </p:spPr>
      </p:pic>
    </p:spTree>
    <p:extLst>
      <p:ext uri="{BB962C8B-B14F-4D97-AF65-F5344CB8AC3E}">
        <p14:creationId xmlns:p14="http://schemas.microsoft.com/office/powerpoint/2010/main" val="360637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Started: Define </a:t>
            </a:r>
            <a:r>
              <a:rPr lang="en-US"/>
              <a:t>Your CoP (continued)</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54480" y="1504950"/>
            <a:ext cx="6369101" cy="4028237"/>
          </a:xfrm>
          <a:prstGeom prst="rect">
            <a:avLst/>
          </a:prstGeom>
        </p:spPr>
      </p:pic>
    </p:spTree>
    <p:extLst>
      <p:ext uri="{BB962C8B-B14F-4D97-AF65-F5344CB8AC3E}">
        <p14:creationId xmlns:p14="http://schemas.microsoft.com/office/powerpoint/2010/main" val="299567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Roles and Responsibilities</a:t>
            </a:r>
          </a:p>
        </p:txBody>
      </p:sp>
      <p:sp>
        <p:nvSpPr>
          <p:cNvPr id="3" name="Content Placeholder 2"/>
          <p:cNvSpPr>
            <a:spLocks noGrp="1"/>
          </p:cNvSpPr>
          <p:nvPr>
            <p:ph idx="1"/>
          </p:nvPr>
        </p:nvSpPr>
        <p:spPr>
          <a:xfrm>
            <a:off x="594360" y="1536192"/>
            <a:ext cx="8001000" cy="3913632"/>
          </a:xfrm>
        </p:spPr>
        <p:txBody>
          <a:bodyPr>
            <a:normAutofit/>
          </a:bodyPr>
          <a:lstStyle/>
          <a:p>
            <a:r>
              <a:rPr lang="en-US"/>
              <a:t>CoP Leader/Community Manager</a:t>
            </a:r>
          </a:p>
          <a:p>
            <a:r>
              <a:rPr lang="en-US"/>
              <a:t>Facilitator</a:t>
            </a:r>
          </a:p>
          <a:p>
            <a:r>
              <a:rPr lang="en-US"/>
              <a:t>Technical experts</a:t>
            </a:r>
          </a:p>
          <a:p>
            <a:r>
              <a:rPr lang="en-US"/>
              <a:t>Members</a:t>
            </a:r>
          </a:p>
        </p:txBody>
      </p:sp>
    </p:spTree>
    <p:extLst>
      <p:ext uri="{BB962C8B-B14F-4D97-AF65-F5344CB8AC3E}">
        <p14:creationId xmlns:p14="http://schemas.microsoft.com/office/powerpoint/2010/main" val="84725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on </a:t>
            </a:r>
            <a:r>
              <a:rPr lang="en-US" dirty="0" err="1"/>
              <a:t>CoP</a:t>
            </a:r>
            <a:r>
              <a:rPr lang="en-US" dirty="0"/>
              <a:t> Leaders…</a:t>
            </a:r>
          </a:p>
        </p:txBody>
      </p:sp>
      <p:sp>
        <p:nvSpPr>
          <p:cNvPr id="3" name="Content Placeholder 2"/>
          <p:cNvSpPr>
            <a:spLocks noGrp="1"/>
          </p:cNvSpPr>
          <p:nvPr>
            <p:ph idx="1"/>
          </p:nvPr>
        </p:nvSpPr>
        <p:spPr/>
        <p:txBody>
          <a:bodyPr>
            <a:noAutofit/>
          </a:bodyPr>
          <a:lstStyle/>
          <a:p>
            <a:r>
              <a:rPr lang="en-US" dirty="0"/>
              <a:t>Foster learning</a:t>
            </a:r>
          </a:p>
          <a:p>
            <a:r>
              <a:rPr lang="en-US" dirty="0"/>
              <a:t>Stimulate interaction</a:t>
            </a:r>
          </a:p>
          <a:p>
            <a:r>
              <a:rPr lang="en-US" dirty="0"/>
              <a:t>Create new knowledge</a:t>
            </a:r>
          </a:p>
          <a:p>
            <a:r>
              <a:rPr lang="en-US" dirty="0"/>
              <a:t>Promote awareness among new members</a:t>
            </a:r>
          </a:p>
          <a:p>
            <a:r>
              <a:rPr lang="en-US" dirty="0"/>
              <a:t>Develop common understandings</a:t>
            </a:r>
          </a:p>
          <a:p>
            <a:r>
              <a:rPr lang="en-US" dirty="0"/>
              <a:t>Identify and share good methodologies, tools, projects, etc.</a:t>
            </a:r>
          </a:p>
          <a:p>
            <a:r>
              <a:rPr lang="en-US" dirty="0"/>
              <a:t>Build a network of experts in specific areas of interest</a:t>
            </a:r>
          </a:p>
        </p:txBody>
      </p:sp>
    </p:spTree>
    <p:extLst>
      <p:ext uri="{BB962C8B-B14F-4D97-AF65-F5344CB8AC3E}">
        <p14:creationId xmlns:p14="http://schemas.microsoft.com/office/powerpoint/2010/main" val="354711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Strategies for Fostering Engagement</a:t>
            </a:r>
          </a:p>
        </p:txBody>
      </p:sp>
      <p:sp>
        <p:nvSpPr>
          <p:cNvPr id="3" name="Content Placeholder 2"/>
          <p:cNvSpPr>
            <a:spLocks noGrp="1"/>
          </p:cNvSpPr>
          <p:nvPr>
            <p:ph idx="1"/>
          </p:nvPr>
        </p:nvSpPr>
        <p:spPr>
          <a:xfrm>
            <a:off x="594360" y="1444752"/>
            <a:ext cx="8001000" cy="914400"/>
          </a:xfrm>
        </p:spPr>
        <p:txBody>
          <a:bodyPr>
            <a:noAutofit/>
          </a:bodyPr>
          <a:lstStyle/>
          <a:p>
            <a:r>
              <a:rPr lang="en-US" sz="2200" dirty="0"/>
              <a:t>Recognize community members’ contributions, helping peers, sharing experiences, connecting experts, and mentoring</a:t>
            </a:r>
          </a:p>
          <a:p>
            <a:r>
              <a:rPr lang="en-US" sz="2200" dirty="0"/>
              <a:t>Create processes for rewarding knowledge nuggets captured, created, and shared</a:t>
            </a:r>
          </a:p>
          <a:p>
            <a:r>
              <a:rPr lang="en-US" sz="2200" dirty="0"/>
              <a:t>Recognize and market communities internally and externally</a:t>
            </a:r>
          </a:p>
          <a:p>
            <a:r>
              <a:rPr lang="en-US" sz="2200" dirty="0"/>
              <a:t>Organize and conduct online discussion forums</a:t>
            </a:r>
          </a:p>
          <a:p>
            <a:r>
              <a:rPr lang="en-US" sz="2200" dirty="0"/>
              <a:t>Attract new members</a:t>
            </a:r>
          </a:p>
          <a:p>
            <a:r>
              <a:rPr lang="en-US" sz="2200" dirty="0"/>
              <a:t>Enable participants to ask an expert in their field questions to which they can respond over a set period of time</a:t>
            </a:r>
          </a:p>
          <a:p>
            <a:r>
              <a:rPr lang="en-US" sz="2200" dirty="0"/>
              <a:t>Create community </a:t>
            </a:r>
            <a:r>
              <a:rPr lang="en-US" sz="2200" dirty="0" err="1"/>
              <a:t>eNewsletters</a:t>
            </a:r>
            <a:endParaRPr lang="en-US" sz="2200" dirty="0"/>
          </a:p>
        </p:txBody>
      </p:sp>
    </p:spTree>
    <p:extLst>
      <p:ext uri="{BB962C8B-B14F-4D97-AF65-F5344CB8AC3E}">
        <p14:creationId xmlns:p14="http://schemas.microsoft.com/office/powerpoint/2010/main" val="121808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Problems and Solutions</a:t>
            </a:r>
          </a:p>
        </p:txBody>
      </p:sp>
      <p:sp>
        <p:nvSpPr>
          <p:cNvPr id="3" name="Content Placeholder 2"/>
          <p:cNvSpPr>
            <a:spLocks noGrp="1"/>
          </p:cNvSpPr>
          <p:nvPr>
            <p:ph idx="1"/>
          </p:nvPr>
        </p:nvSpPr>
        <p:spPr>
          <a:xfrm>
            <a:off x="594360" y="1536192"/>
            <a:ext cx="8001000" cy="4169664"/>
          </a:xfrm>
        </p:spPr>
        <p:txBody>
          <a:bodyPr>
            <a:normAutofit/>
          </a:bodyPr>
          <a:lstStyle/>
          <a:p>
            <a:r>
              <a:rPr lang="en-US" b="1"/>
              <a:t>Problem: </a:t>
            </a:r>
            <a:r>
              <a:rPr lang="en-US"/>
              <a:t>No participation or activity; no new documents or links posted; no new discussion threads, announcements, or news</a:t>
            </a:r>
          </a:p>
          <a:p>
            <a:r>
              <a:rPr lang="en-US" b="1"/>
              <a:t>Possible solutions:</a:t>
            </a:r>
          </a:p>
          <a:p>
            <a:pPr lvl="1"/>
            <a:r>
              <a:rPr lang="en-US"/>
              <a:t>Post new content, requesting feedback and comments to elicit new conversation</a:t>
            </a:r>
          </a:p>
          <a:p>
            <a:pPr lvl="1"/>
            <a:r>
              <a:rPr lang="en-US"/>
              <a:t>Remind people to set alerts for the site</a:t>
            </a:r>
          </a:p>
          <a:p>
            <a:pPr lvl="1"/>
            <a:r>
              <a:rPr lang="en-US"/>
              <a:t>Talk to members to find out what people are working on and ask people what they would like to see on it</a:t>
            </a:r>
          </a:p>
          <a:p>
            <a:endParaRPr lang="en-US"/>
          </a:p>
        </p:txBody>
      </p:sp>
    </p:spTree>
    <p:extLst>
      <p:ext uri="{BB962C8B-B14F-4D97-AF65-F5344CB8AC3E}">
        <p14:creationId xmlns:p14="http://schemas.microsoft.com/office/powerpoint/2010/main" val="185983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Learning Objectives</a:t>
            </a:r>
          </a:p>
        </p:txBody>
      </p:sp>
      <p:sp>
        <p:nvSpPr>
          <p:cNvPr id="3" name="Content Placeholder 2"/>
          <p:cNvSpPr>
            <a:spLocks noGrp="1"/>
          </p:cNvSpPr>
          <p:nvPr>
            <p:ph idx="1"/>
          </p:nvPr>
        </p:nvSpPr>
        <p:spPr/>
        <p:txBody>
          <a:bodyPr>
            <a:noAutofit/>
          </a:bodyPr>
          <a:lstStyle/>
          <a:p>
            <a:r>
              <a:rPr lang="en-US" dirty="0"/>
              <a:t>Understand what </a:t>
            </a:r>
            <a:r>
              <a:rPr lang="en-US"/>
              <a:t>a CoP is </a:t>
            </a:r>
            <a:r>
              <a:rPr lang="en-US" dirty="0"/>
              <a:t>and </a:t>
            </a:r>
            <a:r>
              <a:rPr lang="en-US"/>
              <a:t>how it can </a:t>
            </a:r>
            <a:r>
              <a:rPr lang="en-US" dirty="0"/>
              <a:t>be used to facilitate knowledge exchange</a:t>
            </a:r>
          </a:p>
          <a:p>
            <a:r>
              <a:rPr lang="en-US" dirty="0"/>
              <a:t>Understand how to plan for success, what different platforms and techniques can </a:t>
            </a:r>
            <a:r>
              <a:rPr lang="en-US"/>
              <a:t>be used, </a:t>
            </a:r>
            <a:r>
              <a:rPr lang="en-US" dirty="0"/>
              <a:t>and how to choose what’s best for your audience</a:t>
            </a:r>
          </a:p>
          <a:p>
            <a:r>
              <a:rPr lang="en-US" dirty="0"/>
              <a:t>Become familiar with some of our lessons learned and challenges by discussing a few examples of active </a:t>
            </a:r>
            <a:r>
              <a:rPr lang="en-US" dirty="0" err="1"/>
              <a:t>CoPs</a:t>
            </a:r>
            <a:r>
              <a:rPr lang="en-US" dirty="0"/>
              <a:t> (mHealth, Social Media for </a:t>
            </a:r>
            <a:r>
              <a:rPr lang="en-US"/>
              <a:t>Global Health, </a:t>
            </a:r>
            <a:r>
              <a:rPr lang="en-US" dirty="0"/>
              <a:t>and the GHKC)</a:t>
            </a:r>
          </a:p>
          <a:p>
            <a:endParaRPr lang="en-US" dirty="0"/>
          </a:p>
        </p:txBody>
      </p:sp>
    </p:spTree>
    <p:extLst>
      <p:ext uri="{BB962C8B-B14F-4D97-AF65-F5344CB8AC3E}">
        <p14:creationId xmlns:p14="http://schemas.microsoft.com/office/powerpoint/2010/main" val="249466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Problems and Solutions</a:t>
            </a:r>
          </a:p>
        </p:txBody>
      </p:sp>
      <p:sp>
        <p:nvSpPr>
          <p:cNvPr id="3" name="Content Placeholder 2"/>
          <p:cNvSpPr>
            <a:spLocks noGrp="1"/>
          </p:cNvSpPr>
          <p:nvPr>
            <p:ph idx="1"/>
          </p:nvPr>
        </p:nvSpPr>
        <p:spPr>
          <a:xfrm>
            <a:off x="594360" y="1536192"/>
            <a:ext cx="8001000" cy="4407408"/>
          </a:xfrm>
        </p:spPr>
        <p:txBody>
          <a:bodyPr>
            <a:normAutofit/>
          </a:bodyPr>
          <a:lstStyle/>
          <a:p>
            <a:r>
              <a:rPr lang="en-US" b="1"/>
              <a:t>Problem: </a:t>
            </a:r>
            <a:r>
              <a:rPr lang="en-US"/>
              <a:t>Only a few people are active</a:t>
            </a:r>
          </a:p>
          <a:p>
            <a:r>
              <a:rPr lang="en-US" b="1"/>
              <a:t>Possible solutions:</a:t>
            </a:r>
          </a:p>
          <a:p>
            <a:pPr lvl="1"/>
            <a:r>
              <a:rPr lang="en-US"/>
              <a:t>Call or email members who haven’t participated in a while; find out why they haven’t been participating. Use those conversations to elicit new content and encourage contribution.</a:t>
            </a:r>
          </a:p>
          <a:p>
            <a:pPr lvl="1"/>
            <a:r>
              <a:rPr lang="en-US"/>
              <a:t>Be sure that the people who are not contributing understand how to use the tools/platform. </a:t>
            </a:r>
          </a:p>
        </p:txBody>
      </p:sp>
    </p:spTree>
    <p:extLst>
      <p:ext uri="{BB962C8B-B14F-4D97-AF65-F5344CB8AC3E}">
        <p14:creationId xmlns:p14="http://schemas.microsoft.com/office/powerpoint/2010/main" val="381512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Problems and Solutions</a:t>
            </a:r>
          </a:p>
        </p:txBody>
      </p:sp>
      <p:sp>
        <p:nvSpPr>
          <p:cNvPr id="3" name="Content Placeholder 2"/>
          <p:cNvSpPr>
            <a:spLocks noGrp="1"/>
          </p:cNvSpPr>
          <p:nvPr>
            <p:ph idx="1"/>
          </p:nvPr>
        </p:nvSpPr>
        <p:spPr>
          <a:xfrm>
            <a:off x="594360" y="1374267"/>
            <a:ext cx="8001000" cy="4216908"/>
          </a:xfrm>
        </p:spPr>
        <p:txBody>
          <a:bodyPr>
            <a:normAutofit lnSpcReduction="10000"/>
          </a:bodyPr>
          <a:lstStyle/>
          <a:p>
            <a:r>
              <a:rPr lang="en-US" b="1" dirty="0"/>
              <a:t>Problem: </a:t>
            </a:r>
            <a:r>
              <a:rPr lang="en-US" dirty="0"/>
              <a:t>People use email instead of posting questions and discussions on the CoP</a:t>
            </a:r>
          </a:p>
          <a:p>
            <a:r>
              <a:rPr lang="en-US" b="1" dirty="0"/>
              <a:t>Possible solutions:</a:t>
            </a:r>
          </a:p>
          <a:p>
            <a:pPr lvl="1"/>
            <a:r>
              <a:rPr lang="en-US" dirty="0"/>
              <a:t>Make a public statement that no questions sent by individual email will be answered but that questions posted to the community will always be answered in set time.</a:t>
            </a:r>
          </a:p>
          <a:p>
            <a:pPr lvl="1"/>
            <a:r>
              <a:rPr lang="en-US" dirty="0"/>
              <a:t>Respond to all email questions and ask the requestor to post the question in the forum.</a:t>
            </a:r>
          </a:p>
          <a:p>
            <a:pPr lvl="1"/>
            <a:r>
              <a:rPr lang="en-US" dirty="0"/>
              <a:t>Many CoPs use an email format, such as a listserv, specifically because email is a preferred mode of communication for many.</a:t>
            </a:r>
          </a:p>
        </p:txBody>
      </p:sp>
    </p:spTree>
    <p:extLst>
      <p:ext uri="{BB962C8B-B14F-4D97-AF65-F5344CB8AC3E}">
        <p14:creationId xmlns:p14="http://schemas.microsoft.com/office/powerpoint/2010/main" val="711505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Problems and Solutions</a:t>
            </a:r>
          </a:p>
        </p:txBody>
      </p:sp>
      <p:sp>
        <p:nvSpPr>
          <p:cNvPr id="3" name="Content Placeholder 2"/>
          <p:cNvSpPr>
            <a:spLocks noGrp="1"/>
          </p:cNvSpPr>
          <p:nvPr>
            <p:ph idx="1"/>
          </p:nvPr>
        </p:nvSpPr>
        <p:spPr>
          <a:xfrm>
            <a:off x="594360" y="1536192"/>
            <a:ext cx="8001000" cy="4407408"/>
          </a:xfrm>
        </p:spPr>
        <p:txBody>
          <a:bodyPr>
            <a:normAutofit fontScale="92500" lnSpcReduction="20000"/>
          </a:bodyPr>
          <a:lstStyle/>
          <a:p>
            <a:r>
              <a:rPr lang="en-US" b="1"/>
              <a:t>Problem: </a:t>
            </a:r>
            <a:r>
              <a:rPr lang="en-US"/>
              <a:t>Another community is focused on the same topic</a:t>
            </a:r>
          </a:p>
          <a:p>
            <a:r>
              <a:rPr lang="en-US" b="1"/>
              <a:t>Possible solutions:</a:t>
            </a:r>
          </a:p>
          <a:p>
            <a:pPr lvl="1"/>
            <a:r>
              <a:rPr lang="en-US"/>
              <a:t>If the members of another community are current/previous members of your community, talk to them about why the community isn’t meeting their needs. </a:t>
            </a:r>
          </a:p>
          <a:p>
            <a:pPr lvl="1"/>
            <a:r>
              <a:rPr lang="en-US"/>
              <a:t>If the other community takes a specific focus, make cross-linkages to the other community’s site and refer people back and forth as needed.</a:t>
            </a:r>
          </a:p>
          <a:p>
            <a:pPr lvl="1"/>
            <a:r>
              <a:rPr lang="en-US"/>
              <a:t>If the new community consists of people who are not participating in the current community, ask some of the same questions. See if there is sufficient overlap that the new community might be better managed as a sub-CoP of the current site or a merger between the communities.</a:t>
            </a:r>
          </a:p>
        </p:txBody>
      </p:sp>
    </p:spTree>
    <p:extLst>
      <p:ext uri="{BB962C8B-B14F-4D97-AF65-F5344CB8AC3E}">
        <p14:creationId xmlns:p14="http://schemas.microsoft.com/office/powerpoint/2010/main" val="4028430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Makes a Successful </a:t>
            </a:r>
            <a:r>
              <a:rPr lang="en-US" dirty="0" err="1"/>
              <a:t>CoP</a:t>
            </a:r>
            <a:r>
              <a:rPr lang="en-US" dirty="0"/>
              <a:t>?</a:t>
            </a:r>
          </a:p>
        </p:txBody>
      </p:sp>
      <p:sp>
        <p:nvSpPr>
          <p:cNvPr id="3" name="Content Placeholder 2"/>
          <p:cNvSpPr>
            <a:spLocks noGrp="1"/>
          </p:cNvSpPr>
          <p:nvPr>
            <p:ph idx="1"/>
          </p:nvPr>
        </p:nvSpPr>
        <p:spPr>
          <a:xfrm>
            <a:off x="594360" y="1279017"/>
            <a:ext cx="8001000" cy="914400"/>
          </a:xfrm>
        </p:spPr>
        <p:txBody>
          <a:bodyPr>
            <a:noAutofit/>
          </a:bodyPr>
          <a:lstStyle/>
          <a:p>
            <a:pPr>
              <a:buFont typeface="Arial" charset="0"/>
              <a:buChar char="•"/>
            </a:pPr>
            <a:r>
              <a:rPr lang="en-US" dirty="0"/>
              <a:t>Clear purpose – what will it be used to do?</a:t>
            </a:r>
          </a:p>
          <a:p>
            <a:pPr>
              <a:buFont typeface="Arial" charset="0"/>
              <a:buChar char="•"/>
            </a:pPr>
            <a:r>
              <a:rPr lang="en-US" dirty="0"/>
              <a:t>Safe and trusted environment</a:t>
            </a:r>
          </a:p>
          <a:p>
            <a:pPr>
              <a:buFont typeface="Arial" charset="0"/>
              <a:buChar char="•"/>
            </a:pPr>
            <a:r>
              <a:rPr lang="en-US" dirty="0"/>
              <a:t>Committed core group of active participants </a:t>
            </a:r>
          </a:p>
          <a:p>
            <a:pPr>
              <a:buFont typeface="Arial" charset="0"/>
              <a:buChar char="•"/>
            </a:pPr>
            <a:r>
              <a:rPr lang="en-US" dirty="0"/>
              <a:t>Motivated</a:t>
            </a:r>
          </a:p>
          <a:p>
            <a:pPr>
              <a:buFont typeface="Arial" charset="0"/>
              <a:buChar char="•"/>
            </a:pPr>
            <a:r>
              <a:rPr lang="en-US" dirty="0"/>
              <a:t>Knowing the needs of participants</a:t>
            </a:r>
          </a:p>
          <a:p>
            <a:pPr>
              <a:buFont typeface="Arial" charset="0"/>
              <a:buChar char="•"/>
            </a:pPr>
            <a:r>
              <a:rPr lang="en-US" dirty="0"/>
              <a:t>Having a clear action plan with activities to meet needs</a:t>
            </a:r>
          </a:p>
          <a:p>
            <a:pPr>
              <a:buFont typeface="Arial" charset="0"/>
              <a:buChar char="•"/>
            </a:pPr>
            <a:r>
              <a:rPr lang="en-US" dirty="0"/>
              <a:t>Blending face-to-face and online activities</a:t>
            </a:r>
          </a:p>
          <a:p>
            <a:pPr marL="0" lvl="0" indent="0">
              <a:spcBef>
                <a:spcPts val="1000"/>
              </a:spcBef>
              <a:buNone/>
            </a:pPr>
            <a:r>
              <a:rPr lang="en-US" b="1" dirty="0">
                <a:solidFill>
                  <a:srgbClr val="FF0000"/>
                </a:solidFill>
                <a:ea typeface="Arial"/>
                <a:cs typeface="Arial"/>
                <a:sym typeface="Arial"/>
              </a:rPr>
              <a:t>Nurturing and sustaining the </a:t>
            </a:r>
            <a:r>
              <a:rPr lang="en-US" b="1" dirty="0" err="1">
                <a:solidFill>
                  <a:srgbClr val="FF0000"/>
                </a:solidFill>
                <a:ea typeface="Arial"/>
                <a:cs typeface="Arial"/>
                <a:sym typeface="Arial"/>
              </a:rPr>
              <a:t>CoP</a:t>
            </a:r>
            <a:r>
              <a:rPr lang="en-US" b="1" dirty="0">
                <a:solidFill>
                  <a:srgbClr val="FF0000"/>
                </a:solidFill>
                <a:ea typeface="Arial"/>
                <a:cs typeface="Arial"/>
                <a:sym typeface="Arial"/>
              </a:rPr>
              <a:t> requires effort and energy from a skilled leader.</a:t>
            </a:r>
          </a:p>
          <a:p>
            <a:pPr>
              <a:buFont typeface="Arial" charset="0"/>
              <a:buChar char="•"/>
            </a:pPr>
            <a:endParaRPr lang="en-US" dirty="0"/>
          </a:p>
          <a:p>
            <a:pPr>
              <a:buFont typeface="Arial" charset="0"/>
              <a:buChar char="•"/>
            </a:pPr>
            <a:endParaRPr lang="en-US" dirty="0"/>
          </a:p>
        </p:txBody>
      </p:sp>
    </p:spTree>
    <p:extLst>
      <p:ext uri="{BB962C8B-B14F-4D97-AF65-F5344CB8AC3E}">
        <p14:creationId xmlns:p14="http://schemas.microsoft.com/office/powerpoint/2010/main" val="2864757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4360" y="1719072"/>
            <a:ext cx="8001000" cy="914400"/>
          </a:xfrm>
        </p:spPr>
        <p:txBody>
          <a:bodyPr>
            <a:normAutofit fontScale="90000"/>
          </a:bodyPr>
          <a:lstStyle/>
          <a:p>
            <a:r>
              <a:rPr lang="en-US" dirty="0"/>
              <a:t>More on </a:t>
            </a:r>
            <a:r>
              <a:rPr lang="en-US"/>
              <a:t>Online </a:t>
            </a:r>
            <a:br>
              <a:rPr lang="en-US"/>
            </a:br>
            <a:r>
              <a:rPr lang="en-US"/>
              <a:t>Discussion </a:t>
            </a:r>
            <a:r>
              <a:rPr lang="en-US" dirty="0"/>
              <a:t>Forums </a:t>
            </a:r>
          </a:p>
        </p:txBody>
      </p:sp>
      <p:sp>
        <p:nvSpPr>
          <p:cNvPr id="5" name="Subtitle 4"/>
          <p:cNvSpPr>
            <a:spLocks noGrp="1"/>
          </p:cNvSpPr>
          <p:nvPr>
            <p:ph type="subTitle" idx="1"/>
          </p:nvPr>
        </p:nvSpPr>
        <p:spPr/>
        <p:txBody>
          <a:bodyPr>
            <a:normAutofit/>
          </a:bodyPr>
          <a:lstStyle/>
          <a:p>
            <a:r>
              <a:rPr lang="en-US" sz="3200" dirty="0"/>
              <a:t>The IBP Knowledge Gateway</a:t>
            </a:r>
          </a:p>
        </p:txBody>
      </p:sp>
    </p:spTree>
    <p:extLst>
      <p:ext uri="{BB962C8B-B14F-4D97-AF65-F5344CB8AC3E}">
        <p14:creationId xmlns:p14="http://schemas.microsoft.com/office/powerpoint/2010/main" val="2688154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on IBP Knowledge Gateway</a:t>
            </a:r>
          </a:p>
        </p:txBody>
      </p:sp>
      <p:sp>
        <p:nvSpPr>
          <p:cNvPr id="3" name="Content Placeholder 2"/>
          <p:cNvSpPr>
            <a:spLocks noGrp="1"/>
          </p:cNvSpPr>
          <p:nvPr>
            <p:ph idx="1"/>
          </p:nvPr>
        </p:nvSpPr>
        <p:spPr/>
        <p:txBody>
          <a:bodyPr>
            <a:noAutofit/>
          </a:bodyPr>
          <a:lstStyle/>
          <a:p>
            <a:r>
              <a:rPr lang="en-US" dirty="0"/>
              <a:t>Dynamic electronic communication tool to support virtual </a:t>
            </a:r>
            <a:r>
              <a:rPr lang="en-US" dirty="0" err="1"/>
              <a:t>CoPs</a:t>
            </a:r>
            <a:endParaRPr lang="en-US" dirty="0"/>
          </a:p>
          <a:p>
            <a:r>
              <a:rPr lang="en-US" dirty="0"/>
              <a:t>Easily navigable platform</a:t>
            </a:r>
          </a:p>
          <a:p>
            <a:r>
              <a:rPr lang="en-US" dirty="0"/>
              <a:t>Allows for participation online or by e-mail</a:t>
            </a:r>
          </a:p>
          <a:p>
            <a:r>
              <a:rPr lang="en-US" dirty="0"/>
              <a:t>Can be accessed in settings with low Internet bandwidth</a:t>
            </a:r>
          </a:p>
          <a:p>
            <a:r>
              <a:rPr lang="en-US" dirty="0"/>
              <a:t>Used </a:t>
            </a:r>
            <a:r>
              <a:rPr lang="en-US"/>
              <a:t>by &gt;300,000 </a:t>
            </a:r>
            <a:r>
              <a:rPr lang="en-US" dirty="0"/>
              <a:t>people worldwide</a:t>
            </a:r>
          </a:p>
          <a:p>
            <a:r>
              <a:rPr lang="en-US" dirty="0"/>
              <a:t>Designed specifically for health and development professionals</a:t>
            </a:r>
          </a:p>
          <a:p>
            <a:endParaRPr lang="en-US" dirty="0"/>
          </a:p>
        </p:txBody>
      </p:sp>
    </p:spTree>
    <p:extLst>
      <p:ext uri="{BB962C8B-B14F-4D97-AF65-F5344CB8AC3E}">
        <p14:creationId xmlns:p14="http://schemas.microsoft.com/office/powerpoint/2010/main" val="44561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Online Discussion Forums</a:t>
            </a:r>
          </a:p>
        </p:txBody>
      </p:sp>
      <p:sp>
        <p:nvSpPr>
          <p:cNvPr id="3" name="Content Placeholder 2"/>
          <p:cNvSpPr>
            <a:spLocks noGrp="1"/>
          </p:cNvSpPr>
          <p:nvPr>
            <p:ph idx="1"/>
          </p:nvPr>
        </p:nvSpPr>
        <p:spPr/>
        <p:txBody>
          <a:bodyPr>
            <a:noAutofit/>
          </a:bodyPr>
          <a:lstStyle/>
          <a:p>
            <a:pPr marL="73152" indent="0">
              <a:buNone/>
            </a:pPr>
            <a:r>
              <a:rPr lang="en-US" dirty="0"/>
              <a:t>Key objectives:</a:t>
            </a:r>
          </a:p>
          <a:p>
            <a:r>
              <a:rPr lang="en-US" dirty="0"/>
              <a:t>Provide a venue for virtual collaboration among field-based practitioners and program managers</a:t>
            </a:r>
          </a:p>
          <a:p>
            <a:r>
              <a:rPr lang="en-US" dirty="0"/>
              <a:t>Facilitate dialogue across professions and countries </a:t>
            </a:r>
          </a:p>
          <a:p>
            <a:r>
              <a:rPr lang="en-US" dirty="0"/>
              <a:t>Strengthen exchange of knowledge and resource materials</a:t>
            </a:r>
          </a:p>
          <a:p>
            <a:r>
              <a:rPr lang="en-US" dirty="0"/>
              <a:t>Strengthen existing partnerships and encourage new ones</a:t>
            </a:r>
          </a:p>
          <a:p>
            <a:pPr marL="73152" indent="0">
              <a:buNone/>
            </a:pPr>
            <a:endParaRPr lang="en-US" dirty="0"/>
          </a:p>
        </p:txBody>
      </p:sp>
    </p:spTree>
    <p:extLst>
      <p:ext uri="{BB962C8B-B14F-4D97-AF65-F5344CB8AC3E}">
        <p14:creationId xmlns:p14="http://schemas.microsoft.com/office/powerpoint/2010/main" val="152319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Forum </a:t>
            </a:r>
            <a:r>
              <a:rPr lang="en-US" dirty="0"/>
              <a:t>Structure</a:t>
            </a:r>
          </a:p>
        </p:txBody>
      </p:sp>
      <p:sp>
        <p:nvSpPr>
          <p:cNvPr id="6" name="Content Placeholder 5"/>
          <p:cNvSpPr>
            <a:spLocks noGrp="1"/>
          </p:cNvSpPr>
          <p:nvPr>
            <p:ph sz="half" idx="1"/>
          </p:nvPr>
        </p:nvSpPr>
        <p:spPr>
          <a:xfrm>
            <a:off x="594360" y="1536192"/>
            <a:ext cx="4343400" cy="914400"/>
          </a:xfrm>
        </p:spPr>
        <p:txBody>
          <a:bodyPr>
            <a:noAutofit/>
          </a:bodyPr>
          <a:lstStyle/>
          <a:p>
            <a:pPr>
              <a:spcBef>
                <a:spcPts val="0"/>
              </a:spcBef>
            </a:pPr>
            <a:r>
              <a:rPr lang="en-US" dirty="0"/>
              <a:t>Length varies </a:t>
            </a:r>
            <a:r>
              <a:rPr lang="en-US"/>
              <a:t>(1–6 </a:t>
            </a:r>
            <a:r>
              <a:rPr lang="en-US" dirty="0"/>
              <a:t>weeks)</a:t>
            </a:r>
          </a:p>
          <a:p>
            <a:pPr>
              <a:spcBef>
                <a:spcPts val="0"/>
              </a:spcBef>
            </a:pPr>
            <a:r>
              <a:rPr lang="en-US" dirty="0"/>
              <a:t>Include daily or weekly subtopics </a:t>
            </a:r>
          </a:p>
          <a:p>
            <a:pPr>
              <a:spcBef>
                <a:spcPts val="0"/>
              </a:spcBef>
            </a:pPr>
            <a:r>
              <a:rPr lang="en-US" dirty="0"/>
              <a:t>Include panel of subject matter experts</a:t>
            </a:r>
          </a:p>
          <a:p>
            <a:pPr>
              <a:spcBef>
                <a:spcPts val="0"/>
              </a:spcBef>
            </a:pPr>
            <a:r>
              <a:rPr lang="en-US" dirty="0"/>
              <a:t>Often launched with </a:t>
            </a:r>
            <a:r>
              <a:rPr lang="en-US"/>
              <a:t>a videoconference/webcast </a:t>
            </a:r>
            <a:r>
              <a:rPr lang="en-US" dirty="0"/>
              <a:t>linking countries from different regions </a:t>
            </a:r>
          </a:p>
          <a:p>
            <a:pPr>
              <a:spcBef>
                <a:spcPts val="0"/>
              </a:spcBef>
            </a:pPr>
            <a:endParaRPr lang="en-US" dirty="0"/>
          </a:p>
        </p:txBody>
      </p:sp>
      <p:pic>
        <p:nvPicPr>
          <p:cNvPr id="8" name="Shape 231" descr="EUPHA 2006_Montreux_Nov2006_KM4PH demonstration"/>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19687" y="1536192"/>
            <a:ext cx="3596296" cy="2705068"/>
          </a:xfrm>
          <a:prstGeom prst="rect">
            <a:avLst/>
          </a:prstGeom>
          <a:noFill/>
          <a:ln>
            <a:noFill/>
          </a:ln>
        </p:spPr>
      </p:pic>
    </p:spTree>
    <p:extLst>
      <p:ext uri="{BB962C8B-B14F-4D97-AF65-F5344CB8AC3E}">
        <p14:creationId xmlns:p14="http://schemas.microsoft.com/office/powerpoint/2010/main" val="1173555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Evaluation Statistics: Reach</a:t>
            </a:r>
          </a:p>
        </p:txBody>
      </p:sp>
      <p:sp>
        <p:nvSpPr>
          <p:cNvPr id="8" name="Content Placeholder 7"/>
          <p:cNvSpPr>
            <a:spLocks noGrp="1"/>
          </p:cNvSpPr>
          <p:nvPr>
            <p:ph idx="1"/>
          </p:nvPr>
        </p:nvSpPr>
        <p:spPr>
          <a:xfrm>
            <a:off x="594360" y="1536192"/>
            <a:ext cx="8001000" cy="4279392"/>
          </a:xfrm>
        </p:spPr>
        <p:txBody>
          <a:bodyPr>
            <a:noAutofit/>
          </a:bodyPr>
          <a:lstStyle/>
          <a:p>
            <a:r>
              <a:rPr lang="en-US" sz="2800" dirty="0"/>
              <a:t>13,827 people registered for all 26 forums</a:t>
            </a:r>
          </a:p>
          <a:p>
            <a:r>
              <a:rPr lang="en-US" sz="2800" dirty="0"/>
              <a:t>Average no. </a:t>
            </a:r>
            <a:r>
              <a:rPr lang="en-US" sz="2800"/>
              <a:t>of participants=532; Median=488</a:t>
            </a:r>
            <a:endParaRPr lang="en-US" sz="2800" dirty="0"/>
          </a:p>
          <a:p>
            <a:r>
              <a:rPr lang="en-US" sz="2800" dirty="0"/>
              <a:t>Average of 64 countries represented</a:t>
            </a:r>
          </a:p>
          <a:p>
            <a:r>
              <a:rPr lang="en-US" sz="2800" dirty="0"/>
              <a:t>61% of forum postings from participants in developing countries</a:t>
            </a:r>
          </a:p>
          <a:p>
            <a:r>
              <a:rPr lang="en-US" sz="2800"/>
              <a:t>Average </a:t>
            </a:r>
            <a:r>
              <a:rPr lang="en-US" sz="2800" dirty="0"/>
              <a:t>number of </a:t>
            </a:r>
            <a:r>
              <a:rPr lang="en-US" sz="2800"/>
              <a:t>participant postings=109 (Median=87</a:t>
            </a:r>
            <a:r>
              <a:rPr lang="en-US" sz="2800" dirty="0"/>
              <a:t>)</a:t>
            </a:r>
          </a:p>
        </p:txBody>
      </p:sp>
    </p:spTree>
    <p:extLst>
      <p:ext uri="{BB962C8B-B14F-4D97-AF65-F5344CB8AC3E}">
        <p14:creationId xmlns:p14="http://schemas.microsoft.com/office/powerpoint/2010/main" val="3730853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 Statistics: Satisfaction and Use</a:t>
            </a:r>
          </a:p>
        </p:txBody>
      </p:sp>
      <p:sp>
        <p:nvSpPr>
          <p:cNvPr id="3" name="Content Placeholder 2"/>
          <p:cNvSpPr>
            <a:spLocks noGrp="1"/>
          </p:cNvSpPr>
          <p:nvPr>
            <p:ph idx="1"/>
          </p:nvPr>
        </p:nvSpPr>
        <p:spPr/>
        <p:txBody>
          <a:bodyPr>
            <a:noAutofit/>
          </a:bodyPr>
          <a:lstStyle/>
          <a:p>
            <a:r>
              <a:rPr lang="en-US" dirty="0"/>
              <a:t>61% of respondents were very satisfied</a:t>
            </a:r>
          </a:p>
          <a:p>
            <a:r>
              <a:rPr lang="en-US" dirty="0"/>
              <a:t>68% of respondents felt there was the right amount of discussion</a:t>
            </a:r>
          </a:p>
          <a:p>
            <a:r>
              <a:rPr lang="en-US" dirty="0"/>
              <a:t>54% felt that forums definitely met their specific goals</a:t>
            </a:r>
          </a:p>
          <a:p>
            <a:r>
              <a:rPr lang="en-US"/>
              <a:t>75% </a:t>
            </a:r>
            <a:r>
              <a:rPr lang="en-US" dirty="0"/>
              <a:t>of participants surveyed like receiving a single, digested email </a:t>
            </a:r>
            <a:r>
              <a:rPr lang="en-US"/>
              <a:t>every day</a:t>
            </a:r>
            <a:endParaRPr lang="en-US" dirty="0"/>
          </a:p>
          <a:p>
            <a:r>
              <a:rPr lang="en-US" dirty="0"/>
              <a:t>39% of respondents reported having already used </a:t>
            </a:r>
            <a:r>
              <a:rPr lang="en-US"/>
              <a:t>resources discussed </a:t>
            </a:r>
            <a:r>
              <a:rPr lang="en-US" dirty="0"/>
              <a:t>in the forum in their work; 42% of respondents planned to </a:t>
            </a:r>
            <a:r>
              <a:rPr lang="en-US"/>
              <a:t>do so</a:t>
            </a:r>
            <a:endParaRPr lang="en-US" dirty="0"/>
          </a:p>
          <a:p>
            <a:endParaRPr lang="en-US" dirty="0"/>
          </a:p>
        </p:txBody>
      </p:sp>
    </p:spTree>
    <p:extLst>
      <p:ext uri="{BB962C8B-B14F-4D97-AF65-F5344CB8AC3E}">
        <p14:creationId xmlns:p14="http://schemas.microsoft.com/office/powerpoint/2010/main" val="357135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CoP?</a:t>
            </a:r>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8763" y="1262380"/>
            <a:ext cx="4576705" cy="4166610"/>
          </a:xfrm>
          <a:prstGeom prst="rect">
            <a:avLst/>
          </a:prstGeom>
        </p:spPr>
      </p:pic>
    </p:spTree>
    <p:extLst>
      <p:ext uri="{BB962C8B-B14F-4D97-AF65-F5344CB8AC3E}">
        <p14:creationId xmlns:p14="http://schemas.microsoft.com/office/powerpoint/2010/main" val="3390605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1500" y="2231136"/>
            <a:ext cx="8001000" cy="914400"/>
          </a:xfrm>
        </p:spPr>
        <p:txBody>
          <a:bodyPr>
            <a:normAutofit fontScale="90000"/>
          </a:bodyPr>
          <a:lstStyle/>
          <a:p>
            <a:pPr>
              <a:spcBef>
                <a:spcPts val="1800"/>
              </a:spcBef>
            </a:pPr>
            <a:r>
              <a:rPr lang="en-US" dirty="0"/>
              <a:t>If I Build It</a:t>
            </a:r>
            <a:r>
              <a:rPr lang="en-US"/>
              <a:t>, </a:t>
            </a:r>
            <a:br>
              <a:rPr lang="en-US"/>
            </a:br>
            <a:r>
              <a:rPr lang="en-US"/>
              <a:t>Will </a:t>
            </a:r>
            <a:r>
              <a:rPr lang="en-US" dirty="0"/>
              <a:t>They Come</a:t>
            </a:r>
            <a:r>
              <a:rPr lang="en-US"/>
              <a:t>? </a:t>
            </a:r>
            <a:endParaRPr lang="en-US" sz="4000" dirty="0"/>
          </a:p>
        </p:txBody>
      </p:sp>
    </p:spTree>
    <p:extLst>
      <p:ext uri="{BB962C8B-B14F-4D97-AF65-F5344CB8AC3E}">
        <p14:creationId xmlns:p14="http://schemas.microsoft.com/office/powerpoint/2010/main" val="3730495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Participated?</a:t>
            </a:r>
          </a:p>
        </p:txBody>
      </p:sp>
      <p:sp>
        <p:nvSpPr>
          <p:cNvPr id="3" name="Content Placeholder 2"/>
          <p:cNvSpPr>
            <a:spLocks noGrp="1"/>
          </p:cNvSpPr>
          <p:nvPr>
            <p:ph idx="1"/>
          </p:nvPr>
        </p:nvSpPr>
        <p:spPr>
          <a:xfrm>
            <a:off x="594360" y="1536192"/>
            <a:ext cx="8001000" cy="603504"/>
          </a:xfrm>
        </p:spPr>
        <p:txBody>
          <a:bodyPr>
            <a:noAutofit/>
          </a:bodyPr>
          <a:lstStyle/>
          <a:p>
            <a:pPr>
              <a:buNone/>
            </a:pPr>
            <a:r>
              <a:rPr lang="en-US" dirty="0"/>
              <a:t>Job positions represented by contributing </a:t>
            </a:r>
            <a:r>
              <a:rPr lang="en-US"/>
              <a:t>participants:</a:t>
            </a:r>
            <a:endParaRPr lang="en-US" dirty="0"/>
          </a:p>
        </p:txBody>
      </p:sp>
      <p:sp>
        <p:nvSpPr>
          <p:cNvPr id="4" name="Content Placeholder 2"/>
          <p:cNvSpPr txBox="1">
            <a:spLocks/>
          </p:cNvSpPr>
          <p:nvPr/>
        </p:nvSpPr>
        <p:spPr>
          <a:xfrm>
            <a:off x="594360" y="2103120"/>
            <a:ext cx="8001000" cy="603504"/>
          </a:xfrm>
          <a:prstGeom prst="rect">
            <a:avLst/>
          </a:prstGeom>
        </p:spPr>
        <p:txBody>
          <a:bodyPr vert="horz" lIns="91440" tIns="45720" rIns="91440" bIns="45720" numCol="2" rtlCol="0">
            <a:noAutofit/>
          </a:bodyPr>
          <a:lstStyle>
            <a:lvl1pPr marL="457200" indent="-384048" algn="l" defTabSz="914400" rtl="0" eaLnBrk="1" latinLnBrk="0" hangingPunct="1">
              <a:lnSpc>
                <a:spcPct val="114000"/>
              </a:lnSpc>
              <a:spcBef>
                <a:spcPts val="0"/>
              </a:spcBef>
              <a:spcAft>
                <a:spcPts val="400"/>
              </a:spcAft>
              <a:buSzPct val="125000"/>
              <a:buFont typeface="Arial" panose="020B0604020202020204" pitchFamily="34" charset="0"/>
              <a:buChar char="•"/>
              <a:defRPr sz="2400" kern="1200">
                <a:solidFill>
                  <a:srgbClr val="007EA5"/>
                </a:solidFill>
                <a:latin typeface="Gill Sans MT" panose="020B0502020104020203" pitchFamily="34" charset="0"/>
                <a:ea typeface="+mn-ea"/>
                <a:cs typeface="Arial" panose="020B0604020202020204" pitchFamily="34" charset="0"/>
              </a:defRPr>
            </a:lvl1pPr>
            <a:lvl2pPr marL="914400" indent="-384048" algn="l" defTabSz="914400" rtl="0" eaLnBrk="1" latinLnBrk="0" hangingPunct="1">
              <a:lnSpc>
                <a:spcPct val="114000"/>
              </a:lnSpc>
              <a:spcBef>
                <a:spcPts val="0"/>
              </a:spcBef>
              <a:spcAft>
                <a:spcPts val="400"/>
              </a:spcAft>
              <a:buFont typeface="Courier New" panose="02070309020205020404" pitchFamily="49" charset="0"/>
              <a:buChar char="o"/>
              <a:defRPr sz="2200" kern="1200">
                <a:solidFill>
                  <a:srgbClr val="007EA5"/>
                </a:solidFill>
                <a:latin typeface="Gill Sans MT" panose="020B0502020104020203" pitchFamily="34" charset="0"/>
                <a:ea typeface="+mn-ea"/>
                <a:cs typeface="Arial" panose="020B0604020202020204" pitchFamily="34" charset="0"/>
              </a:defRPr>
            </a:lvl2pPr>
            <a:lvl3pPr marL="457200" indent="-384048" algn="l" defTabSz="914400" rtl="0" eaLnBrk="1" latinLnBrk="0" hangingPunct="1">
              <a:lnSpc>
                <a:spcPct val="114000"/>
              </a:lnSpc>
              <a:spcBef>
                <a:spcPts val="500"/>
              </a:spcBef>
              <a:spcAft>
                <a:spcPts val="400"/>
              </a:spcAft>
              <a:buFont typeface="Arial" panose="020B0604020202020204" pitchFamily="34" charset="0"/>
              <a:buChar char="•"/>
              <a:defRPr sz="2000" kern="1200">
                <a:solidFill>
                  <a:srgbClr val="007EA5"/>
                </a:solidFill>
                <a:latin typeface="Gill Sans MT" panose="020B0502020104020203" pitchFamily="34" charset="0"/>
                <a:ea typeface="+mn-ea"/>
                <a:cs typeface="Arial" panose="020B0604020202020204" pitchFamily="34" charset="0"/>
              </a:defRPr>
            </a:lvl3pPr>
            <a:lvl4pPr marL="73152" indent="0" algn="l" defTabSz="914400" rtl="0" eaLnBrk="1" latinLnBrk="0" hangingPunct="1">
              <a:lnSpc>
                <a:spcPct val="114000"/>
              </a:lnSpc>
              <a:spcBef>
                <a:spcPts val="500"/>
              </a:spcBef>
              <a:spcAft>
                <a:spcPts val="400"/>
              </a:spcAft>
              <a:buFont typeface="Arial" panose="020B0604020202020204" pitchFamily="34" charset="0"/>
              <a:buNone/>
              <a:defRPr sz="1800" kern="1200">
                <a:solidFill>
                  <a:srgbClr val="007EA5"/>
                </a:solidFill>
                <a:latin typeface="Gill Sans MT" panose="020B0502020104020203" pitchFamily="34" charset="0"/>
                <a:ea typeface="+mn-ea"/>
                <a:cs typeface="Arial" panose="020B0604020202020204" pitchFamily="34" charset="0"/>
              </a:defRPr>
            </a:lvl4pPr>
            <a:lvl5pPr marL="457200" indent="-384048" algn="l" defTabSz="914400" rtl="0" eaLnBrk="1" latinLnBrk="0" hangingPunct="1">
              <a:lnSpc>
                <a:spcPct val="114000"/>
              </a:lnSpc>
              <a:spcBef>
                <a:spcPts val="500"/>
              </a:spcBef>
              <a:spcAft>
                <a:spcPts val="400"/>
              </a:spcAft>
              <a:buFont typeface="Arial" panose="020B0604020202020204" pitchFamily="34" charset="0"/>
              <a:buChar char="•"/>
              <a:defRPr sz="1800" kern="1200">
                <a:solidFill>
                  <a:srgbClr val="007EA5"/>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pPr>
            <a:r>
              <a:rPr lang="en-US" dirty="0"/>
              <a:t>Lecturer/Instructor</a:t>
            </a:r>
          </a:p>
          <a:p>
            <a:pPr>
              <a:buFont typeface="Arial" charset="0"/>
              <a:buChar char="•"/>
            </a:pPr>
            <a:r>
              <a:rPr lang="en-US" dirty="0"/>
              <a:t>Fundraising manager</a:t>
            </a:r>
          </a:p>
          <a:p>
            <a:pPr>
              <a:buFont typeface="Arial" charset="0"/>
              <a:buChar char="•"/>
            </a:pPr>
            <a:r>
              <a:rPr lang="en-US" dirty="0"/>
              <a:t>Medical doctor</a:t>
            </a:r>
          </a:p>
          <a:p>
            <a:pPr>
              <a:buFont typeface="Arial" charset="0"/>
              <a:buChar char="•"/>
            </a:pPr>
            <a:r>
              <a:rPr lang="en-US" dirty="0"/>
              <a:t>Chief nursing officer</a:t>
            </a:r>
          </a:p>
          <a:p>
            <a:pPr>
              <a:buFont typeface="Arial" charset="0"/>
              <a:buChar char="•"/>
            </a:pPr>
            <a:r>
              <a:rPr lang="en-US" dirty="0"/>
              <a:t>Health and development consultant</a:t>
            </a:r>
          </a:p>
          <a:p>
            <a:pPr>
              <a:buFont typeface="Arial" charset="0"/>
              <a:buChar char="•"/>
            </a:pPr>
            <a:r>
              <a:rPr lang="en-US" dirty="0"/>
              <a:t>Program manager/officer</a:t>
            </a:r>
          </a:p>
          <a:p>
            <a:pPr>
              <a:buFont typeface="Arial" charset="0"/>
              <a:buChar char="•"/>
            </a:pPr>
            <a:r>
              <a:rPr lang="en-US" dirty="0"/>
              <a:t>Resource managers</a:t>
            </a:r>
          </a:p>
          <a:p>
            <a:pPr>
              <a:buFont typeface="Arial" charset="0"/>
              <a:buChar char="•"/>
            </a:pPr>
            <a:r>
              <a:rPr lang="en-US" dirty="0"/>
              <a:t>Research officers</a:t>
            </a:r>
          </a:p>
          <a:p>
            <a:pPr>
              <a:buFont typeface="Arial" charset="0"/>
              <a:buChar char="•"/>
            </a:pPr>
            <a:r>
              <a:rPr lang="en-US" dirty="0"/>
              <a:t>Communications &amp; web content manager</a:t>
            </a:r>
          </a:p>
          <a:p>
            <a:pPr>
              <a:buFont typeface="Arial" charset="0"/>
              <a:buChar char="•"/>
            </a:pPr>
            <a:r>
              <a:rPr lang="en-US" dirty="0"/>
              <a:t>Vice president (of a global organization)</a:t>
            </a:r>
          </a:p>
          <a:p>
            <a:pPr>
              <a:buFont typeface="Arial" charset="0"/>
              <a:buChar char="•"/>
            </a:pPr>
            <a:r>
              <a:rPr lang="en-US" dirty="0"/>
              <a:t>IT consultant</a:t>
            </a:r>
          </a:p>
        </p:txBody>
      </p:sp>
    </p:spTree>
    <p:extLst>
      <p:ext uri="{BB962C8B-B14F-4D97-AF65-F5344CB8AC3E}">
        <p14:creationId xmlns:p14="http://schemas.microsoft.com/office/powerpoint/2010/main" val="524224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Statistics </a:t>
            </a:r>
          </a:p>
        </p:txBody>
      </p:sp>
      <p:sp>
        <p:nvSpPr>
          <p:cNvPr id="3" name="Content Placeholder 2"/>
          <p:cNvSpPr>
            <a:spLocks noGrp="1"/>
          </p:cNvSpPr>
          <p:nvPr>
            <p:ph idx="1"/>
          </p:nvPr>
        </p:nvSpPr>
        <p:spPr/>
        <p:txBody>
          <a:bodyPr>
            <a:noAutofit/>
          </a:bodyPr>
          <a:lstStyle/>
          <a:p>
            <a:r>
              <a:rPr lang="en-US" dirty="0"/>
              <a:t>Facilitated by 11 experts</a:t>
            </a:r>
          </a:p>
          <a:p>
            <a:r>
              <a:rPr lang="en-US" dirty="0"/>
              <a:t>Attracted 302 participants  </a:t>
            </a:r>
          </a:p>
          <a:p>
            <a:r>
              <a:rPr lang="en-US" dirty="0"/>
              <a:t>48 countries represented</a:t>
            </a:r>
          </a:p>
          <a:p>
            <a:r>
              <a:rPr lang="en-US" dirty="0"/>
              <a:t>87 contributions received from participants from the following countries: Canada, UK, Kenya, Switzerland, India, South Africa, Nepal, Zambia, Saint Vincent and the Grenadines, Uganda, and </a:t>
            </a:r>
            <a:r>
              <a:rPr lang="en-US"/>
              <a:t>the United States</a:t>
            </a:r>
            <a:endParaRPr lang="en-US" dirty="0"/>
          </a:p>
          <a:p>
            <a:pPr marL="73152" indent="0">
              <a:buNone/>
            </a:pPr>
            <a:endParaRPr lang="en-US" dirty="0"/>
          </a:p>
        </p:txBody>
      </p:sp>
    </p:spTree>
    <p:extLst>
      <p:ext uri="{BB962C8B-B14F-4D97-AF65-F5344CB8AC3E}">
        <p14:creationId xmlns:p14="http://schemas.microsoft.com/office/powerpoint/2010/main" val="551537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Overarching Themes </a:t>
            </a:r>
          </a:p>
        </p:txBody>
      </p:sp>
      <p:sp>
        <p:nvSpPr>
          <p:cNvPr id="3" name="Content Placeholder 2"/>
          <p:cNvSpPr>
            <a:spLocks noGrp="1"/>
          </p:cNvSpPr>
          <p:nvPr>
            <p:ph idx="1"/>
          </p:nvPr>
        </p:nvSpPr>
        <p:spPr>
          <a:xfrm>
            <a:off x="594360" y="1307592"/>
            <a:ext cx="8001000" cy="914400"/>
          </a:xfrm>
        </p:spPr>
        <p:txBody>
          <a:bodyPr>
            <a:noAutofit/>
          </a:bodyPr>
          <a:lstStyle/>
          <a:p>
            <a:r>
              <a:rPr lang="en-US" dirty="0"/>
              <a:t>Importance of exchanging knowledge between peers and across organizations</a:t>
            </a:r>
          </a:p>
          <a:p>
            <a:pPr marL="914400" lvl="1"/>
            <a:r>
              <a:rPr lang="en-US" dirty="0"/>
              <a:t>Consensus that </a:t>
            </a:r>
            <a:r>
              <a:rPr lang="en-US" dirty="0" err="1"/>
              <a:t>CoPs</a:t>
            </a:r>
            <a:r>
              <a:rPr lang="en-US" dirty="0"/>
              <a:t> that reach across organizations add more value and diversity than internal </a:t>
            </a:r>
            <a:r>
              <a:rPr lang="en-US" dirty="0" err="1"/>
              <a:t>CoPs</a:t>
            </a:r>
            <a:endParaRPr lang="en-US" dirty="0"/>
          </a:p>
          <a:p>
            <a:pPr marL="914400" lvl="1"/>
            <a:r>
              <a:rPr lang="en-US" dirty="0" err="1"/>
              <a:t>CoPs</a:t>
            </a:r>
            <a:r>
              <a:rPr lang="en-US" dirty="0"/>
              <a:t> can function as a catalyst for advancing the knowledge base</a:t>
            </a:r>
          </a:p>
          <a:p>
            <a:r>
              <a:rPr lang="en-US" dirty="0"/>
              <a:t>People make up the fundamental part of a </a:t>
            </a:r>
            <a:r>
              <a:rPr lang="en-US" dirty="0" err="1"/>
              <a:t>CoP</a:t>
            </a:r>
            <a:endParaRPr lang="en-US" dirty="0"/>
          </a:p>
          <a:p>
            <a:pPr marL="914400" lvl="1"/>
            <a:r>
              <a:rPr lang="en-US" dirty="0"/>
              <a:t>Moderator plays a key role in provoking discussion </a:t>
            </a:r>
          </a:p>
          <a:p>
            <a:pPr marL="914400" lvl="1"/>
            <a:r>
              <a:rPr lang="en-US" dirty="0"/>
              <a:t>Successful </a:t>
            </a:r>
            <a:r>
              <a:rPr lang="en-US" dirty="0" err="1"/>
              <a:t>CoPs</a:t>
            </a:r>
            <a:r>
              <a:rPr lang="en-US" dirty="0"/>
              <a:t> welcome all levels of participation</a:t>
            </a:r>
          </a:p>
          <a:p>
            <a:pPr marL="914400" lvl="1"/>
            <a:r>
              <a:rPr lang="en-US" dirty="0"/>
              <a:t>Combining face-to-face with virtual communication</a:t>
            </a:r>
          </a:p>
          <a:p>
            <a:endParaRPr lang="en-US" dirty="0"/>
          </a:p>
        </p:txBody>
      </p:sp>
    </p:spTree>
    <p:extLst>
      <p:ext uri="{BB962C8B-B14F-4D97-AF65-F5344CB8AC3E}">
        <p14:creationId xmlns:p14="http://schemas.microsoft.com/office/powerpoint/2010/main" val="2733062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Overarching Themes (continued) </a:t>
            </a:r>
          </a:p>
        </p:txBody>
      </p:sp>
      <p:sp>
        <p:nvSpPr>
          <p:cNvPr id="3" name="Content Placeholder 2"/>
          <p:cNvSpPr>
            <a:spLocks noGrp="1"/>
          </p:cNvSpPr>
          <p:nvPr>
            <p:ph idx="1"/>
          </p:nvPr>
        </p:nvSpPr>
        <p:spPr>
          <a:xfrm>
            <a:off x="576072" y="1256792"/>
            <a:ext cx="8001000" cy="914400"/>
          </a:xfrm>
        </p:spPr>
        <p:txBody>
          <a:bodyPr>
            <a:noAutofit/>
          </a:bodyPr>
          <a:lstStyle/>
          <a:p>
            <a:r>
              <a:rPr lang="en-US" dirty="0"/>
              <a:t>Technology functions a double-edged sword</a:t>
            </a:r>
          </a:p>
          <a:p>
            <a:pPr marL="914400" lvl="1"/>
            <a:r>
              <a:rPr lang="en-US" sz="2000" dirty="0"/>
              <a:t>Technology provides the tools, but needs to meet the needs of the user and address issues of access and connectivity</a:t>
            </a:r>
          </a:p>
          <a:p>
            <a:pPr marL="914400" lvl="1"/>
            <a:r>
              <a:rPr lang="en-US" sz="2000" dirty="0"/>
              <a:t>Mobile-friendly platforms should be explored for cost and feasibility</a:t>
            </a:r>
          </a:p>
          <a:p>
            <a:r>
              <a:rPr lang="en-US" dirty="0"/>
              <a:t>Sustainability in maintaining a </a:t>
            </a:r>
            <a:r>
              <a:rPr lang="en-US" dirty="0" err="1"/>
              <a:t>CoP</a:t>
            </a:r>
            <a:endParaRPr lang="en-US" dirty="0"/>
          </a:p>
          <a:p>
            <a:pPr marL="914400" lvl="1"/>
            <a:r>
              <a:rPr lang="en-US" sz="2000" dirty="0"/>
              <a:t>Current hot topics are more likely to engage members. Examples: outmigration, task shifting, new developments in a particular topic</a:t>
            </a:r>
          </a:p>
          <a:p>
            <a:pPr marL="914400" lvl="1"/>
            <a:r>
              <a:rPr lang="en-US" sz="2000" dirty="0"/>
              <a:t>Multilingualism:  A number of Spanish-language CoPs exist</a:t>
            </a:r>
          </a:p>
          <a:p>
            <a:pPr marL="914400" lvl="1"/>
            <a:r>
              <a:rPr lang="en-US" sz="2000" dirty="0"/>
              <a:t>Translating documents ad hoc not perfect, but a start.  Perfecting tools like Google Translate may not be that far off. </a:t>
            </a:r>
          </a:p>
        </p:txBody>
      </p:sp>
    </p:spTree>
    <p:extLst>
      <p:ext uri="{BB962C8B-B14F-4D97-AF65-F5344CB8AC3E}">
        <p14:creationId xmlns:p14="http://schemas.microsoft.com/office/powerpoint/2010/main" val="2024367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Lessons Learned</a:t>
            </a:r>
            <a:endParaRPr lang="en-US" dirty="0"/>
          </a:p>
        </p:txBody>
      </p:sp>
      <p:sp>
        <p:nvSpPr>
          <p:cNvPr id="3" name="Content Placeholder 2"/>
          <p:cNvSpPr>
            <a:spLocks noGrp="1"/>
          </p:cNvSpPr>
          <p:nvPr>
            <p:ph idx="1"/>
          </p:nvPr>
        </p:nvSpPr>
        <p:spPr>
          <a:xfrm>
            <a:off x="576072" y="1572768"/>
            <a:ext cx="8001000" cy="4206240"/>
          </a:xfrm>
        </p:spPr>
        <p:txBody>
          <a:bodyPr>
            <a:noAutofit/>
          </a:bodyPr>
          <a:lstStyle/>
          <a:p>
            <a:r>
              <a:rPr lang="en-US" dirty="0"/>
              <a:t>Establish a realistic timeline for launch, activities, etc.</a:t>
            </a:r>
          </a:p>
          <a:p>
            <a:r>
              <a:rPr lang="en-US" dirty="0"/>
              <a:t>Establish roles and responsibilities of all parties before launch</a:t>
            </a:r>
          </a:p>
          <a:p>
            <a:r>
              <a:rPr lang="en-US" dirty="0"/>
              <a:t>Choose topics that are current</a:t>
            </a:r>
          </a:p>
          <a:p>
            <a:r>
              <a:rPr lang="en-US" dirty="0"/>
              <a:t>Select energetic facilitator(s)</a:t>
            </a:r>
          </a:p>
          <a:p>
            <a:r>
              <a:rPr lang="en-US" dirty="0"/>
              <a:t>Maintain regular contact with community members</a:t>
            </a:r>
          </a:p>
          <a:p>
            <a:r>
              <a:rPr lang="en-US" dirty="0"/>
              <a:t>Evaluate forums and community activity and address issues</a:t>
            </a:r>
          </a:p>
          <a:p>
            <a:endParaRPr lang="en-US" dirty="0"/>
          </a:p>
        </p:txBody>
      </p:sp>
    </p:spTree>
    <p:extLst>
      <p:ext uri="{BB962C8B-B14F-4D97-AF65-F5344CB8AC3E}">
        <p14:creationId xmlns:p14="http://schemas.microsoft.com/office/powerpoint/2010/main" val="19720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94360" y="1506474"/>
            <a:ext cx="8001000" cy="4235958"/>
          </a:xfrm>
        </p:spPr>
        <p:txBody>
          <a:bodyPr>
            <a:noAutofit/>
          </a:bodyPr>
          <a:lstStyle/>
          <a:p>
            <a:r>
              <a:rPr lang="en-US" dirty="0"/>
              <a:t>Build it and they </a:t>
            </a:r>
            <a:r>
              <a:rPr lang="en-US" dirty="0">
                <a:solidFill>
                  <a:srgbClr val="FF0000"/>
                </a:solidFill>
              </a:rPr>
              <a:t>will </a:t>
            </a:r>
            <a:r>
              <a:rPr lang="en-US">
                <a:solidFill>
                  <a:srgbClr val="FF0000"/>
                </a:solidFill>
              </a:rPr>
              <a:t>not</a:t>
            </a:r>
            <a:r>
              <a:rPr lang="en-US"/>
              <a:t> necessarily come automatically … technology </a:t>
            </a:r>
            <a:r>
              <a:rPr lang="en-US" dirty="0"/>
              <a:t>by itself will not guarantee a successful community.</a:t>
            </a:r>
          </a:p>
          <a:p>
            <a:r>
              <a:rPr lang="en-US" dirty="0"/>
              <a:t>The community leader (or manager) is the key to a successful and vibrant community.</a:t>
            </a:r>
          </a:p>
          <a:p>
            <a:r>
              <a:rPr lang="en-US" dirty="0"/>
              <a:t>It is hard work and requires lots of </a:t>
            </a:r>
            <a:r>
              <a:rPr lang="en-US" dirty="0">
                <a:solidFill>
                  <a:srgbClr val="FF0000"/>
                </a:solidFill>
              </a:rPr>
              <a:t>energy…</a:t>
            </a:r>
          </a:p>
          <a:p>
            <a:endParaRPr lang="en-US" dirty="0"/>
          </a:p>
        </p:txBody>
      </p:sp>
    </p:spTree>
    <p:extLst>
      <p:ext uri="{BB962C8B-B14F-4D97-AF65-F5344CB8AC3E}">
        <p14:creationId xmlns:p14="http://schemas.microsoft.com/office/powerpoint/2010/main" val="981461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You Can Support a </a:t>
            </a:r>
            <a:r>
              <a:rPr lang="en-US" dirty="0" err="1"/>
              <a:t>CoP</a:t>
            </a:r>
            <a:endParaRPr lang="en-US" dirty="0"/>
          </a:p>
        </p:txBody>
      </p:sp>
      <p:sp>
        <p:nvSpPr>
          <p:cNvPr id="3" name="Content Placeholder 2"/>
          <p:cNvSpPr>
            <a:spLocks noGrp="1"/>
          </p:cNvSpPr>
          <p:nvPr>
            <p:ph idx="1"/>
          </p:nvPr>
        </p:nvSpPr>
        <p:spPr/>
        <p:txBody>
          <a:bodyPr>
            <a:noAutofit/>
          </a:bodyPr>
          <a:lstStyle/>
          <a:p>
            <a:r>
              <a:rPr lang="en-US" dirty="0"/>
              <a:t>Provide access to technology such as</a:t>
            </a:r>
          </a:p>
          <a:p>
            <a:pPr marL="914400" lvl="1"/>
            <a:r>
              <a:rPr lang="en-US" sz="2400" dirty="0"/>
              <a:t>L</a:t>
            </a:r>
            <a:r>
              <a:rPr lang="en-US" sz="2400"/>
              <a:t>istservs </a:t>
            </a:r>
            <a:endParaRPr lang="en-US" sz="2400" dirty="0"/>
          </a:p>
          <a:p>
            <a:pPr marL="914400" lvl="1"/>
            <a:r>
              <a:rPr lang="en-US" sz="2400" dirty="0"/>
              <a:t>O</a:t>
            </a:r>
            <a:r>
              <a:rPr lang="en-US" sz="2400"/>
              <a:t>nline </a:t>
            </a:r>
            <a:r>
              <a:rPr lang="en-US" sz="2400" dirty="0"/>
              <a:t>collaboration systems</a:t>
            </a:r>
          </a:p>
          <a:p>
            <a:r>
              <a:rPr lang="en-US" dirty="0"/>
              <a:t>Support community leaders</a:t>
            </a:r>
          </a:p>
          <a:p>
            <a:r>
              <a:rPr lang="en-US" dirty="0"/>
              <a:t>Facilitate community events/activities</a:t>
            </a:r>
          </a:p>
          <a:p>
            <a:r>
              <a:rPr lang="en-US" dirty="0"/>
              <a:t>Provide access to outside expertise, knowledge or information</a:t>
            </a:r>
          </a:p>
          <a:p>
            <a:r>
              <a:rPr lang="en-US" dirty="0"/>
              <a:t>Share your best practices outside the community</a:t>
            </a:r>
          </a:p>
        </p:txBody>
      </p:sp>
    </p:spTree>
    <p:extLst>
      <p:ext uri="{BB962C8B-B14F-4D97-AF65-F5344CB8AC3E}">
        <p14:creationId xmlns:p14="http://schemas.microsoft.com/office/powerpoint/2010/main" val="249320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Take-Aways</a:t>
            </a:r>
            <a:endParaRPr lang="en-US" dirty="0"/>
          </a:p>
        </p:txBody>
      </p:sp>
      <p:sp>
        <p:nvSpPr>
          <p:cNvPr id="3" name="Content Placeholder 2"/>
          <p:cNvSpPr>
            <a:spLocks noGrp="1"/>
          </p:cNvSpPr>
          <p:nvPr>
            <p:ph idx="1"/>
          </p:nvPr>
        </p:nvSpPr>
        <p:spPr/>
        <p:txBody>
          <a:bodyPr>
            <a:noAutofit/>
          </a:bodyPr>
          <a:lstStyle/>
          <a:p>
            <a:r>
              <a:rPr lang="en-US" dirty="0"/>
              <a:t>Plan in advance </a:t>
            </a:r>
          </a:p>
          <a:p>
            <a:r>
              <a:rPr lang="en-US" dirty="0"/>
              <a:t>Have clear goals, </a:t>
            </a:r>
            <a:r>
              <a:rPr lang="en-US"/>
              <a:t>a purpose, </a:t>
            </a:r>
            <a:r>
              <a:rPr lang="en-US" dirty="0"/>
              <a:t>and a strategy for engaging your audience</a:t>
            </a:r>
          </a:p>
          <a:p>
            <a:r>
              <a:rPr lang="en-US" dirty="0"/>
              <a:t>Ask the right questions, know your members</a:t>
            </a:r>
          </a:p>
          <a:p>
            <a:r>
              <a:rPr lang="en-US" dirty="0"/>
              <a:t>Have a dedicated manager</a:t>
            </a:r>
          </a:p>
          <a:p>
            <a:r>
              <a:rPr lang="en-US" dirty="0"/>
              <a:t>Use tools like discussion forums, polls, webinars, newsletters, etc. to keep </a:t>
            </a:r>
            <a:r>
              <a:rPr lang="en-US"/>
              <a:t>members engaged</a:t>
            </a:r>
          </a:p>
          <a:p>
            <a:r>
              <a:rPr lang="en-US"/>
              <a:t>Incorporate face-to-face events when possible</a:t>
            </a:r>
            <a:endParaRPr lang="en-US" dirty="0"/>
          </a:p>
          <a:p>
            <a:endParaRPr lang="en-US" dirty="0"/>
          </a:p>
        </p:txBody>
      </p:sp>
    </p:spTree>
    <p:extLst>
      <p:ext uri="{BB962C8B-B14F-4D97-AF65-F5344CB8AC3E}">
        <p14:creationId xmlns:p14="http://schemas.microsoft.com/office/powerpoint/2010/main" val="3755733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4360" y="2514600"/>
            <a:ext cx="8001000" cy="914400"/>
          </a:xfrm>
        </p:spPr>
        <p:txBody>
          <a:bodyPr anchor="ctr">
            <a:normAutofit fontScale="90000"/>
          </a:bodyPr>
          <a:lstStyle/>
          <a:p>
            <a:r>
              <a:rPr lang="en-US" dirty="0"/>
              <a:t>Thank you!</a:t>
            </a:r>
          </a:p>
        </p:txBody>
      </p:sp>
      <p:sp>
        <p:nvSpPr>
          <p:cNvPr id="5" name="Subtitle 4"/>
          <p:cNvSpPr>
            <a:spLocks noGrp="1"/>
          </p:cNvSpPr>
          <p:nvPr>
            <p:ph type="subTitle" idx="1"/>
          </p:nvPr>
        </p:nvSpPr>
        <p:spPr>
          <a:xfrm>
            <a:off x="594360" y="4143566"/>
            <a:ext cx="8001000" cy="1461452"/>
          </a:xfrm>
        </p:spPr>
        <p:txBody>
          <a:bodyPr>
            <a:noAutofit/>
          </a:bodyPr>
          <a:lstStyle/>
          <a:p>
            <a:r>
              <a:rPr lang="en-US" sz="2000" dirty="0"/>
              <a:t>For additional information on </a:t>
            </a:r>
            <a:r>
              <a:rPr lang="en-US" sz="2000" dirty="0" err="1"/>
              <a:t>CoPs</a:t>
            </a:r>
            <a:r>
              <a:rPr lang="en-US" sz="2000" dirty="0"/>
              <a:t>, </a:t>
            </a:r>
            <a:br>
              <a:rPr lang="en-US" sz="2000" dirty="0"/>
            </a:br>
            <a:r>
              <a:rPr lang="en-US" sz="2000" dirty="0"/>
              <a:t>please take our eLearning course:</a:t>
            </a:r>
          </a:p>
          <a:p>
            <a:r>
              <a:rPr lang="en-US" sz="2000" dirty="0">
                <a:hlinkClick r:id="rId2"/>
              </a:rPr>
              <a:t>https://www.globalhealthlearning.org/course/online-communities-practice-cops-global-health</a:t>
            </a:r>
            <a:endParaRPr lang="en-US" sz="2000" dirty="0"/>
          </a:p>
        </p:txBody>
      </p:sp>
    </p:spTree>
    <p:extLst>
      <p:ext uri="{BB962C8B-B14F-4D97-AF65-F5344CB8AC3E}">
        <p14:creationId xmlns:p14="http://schemas.microsoft.com/office/powerpoint/2010/main" val="327305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Essential Elements</a:t>
            </a:r>
            <a:endParaRPr lang="en-US" dirty="0"/>
          </a:p>
        </p:txBody>
      </p:sp>
      <p:sp>
        <p:nvSpPr>
          <p:cNvPr id="3" name="Content Placeholder 2"/>
          <p:cNvSpPr>
            <a:spLocks noGrp="1"/>
          </p:cNvSpPr>
          <p:nvPr>
            <p:ph idx="1"/>
          </p:nvPr>
        </p:nvSpPr>
        <p:spPr>
          <a:xfrm>
            <a:off x="594360" y="1536192"/>
            <a:ext cx="5733288" cy="3547872"/>
          </a:xfrm>
        </p:spPr>
        <p:txBody>
          <a:bodyPr>
            <a:noAutofit/>
          </a:bodyPr>
          <a:lstStyle/>
          <a:p>
            <a:pPr marL="457200" indent="-384048">
              <a:spcBef>
                <a:spcPts val="0"/>
              </a:spcBef>
            </a:pPr>
            <a:r>
              <a:rPr lang="en-US" dirty="0"/>
              <a:t>Held together by “learning” of members</a:t>
            </a:r>
          </a:p>
          <a:p>
            <a:pPr marL="457200" indent="-384048">
              <a:spcBef>
                <a:spcPts val="0"/>
              </a:spcBef>
            </a:pPr>
            <a:r>
              <a:rPr lang="en-US" dirty="0"/>
              <a:t>May perform tasks, but tasks do not define the community</a:t>
            </a:r>
          </a:p>
          <a:p>
            <a:pPr marL="457200" indent="-384048">
              <a:spcBef>
                <a:spcPts val="0"/>
              </a:spcBef>
            </a:pPr>
            <a:r>
              <a:rPr lang="en-US" dirty="0"/>
              <a:t>Members join in order to learn</a:t>
            </a:r>
          </a:p>
          <a:p>
            <a:pPr marL="457200" indent="-384048">
              <a:spcBef>
                <a:spcPts val="0"/>
              </a:spcBef>
            </a:pPr>
            <a:r>
              <a:rPr lang="en-US" dirty="0"/>
              <a:t>Members’ ability to learn together builds trust</a:t>
            </a:r>
          </a:p>
          <a:p>
            <a:pPr marL="457200" indent="-384048">
              <a:spcBef>
                <a:spcPts val="0"/>
              </a:spcBef>
            </a:pPr>
            <a:endParaRPr lang="en-US" dirty="0"/>
          </a:p>
        </p:txBody>
      </p:sp>
      <p:pic>
        <p:nvPicPr>
          <p:cNvPr id="4" name="Shape 77" descr="1-77"/>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6638544" y="1173099"/>
            <a:ext cx="1757362" cy="2336800"/>
          </a:xfrm>
          <a:prstGeom prst="rect">
            <a:avLst/>
          </a:prstGeom>
          <a:noFill/>
          <a:ln>
            <a:noFill/>
          </a:ln>
        </p:spPr>
      </p:pic>
      <p:pic>
        <p:nvPicPr>
          <p:cNvPr id="5" name="Shape 78" descr="19-98"/>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6646483" y="3509899"/>
            <a:ext cx="1785937" cy="2357436"/>
          </a:xfrm>
          <a:prstGeom prst="rect">
            <a:avLst/>
          </a:prstGeom>
          <a:noFill/>
          <a:ln>
            <a:noFill/>
          </a:ln>
        </p:spPr>
      </p:pic>
    </p:spTree>
    <p:extLst>
      <p:ext uri="{BB962C8B-B14F-4D97-AF65-F5344CB8AC3E}">
        <p14:creationId xmlns:p14="http://schemas.microsoft.com/office/powerpoint/2010/main" val="44147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Is the Value? </a:t>
            </a:r>
          </a:p>
        </p:txBody>
      </p:sp>
      <p:sp>
        <p:nvSpPr>
          <p:cNvPr id="6" name="Shape 85"/>
          <p:cNvSpPr txBox="1"/>
          <p:nvPr/>
        </p:nvSpPr>
        <p:spPr>
          <a:xfrm>
            <a:off x="330200" y="1353188"/>
            <a:ext cx="83819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nvGrpSpPr>
          <p:cNvPr id="7" name="Shape 86"/>
          <p:cNvGrpSpPr/>
          <p:nvPr/>
        </p:nvGrpSpPr>
        <p:grpSpPr>
          <a:xfrm>
            <a:off x="3609180" y="2325686"/>
            <a:ext cx="2001837" cy="2633663"/>
            <a:chOff x="3636962" y="2624136"/>
            <a:chExt cx="2001837" cy="2633663"/>
          </a:xfrm>
        </p:grpSpPr>
        <p:sp>
          <p:nvSpPr>
            <p:cNvPr id="8" name="Shape 87"/>
            <p:cNvSpPr txBox="1"/>
            <p:nvPr/>
          </p:nvSpPr>
          <p:spPr>
            <a:xfrm>
              <a:off x="3733800" y="2743200"/>
              <a:ext cx="1904999" cy="2514599"/>
            </a:xfrm>
            <a:prstGeom prst="rect">
              <a:avLst/>
            </a:prstGeom>
            <a:solidFill>
              <a:srgbClr val="89A5C7"/>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9" name="Shape 88"/>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3636962" y="2624136"/>
              <a:ext cx="1971675" cy="2625724"/>
            </a:xfrm>
            <a:prstGeom prst="rect">
              <a:avLst/>
            </a:prstGeom>
            <a:noFill/>
            <a:ln>
              <a:noFill/>
            </a:ln>
          </p:spPr>
        </p:pic>
      </p:grpSp>
      <p:sp>
        <p:nvSpPr>
          <p:cNvPr id="10" name="Shape 89"/>
          <p:cNvSpPr/>
          <p:nvPr/>
        </p:nvSpPr>
        <p:spPr>
          <a:xfrm>
            <a:off x="1619645" y="1623187"/>
            <a:ext cx="1368425" cy="1368425"/>
          </a:xfrm>
          <a:prstGeom prst="ellipse">
            <a:avLst/>
          </a:prstGeom>
          <a:gradFill>
            <a:gsLst>
              <a:gs pos="0">
                <a:srgbClr val="9ED67D"/>
              </a:gs>
              <a:gs pos="100000">
                <a:srgbClr val="6E9557"/>
              </a:gs>
            </a:gsLst>
            <a:path path="circle">
              <a:fillToRect l="50000" t="50000" r="50000" b="50000"/>
            </a:path>
            <a:tileRect/>
          </a:gradFill>
          <a:ln w="12700" cap="flat" cmpd="sng">
            <a:solidFill>
              <a:srgbClr val="9ED67D"/>
            </a:solidFill>
            <a:prstDash val="solid"/>
            <a:miter/>
            <a:headEnd type="none" w="med" len="med"/>
            <a:tailEnd type="none" w="med" len="med"/>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Font typeface="Arial"/>
              <a:buNone/>
            </a:pPr>
            <a:endParaRPr sz="1600" b="1" i="0" u="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1600" b="1" i="0" u="none" dirty="0">
                <a:solidFill>
                  <a:schemeClr val="dk1"/>
                </a:solidFill>
                <a:latin typeface="Arial"/>
                <a:ea typeface="Arial"/>
                <a:cs typeface="Arial"/>
                <a:sym typeface="Arial"/>
              </a:rPr>
              <a:t>Save </a:t>
            </a:r>
          </a:p>
          <a:p>
            <a:pPr marL="0" marR="0" lvl="0" indent="0" algn="ctr" rtl="0">
              <a:lnSpc>
                <a:spcPct val="100000"/>
              </a:lnSpc>
              <a:spcBef>
                <a:spcPts val="0"/>
              </a:spcBef>
              <a:spcAft>
                <a:spcPts val="0"/>
              </a:spcAft>
              <a:buClr>
                <a:schemeClr val="dk1"/>
              </a:buClr>
              <a:buSzPct val="25000"/>
              <a:buFont typeface="Arial"/>
              <a:buNone/>
            </a:pPr>
            <a:r>
              <a:rPr lang="en-US" sz="1600" b="1" i="0" u="none" dirty="0">
                <a:solidFill>
                  <a:schemeClr val="dk1"/>
                </a:solidFill>
                <a:latin typeface="Arial"/>
                <a:ea typeface="Arial"/>
                <a:cs typeface="Arial"/>
                <a:sym typeface="Arial"/>
              </a:rPr>
              <a:t>time &amp; </a:t>
            </a:r>
          </a:p>
          <a:p>
            <a:pPr marL="0" marR="0" lvl="0" indent="0" algn="ctr" rtl="0">
              <a:lnSpc>
                <a:spcPct val="100000"/>
              </a:lnSpc>
              <a:spcBef>
                <a:spcPts val="0"/>
              </a:spcBef>
              <a:spcAft>
                <a:spcPts val="0"/>
              </a:spcAft>
              <a:buClr>
                <a:schemeClr val="dk1"/>
              </a:buClr>
              <a:buSzPct val="25000"/>
              <a:buFont typeface="Arial"/>
              <a:buNone/>
            </a:pPr>
            <a:r>
              <a:rPr lang="en-US" sz="1600" b="1" i="0" u="none" dirty="0">
                <a:solidFill>
                  <a:schemeClr val="dk1"/>
                </a:solidFill>
                <a:latin typeface="Arial"/>
                <a:ea typeface="Arial"/>
                <a:cs typeface="Arial"/>
                <a:sym typeface="Arial"/>
              </a:rPr>
              <a:t>money</a:t>
            </a:r>
          </a:p>
          <a:p>
            <a:pPr marL="0" marR="0" lvl="0" indent="0" algn="l" rtl="0">
              <a:lnSpc>
                <a:spcPct val="100000"/>
              </a:lnSpc>
              <a:spcBef>
                <a:spcPts val="0"/>
              </a:spcBef>
              <a:spcAft>
                <a:spcPts val="0"/>
              </a:spcAft>
              <a:buNone/>
            </a:pPr>
            <a:endParaRPr sz="1600" b="1" i="0" u="none" dirty="0">
              <a:solidFill>
                <a:schemeClr val="dk1"/>
              </a:solidFill>
              <a:latin typeface="Arial"/>
              <a:ea typeface="Arial"/>
              <a:cs typeface="Arial"/>
              <a:sym typeface="Arial"/>
            </a:endParaRPr>
          </a:p>
        </p:txBody>
      </p:sp>
      <p:sp>
        <p:nvSpPr>
          <p:cNvPr id="11" name="Shape 90"/>
          <p:cNvSpPr/>
          <p:nvPr/>
        </p:nvSpPr>
        <p:spPr>
          <a:xfrm>
            <a:off x="5930271" y="1125902"/>
            <a:ext cx="1872933" cy="1677859"/>
          </a:xfrm>
          <a:prstGeom prst="ellipse">
            <a:avLst/>
          </a:prstGeom>
          <a:gradFill>
            <a:gsLst>
              <a:gs pos="0">
                <a:srgbClr val="89A5C7"/>
              </a:gs>
              <a:gs pos="100000">
                <a:srgbClr val="445263"/>
              </a:gs>
            </a:gsLst>
            <a:path path="circle">
              <a:fillToRect l="50000" t="50000" r="50000" b="50000"/>
            </a:path>
            <a:tileRect/>
          </a:gradFill>
          <a:ln w="12700" cap="flat" cmpd="sng">
            <a:solidFill>
              <a:srgbClr val="89A5C7"/>
            </a:solidFill>
            <a:prstDash val="solid"/>
            <a:miter/>
            <a:headEnd type="none" w="med" len="med"/>
            <a:tailEnd type="none" w="med" len="med"/>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1" i="0" u="none" dirty="0">
                <a:solidFill>
                  <a:schemeClr val="dk1"/>
                </a:solidFill>
                <a:latin typeface="Arial"/>
                <a:ea typeface="Arial"/>
                <a:cs typeface="Arial"/>
                <a:sym typeface="Arial"/>
              </a:rPr>
              <a:t>Promote</a:t>
            </a:r>
          </a:p>
          <a:p>
            <a:pPr marL="0" marR="0" lvl="0" indent="0" algn="ctr" rtl="0">
              <a:lnSpc>
                <a:spcPct val="100000"/>
              </a:lnSpc>
              <a:spcBef>
                <a:spcPts val="0"/>
              </a:spcBef>
              <a:spcAft>
                <a:spcPts val="0"/>
              </a:spcAft>
              <a:buClr>
                <a:schemeClr val="dk1"/>
              </a:buClr>
              <a:buSzPct val="25000"/>
              <a:buFont typeface="Arial"/>
              <a:buNone/>
            </a:pPr>
            <a:r>
              <a:rPr lang="en-US" sz="1400" b="1" i="0" u="none" dirty="0">
                <a:solidFill>
                  <a:schemeClr val="dk1"/>
                </a:solidFill>
                <a:latin typeface="Arial"/>
                <a:ea typeface="Arial"/>
                <a:cs typeface="Arial"/>
                <a:sym typeface="Arial"/>
              </a:rPr>
              <a:t>collaboration</a:t>
            </a:r>
          </a:p>
        </p:txBody>
      </p:sp>
      <p:cxnSp>
        <p:nvCxnSpPr>
          <p:cNvPr id="12" name="Shape 92"/>
          <p:cNvCxnSpPr/>
          <p:nvPr/>
        </p:nvCxnSpPr>
        <p:spPr>
          <a:xfrm flipH="1">
            <a:off x="5671947" y="2641884"/>
            <a:ext cx="455612" cy="379412"/>
          </a:xfrm>
          <a:prstGeom prst="straightConnector1">
            <a:avLst/>
          </a:prstGeom>
          <a:noFill/>
          <a:ln w="12700" cap="flat" cmpd="sng">
            <a:solidFill>
              <a:schemeClr val="dk2"/>
            </a:solidFill>
            <a:prstDash val="solid"/>
            <a:miter/>
            <a:headEnd type="none" w="med" len="med"/>
            <a:tailEnd type="stealth" w="med" len="med"/>
          </a:ln>
        </p:spPr>
      </p:cxnSp>
      <p:sp>
        <p:nvSpPr>
          <p:cNvPr id="13" name="Shape 93"/>
          <p:cNvSpPr/>
          <p:nvPr/>
        </p:nvSpPr>
        <p:spPr>
          <a:xfrm>
            <a:off x="239108" y="2991612"/>
            <a:ext cx="1600199" cy="1446212"/>
          </a:xfrm>
          <a:prstGeom prst="ellipse">
            <a:avLst/>
          </a:prstGeom>
          <a:gradFill>
            <a:gsLst>
              <a:gs pos="0">
                <a:srgbClr val="FFC94C"/>
              </a:gs>
              <a:gs pos="100000">
                <a:srgbClr val="7F6426"/>
              </a:gs>
            </a:gsLst>
            <a:path path="circle">
              <a:fillToRect l="50000" t="50000" r="50000" b="50000"/>
            </a:path>
            <a:tileRect/>
          </a:gradFill>
          <a:ln w="12700" cap="flat" cmpd="sng">
            <a:solidFill>
              <a:srgbClr val="FFC94C"/>
            </a:solidFill>
            <a:prstDash val="solid"/>
            <a:miter/>
            <a:headEnd type="none" w="med" len="med"/>
            <a:tailEnd type="none" w="med" len="med"/>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Font typeface="Arial"/>
              <a:buNone/>
            </a:pPr>
            <a:endParaRPr sz="1600" b="0" i="0" u="none" dirty="0">
              <a:solidFill>
                <a:srgbClr val="13478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1600" b="1" i="0" u="none" dirty="0">
                <a:solidFill>
                  <a:schemeClr val="dk1"/>
                </a:solidFill>
                <a:latin typeface="Arial"/>
                <a:ea typeface="Arial"/>
                <a:cs typeface="Arial"/>
                <a:sym typeface="Arial"/>
              </a:rPr>
              <a:t>Solve</a:t>
            </a:r>
          </a:p>
          <a:p>
            <a:pPr marL="0" marR="0" lvl="0" indent="0" algn="ctr" rtl="0">
              <a:lnSpc>
                <a:spcPct val="100000"/>
              </a:lnSpc>
              <a:spcBef>
                <a:spcPts val="0"/>
              </a:spcBef>
              <a:spcAft>
                <a:spcPts val="0"/>
              </a:spcAft>
              <a:buClr>
                <a:schemeClr val="dk1"/>
              </a:buClr>
              <a:buSzPct val="25000"/>
              <a:buFont typeface="Arial"/>
              <a:buNone/>
            </a:pPr>
            <a:r>
              <a:rPr lang="en-US" sz="1600" b="1" i="0" u="none" dirty="0">
                <a:solidFill>
                  <a:schemeClr val="dk1"/>
                </a:solidFill>
                <a:latin typeface="Arial"/>
                <a:ea typeface="Arial"/>
                <a:cs typeface="Arial"/>
                <a:sym typeface="Arial"/>
              </a:rPr>
              <a:t>problems</a:t>
            </a:r>
          </a:p>
          <a:p>
            <a:pPr marL="0" marR="0" lvl="0" indent="0" algn="l" rtl="0">
              <a:lnSpc>
                <a:spcPct val="100000"/>
              </a:lnSpc>
              <a:spcBef>
                <a:spcPts val="0"/>
              </a:spcBef>
              <a:spcAft>
                <a:spcPts val="0"/>
              </a:spcAft>
              <a:buNone/>
            </a:pPr>
            <a:endParaRPr sz="1600" b="1" i="0" u="none" dirty="0">
              <a:solidFill>
                <a:schemeClr val="dk1"/>
              </a:solidFill>
              <a:latin typeface="Arial"/>
              <a:ea typeface="Arial"/>
              <a:cs typeface="Arial"/>
              <a:sym typeface="Arial"/>
            </a:endParaRPr>
          </a:p>
        </p:txBody>
      </p:sp>
      <p:sp>
        <p:nvSpPr>
          <p:cNvPr id="14" name="Shape 94"/>
          <p:cNvSpPr/>
          <p:nvPr/>
        </p:nvSpPr>
        <p:spPr>
          <a:xfrm>
            <a:off x="1881185" y="4200433"/>
            <a:ext cx="1368425" cy="1368425"/>
          </a:xfrm>
          <a:prstGeom prst="ellipse">
            <a:avLst/>
          </a:prstGeom>
          <a:gradFill>
            <a:gsLst>
              <a:gs pos="0">
                <a:srgbClr val="F0F076"/>
              </a:gs>
              <a:gs pos="100000">
                <a:srgbClr val="78783B"/>
              </a:gs>
            </a:gsLst>
            <a:path path="circle">
              <a:fillToRect l="50000" t="50000" r="50000" b="50000"/>
            </a:path>
            <a:tileRect/>
          </a:gradFill>
          <a:ln w="12700" cap="flat" cmpd="sng">
            <a:solidFill>
              <a:srgbClr val="F0F076"/>
            </a:solidFill>
            <a:prstDash val="solid"/>
            <a:miter/>
            <a:headEnd type="none" w="med" len="med"/>
            <a:tailEnd type="none" w="med" len="med"/>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Font typeface="Arial"/>
              <a:buNone/>
            </a:pPr>
            <a:endParaRPr sz="16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1600" b="1" i="0" u="none">
                <a:solidFill>
                  <a:schemeClr val="dk1"/>
                </a:solidFill>
                <a:latin typeface="Arial"/>
                <a:ea typeface="Arial"/>
                <a:cs typeface="Arial"/>
                <a:sym typeface="Arial"/>
              </a:rPr>
              <a:t>Share </a:t>
            </a:r>
          </a:p>
          <a:p>
            <a:pPr marL="0" marR="0" lvl="0" indent="0" algn="ctr" rtl="0">
              <a:lnSpc>
                <a:spcPct val="100000"/>
              </a:lnSpc>
              <a:spcBef>
                <a:spcPts val="0"/>
              </a:spcBef>
              <a:spcAft>
                <a:spcPts val="0"/>
              </a:spcAft>
              <a:buClr>
                <a:schemeClr val="dk1"/>
              </a:buClr>
              <a:buSzPct val="25000"/>
              <a:buFont typeface="Arial"/>
              <a:buNone/>
            </a:pPr>
            <a:r>
              <a:rPr lang="en-US" sz="1600" b="1" i="0" u="none">
                <a:solidFill>
                  <a:schemeClr val="dk1"/>
                </a:solidFill>
                <a:latin typeface="Arial"/>
                <a:ea typeface="Arial"/>
                <a:cs typeface="Arial"/>
                <a:sym typeface="Arial"/>
              </a:rPr>
              <a:t>lessons </a:t>
            </a:r>
          </a:p>
          <a:p>
            <a:pPr marL="0" marR="0" lvl="0" indent="0" algn="ctr" rtl="0">
              <a:lnSpc>
                <a:spcPct val="100000"/>
              </a:lnSpc>
              <a:spcBef>
                <a:spcPts val="0"/>
              </a:spcBef>
              <a:spcAft>
                <a:spcPts val="0"/>
              </a:spcAft>
              <a:buClr>
                <a:schemeClr val="dk1"/>
              </a:buClr>
              <a:buSzPct val="25000"/>
              <a:buFont typeface="Arial"/>
              <a:buNone/>
            </a:pPr>
            <a:r>
              <a:rPr lang="en-US" sz="1600" b="1" i="0" u="none">
                <a:solidFill>
                  <a:schemeClr val="dk1"/>
                </a:solidFill>
                <a:latin typeface="Arial"/>
                <a:ea typeface="Arial"/>
                <a:cs typeface="Arial"/>
                <a:sym typeface="Arial"/>
              </a:rPr>
              <a:t>learned</a:t>
            </a:r>
          </a:p>
          <a:p>
            <a:pPr marL="0" marR="0" lvl="0" indent="0" algn="l" rtl="0">
              <a:lnSpc>
                <a:spcPct val="100000"/>
              </a:lnSpc>
              <a:spcBef>
                <a:spcPts val="0"/>
              </a:spcBef>
              <a:spcAft>
                <a:spcPts val="0"/>
              </a:spcAft>
              <a:buNone/>
            </a:pPr>
            <a:endParaRPr sz="1600" b="1" i="0" u="none">
              <a:solidFill>
                <a:schemeClr val="dk1"/>
              </a:solidFill>
              <a:latin typeface="Arial"/>
              <a:ea typeface="Arial"/>
              <a:cs typeface="Arial"/>
              <a:sym typeface="Arial"/>
            </a:endParaRPr>
          </a:p>
        </p:txBody>
      </p:sp>
      <p:sp>
        <p:nvSpPr>
          <p:cNvPr id="15" name="Shape 95"/>
          <p:cNvSpPr/>
          <p:nvPr/>
        </p:nvSpPr>
        <p:spPr>
          <a:xfrm>
            <a:off x="6045994" y="4484687"/>
            <a:ext cx="1368425" cy="1368425"/>
          </a:xfrm>
          <a:prstGeom prst="ellipse">
            <a:avLst/>
          </a:prstGeom>
          <a:gradFill>
            <a:gsLst>
              <a:gs pos="0">
                <a:srgbClr val="FB674E"/>
              </a:gs>
              <a:gs pos="100000">
                <a:srgbClr val="7D3327"/>
              </a:gs>
            </a:gsLst>
            <a:path path="circle">
              <a:fillToRect l="50000" t="50000" r="50000" b="50000"/>
            </a:path>
            <a:tileRect/>
          </a:gradFill>
          <a:ln w="12700" cap="flat" cmpd="sng">
            <a:solidFill>
              <a:srgbClr val="FB674E"/>
            </a:solidFill>
            <a:prstDash val="solid"/>
            <a:miter/>
            <a:headEnd type="none" w="med" len="med"/>
            <a:tailEnd type="none" w="med" len="med"/>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Font typeface="Arial"/>
              <a:buNone/>
            </a:pPr>
            <a:endParaRPr sz="1600" b="1" i="0" u="none" dirty="0">
              <a:solidFill>
                <a:srgbClr val="13478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1600" b="1" i="0" u="none" dirty="0">
                <a:solidFill>
                  <a:schemeClr val="dk1"/>
                </a:solidFill>
                <a:latin typeface="Arial"/>
                <a:ea typeface="Arial"/>
                <a:cs typeface="Arial"/>
                <a:sym typeface="Arial"/>
              </a:rPr>
              <a:t>Capture</a:t>
            </a:r>
          </a:p>
          <a:p>
            <a:pPr marL="0" marR="0" lvl="0" indent="0" algn="ctr" rtl="0">
              <a:lnSpc>
                <a:spcPct val="100000"/>
              </a:lnSpc>
              <a:spcBef>
                <a:spcPts val="0"/>
              </a:spcBef>
              <a:spcAft>
                <a:spcPts val="0"/>
              </a:spcAft>
              <a:buClr>
                <a:schemeClr val="dk1"/>
              </a:buClr>
              <a:buSzPct val="25000"/>
              <a:buFont typeface="Times New Roman"/>
              <a:buNone/>
            </a:pPr>
            <a:r>
              <a:rPr lang="en-US" sz="1600" b="1" i="0" u="none">
                <a:solidFill>
                  <a:schemeClr val="dk1"/>
                </a:solidFill>
                <a:latin typeface="Times New Roman"/>
                <a:ea typeface="Times New Roman"/>
                <a:cs typeface="Times New Roman"/>
                <a:sym typeface="Times New Roman"/>
              </a:rPr>
              <a:t>“</a:t>
            </a:r>
            <a:r>
              <a:rPr lang="en-US" sz="1600" b="1" i="0" u="none">
                <a:solidFill>
                  <a:schemeClr val="dk1"/>
                </a:solidFill>
                <a:latin typeface="Arial"/>
                <a:ea typeface="Arial"/>
                <a:cs typeface="Arial"/>
                <a:sym typeface="Arial"/>
              </a:rPr>
              <a:t>know- </a:t>
            </a:r>
            <a:r>
              <a:rPr lang="en-US" sz="1600" b="1" i="0" u="none" dirty="0">
                <a:solidFill>
                  <a:schemeClr val="dk1"/>
                </a:solidFill>
                <a:latin typeface="Arial"/>
                <a:ea typeface="Arial"/>
                <a:cs typeface="Arial"/>
                <a:sym typeface="Arial"/>
              </a:rPr>
              <a:t>how</a:t>
            </a:r>
            <a:r>
              <a:rPr lang="en-US" sz="1600" b="1" i="0" u="none" dirty="0">
                <a:solidFill>
                  <a:schemeClr val="dk1"/>
                </a:solidFill>
                <a:latin typeface="Times New Roman"/>
                <a:ea typeface="Times New Roman"/>
                <a:cs typeface="Times New Roman"/>
                <a:sym typeface="Times New Roman"/>
              </a:rPr>
              <a:t>”</a:t>
            </a:r>
          </a:p>
          <a:p>
            <a:pPr marL="0" marR="0" lvl="0" indent="0" algn="l" rtl="0">
              <a:lnSpc>
                <a:spcPct val="100000"/>
              </a:lnSpc>
              <a:spcBef>
                <a:spcPts val="0"/>
              </a:spcBef>
              <a:spcAft>
                <a:spcPts val="0"/>
              </a:spcAft>
              <a:buNone/>
            </a:pPr>
            <a:endParaRPr sz="1600" b="1" i="0" u="none" dirty="0">
              <a:solidFill>
                <a:schemeClr val="dk1"/>
              </a:solidFill>
              <a:latin typeface="Arial"/>
              <a:ea typeface="Arial"/>
              <a:cs typeface="Arial"/>
              <a:sym typeface="Arial"/>
            </a:endParaRPr>
          </a:p>
        </p:txBody>
      </p:sp>
      <p:sp>
        <p:nvSpPr>
          <p:cNvPr id="16" name="Shape 96"/>
          <p:cNvSpPr/>
          <p:nvPr/>
        </p:nvSpPr>
        <p:spPr>
          <a:xfrm>
            <a:off x="6952842" y="2877851"/>
            <a:ext cx="1591278" cy="1628965"/>
          </a:xfrm>
          <a:prstGeom prst="ellipse">
            <a:avLst/>
          </a:prstGeom>
          <a:gradFill>
            <a:gsLst>
              <a:gs pos="0">
                <a:srgbClr val="E6E0EC"/>
              </a:gs>
              <a:gs pos="100000">
                <a:srgbClr val="000000"/>
              </a:gs>
            </a:gsLst>
            <a:path path="circle">
              <a:fillToRect l="50000" t="50000" r="50000" b="50000"/>
            </a:path>
            <a:tileRect/>
          </a:gradFill>
          <a:ln w="12700" cap="flat" cmpd="sng">
            <a:solidFill>
              <a:schemeClr val="folHlink"/>
            </a:solidFill>
            <a:prstDash val="solid"/>
            <a:miter/>
            <a:headEnd type="none" w="med" len="med"/>
            <a:tailEnd type="none" w="med" len="med"/>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1" i="0" u="none" dirty="0">
                <a:solidFill>
                  <a:schemeClr val="dk1"/>
                </a:solidFill>
                <a:latin typeface="Arial"/>
                <a:ea typeface="Arial"/>
                <a:cs typeface="Arial"/>
                <a:sym typeface="Arial"/>
              </a:rPr>
              <a:t>Enable </a:t>
            </a:r>
          </a:p>
          <a:p>
            <a:pPr marL="0" marR="0" lvl="0" indent="0" algn="ctr" rtl="0">
              <a:lnSpc>
                <a:spcPct val="100000"/>
              </a:lnSpc>
              <a:spcBef>
                <a:spcPts val="0"/>
              </a:spcBef>
              <a:spcAft>
                <a:spcPts val="0"/>
              </a:spcAft>
              <a:buClr>
                <a:schemeClr val="dk1"/>
              </a:buClr>
              <a:buSzPct val="25000"/>
              <a:buFont typeface="Arial"/>
              <a:buNone/>
            </a:pPr>
            <a:r>
              <a:rPr lang="en-US" sz="1400" b="1" i="0" u="none" dirty="0">
                <a:solidFill>
                  <a:schemeClr val="dk1"/>
                </a:solidFill>
                <a:latin typeface="Arial"/>
                <a:ea typeface="Arial"/>
                <a:cs typeface="Arial"/>
                <a:sym typeface="Arial"/>
              </a:rPr>
              <a:t>innovation</a:t>
            </a:r>
          </a:p>
          <a:p>
            <a:pPr marL="0" marR="0" lvl="0" indent="0" algn="ctr" rtl="0">
              <a:lnSpc>
                <a:spcPct val="100000"/>
              </a:lnSpc>
              <a:spcBef>
                <a:spcPts val="0"/>
              </a:spcBef>
              <a:spcAft>
                <a:spcPts val="0"/>
              </a:spcAft>
              <a:buClr>
                <a:schemeClr val="dk1"/>
              </a:buClr>
              <a:buSzPct val="25000"/>
              <a:buFont typeface="Arial"/>
              <a:buNone/>
            </a:pPr>
            <a:r>
              <a:rPr lang="en-US" sz="1400" b="1" i="0" u="none" dirty="0">
                <a:solidFill>
                  <a:schemeClr val="dk1"/>
                </a:solidFill>
                <a:latin typeface="Arial"/>
                <a:ea typeface="Arial"/>
                <a:cs typeface="Arial"/>
                <a:sym typeface="Arial"/>
              </a:rPr>
              <a:t> &amp;</a:t>
            </a:r>
          </a:p>
          <a:p>
            <a:pPr marL="0" marR="0" lvl="0" indent="0" algn="ctr" rtl="0">
              <a:lnSpc>
                <a:spcPct val="100000"/>
              </a:lnSpc>
              <a:spcBef>
                <a:spcPts val="0"/>
              </a:spcBef>
              <a:spcAft>
                <a:spcPts val="0"/>
              </a:spcAft>
              <a:buClr>
                <a:schemeClr val="dk1"/>
              </a:buClr>
              <a:buSzPct val="25000"/>
              <a:buFont typeface="Arial"/>
              <a:buNone/>
            </a:pPr>
            <a:r>
              <a:rPr lang="en-US" sz="1400" b="1" i="0" u="none" dirty="0">
                <a:solidFill>
                  <a:schemeClr val="dk1"/>
                </a:solidFill>
                <a:latin typeface="Arial"/>
                <a:ea typeface="Arial"/>
                <a:cs typeface="Arial"/>
                <a:sym typeface="Arial"/>
              </a:rPr>
              <a:t>creativity</a:t>
            </a:r>
          </a:p>
        </p:txBody>
      </p:sp>
      <p:cxnSp>
        <p:nvCxnSpPr>
          <p:cNvPr id="17" name="Shape 97"/>
          <p:cNvCxnSpPr/>
          <p:nvPr/>
        </p:nvCxnSpPr>
        <p:spPr>
          <a:xfrm>
            <a:off x="2973386" y="2749423"/>
            <a:ext cx="531811" cy="379412"/>
          </a:xfrm>
          <a:prstGeom prst="straightConnector1">
            <a:avLst/>
          </a:prstGeom>
          <a:noFill/>
          <a:ln w="12700" cap="flat" cmpd="sng">
            <a:solidFill>
              <a:schemeClr val="dk2"/>
            </a:solidFill>
            <a:prstDash val="solid"/>
            <a:miter/>
            <a:headEnd type="none" w="med" len="med"/>
            <a:tailEnd type="stealth" w="med" len="med"/>
          </a:ln>
        </p:spPr>
      </p:cxnSp>
      <p:cxnSp>
        <p:nvCxnSpPr>
          <p:cNvPr id="18" name="Shape 98"/>
          <p:cNvCxnSpPr/>
          <p:nvPr/>
        </p:nvCxnSpPr>
        <p:spPr>
          <a:xfrm>
            <a:off x="1839307" y="3702049"/>
            <a:ext cx="1522412" cy="0"/>
          </a:xfrm>
          <a:prstGeom prst="straightConnector1">
            <a:avLst/>
          </a:prstGeom>
          <a:noFill/>
          <a:ln w="12700" cap="flat" cmpd="sng">
            <a:solidFill>
              <a:schemeClr val="dk2"/>
            </a:solidFill>
            <a:prstDash val="solid"/>
            <a:miter/>
            <a:headEnd type="none" w="med" len="med"/>
            <a:tailEnd type="stealth" w="med" len="med"/>
          </a:ln>
        </p:spPr>
      </p:cxnSp>
      <p:cxnSp>
        <p:nvCxnSpPr>
          <p:cNvPr id="19" name="Shape 99"/>
          <p:cNvCxnSpPr/>
          <p:nvPr/>
        </p:nvCxnSpPr>
        <p:spPr>
          <a:xfrm rot="10800000" flipH="1">
            <a:off x="3311125" y="4433506"/>
            <a:ext cx="227012" cy="150811"/>
          </a:xfrm>
          <a:prstGeom prst="straightConnector1">
            <a:avLst/>
          </a:prstGeom>
          <a:noFill/>
          <a:ln w="12700" cap="flat" cmpd="sng">
            <a:solidFill>
              <a:schemeClr val="dk2"/>
            </a:solidFill>
            <a:prstDash val="solid"/>
            <a:miter/>
            <a:headEnd type="none" w="med" len="med"/>
            <a:tailEnd type="stealth" w="med" len="med"/>
          </a:ln>
        </p:spPr>
      </p:cxnSp>
      <p:cxnSp>
        <p:nvCxnSpPr>
          <p:cNvPr id="20" name="Shape 100"/>
          <p:cNvCxnSpPr/>
          <p:nvPr/>
        </p:nvCxnSpPr>
        <p:spPr>
          <a:xfrm rot="10800000">
            <a:off x="5788820" y="4546217"/>
            <a:ext cx="227012" cy="150811"/>
          </a:xfrm>
          <a:prstGeom prst="straightConnector1">
            <a:avLst/>
          </a:prstGeom>
          <a:noFill/>
          <a:ln w="12700" cap="flat" cmpd="sng">
            <a:solidFill>
              <a:schemeClr val="dk2"/>
            </a:solidFill>
            <a:prstDash val="solid"/>
            <a:miter/>
            <a:headEnd type="none" w="med" len="med"/>
            <a:tailEnd type="stealth" w="med" len="med"/>
          </a:ln>
        </p:spPr>
      </p:cxnSp>
      <p:cxnSp>
        <p:nvCxnSpPr>
          <p:cNvPr id="21" name="Shape 98"/>
          <p:cNvCxnSpPr>
            <a:stCxn id="16" idx="2"/>
          </p:cNvCxnSpPr>
          <p:nvPr/>
        </p:nvCxnSpPr>
        <p:spPr>
          <a:xfrm flipH="1" flipV="1">
            <a:off x="5590733" y="3670204"/>
            <a:ext cx="1362109" cy="22130"/>
          </a:xfrm>
          <a:prstGeom prst="straightConnector1">
            <a:avLst/>
          </a:prstGeom>
          <a:noFill/>
          <a:ln w="12700" cap="flat" cmpd="sng">
            <a:solidFill>
              <a:schemeClr val="dk2"/>
            </a:solidFill>
            <a:prstDash val="solid"/>
            <a:miter/>
            <a:headEnd type="none" w="med" len="med"/>
            <a:tailEnd type="stealth" w="med" len="med"/>
          </a:ln>
        </p:spPr>
      </p:cxnSp>
    </p:spTree>
    <p:extLst>
      <p:ext uri="{BB962C8B-B14F-4D97-AF65-F5344CB8AC3E}">
        <p14:creationId xmlns:p14="http://schemas.microsoft.com/office/powerpoint/2010/main" val="49990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Face-to-Face CoPs</a:t>
            </a:r>
            <a:endParaRPr lang="en-US" dirty="0"/>
          </a:p>
        </p:txBody>
      </p:sp>
      <p:sp>
        <p:nvSpPr>
          <p:cNvPr id="3" name="Content Placeholder 2"/>
          <p:cNvSpPr>
            <a:spLocks noGrp="1"/>
          </p:cNvSpPr>
          <p:nvPr>
            <p:ph idx="1"/>
          </p:nvPr>
        </p:nvSpPr>
        <p:spPr/>
        <p:txBody>
          <a:bodyPr>
            <a:noAutofit/>
          </a:bodyPr>
          <a:lstStyle/>
          <a:p>
            <a:pPr marL="457200" indent="-384048">
              <a:spcBef>
                <a:spcPts val="0"/>
              </a:spcBef>
            </a:pPr>
            <a:r>
              <a:rPr lang="en-US" dirty="0"/>
              <a:t>Bring people together for collaboration, sharing, and learning</a:t>
            </a:r>
          </a:p>
          <a:p>
            <a:pPr marL="457200" indent="-384048">
              <a:spcBef>
                <a:spcPts val="0"/>
              </a:spcBef>
            </a:pPr>
            <a:r>
              <a:rPr lang="en-US" dirty="0"/>
              <a:t>Allows participants to set </a:t>
            </a:r>
            <a:r>
              <a:rPr lang="en-US"/>
              <a:t>aside time, which </a:t>
            </a:r>
            <a:r>
              <a:rPr lang="en-US" dirty="0"/>
              <a:t>often leads to increased engagement, commitment, and participation</a:t>
            </a:r>
          </a:p>
          <a:p>
            <a:pPr marL="457200" indent="-384048">
              <a:spcBef>
                <a:spcPts val="0"/>
              </a:spcBef>
            </a:pPr>
            <a:r>
              <a:rPr lang="en-US" dirty="0"/>
              <a:t>Require the time and budget for in-person meetings</a:t>
            </a:r>
          </a:p>
          <a:p>
            <a:pPr marL="457200" indent="-384048">
              <a:lnSpc>
                <a:spcPct val="134000"/>
              </a:lnSpc>
              <a:spcBef>
                <a:spcPts val="0"/>
              </a:spcBef>
            </a:pPr>
            <a:endParaRPr lang="en-US" dirty="0"/>
          </a:p>
        </p:txBody>
      </p:sp>
    </p:spTree>
    <p:extLst>
      <p:ext uri="{BB962C8B-B14F-4D97-AF65-F5344CB8AC3E}">
        <p14:creationId xmlns:p14="http://schemas.microsoft.com/office/powerpoint/2010/main" val="4150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Online CoPs</a:t>
            </a:r>
            <a:endParaRPr lang="en-US" dirty="0"/>
          </a:p>
        </p:txBody>
      </p:sp>
      <p:sp>
        <p:nvSpPr>
          <p:cNvPr id="3" name="Content Placeholder 2"/>
          <p:cNvSpPr>
            <a:spLocks noGrp="1"/>
          </p:cNvSpPr>
          <p:nvPr>
            <p:ph idx="1"/>
          </p:nvPr>
        </p:nvSpPr>
        <p:spPr/>
        <p:txBody>
          <a:bodyPr>
            <a:noAutofit/>
          </a:bodyPr>
          <a:lstStyle/>
          <a:p>
            <a:pPr marL="457200" indent="-384048">
              <a:spcBef>
                <a:spcPts val="0"/>
              </a:spcBef>
            </a:pPr>
            <a:r>
              <a:rPr lang="en-US" dirty="0"/>
              <a:t>Provide virtual collaboration among practitioners/program managers</a:t>
            </a:r>
          </a:p>
          <a:p>
            <a:pPr marL="457200" indent="-384048">
              <a:spcBef>
                <a:spcPts val="0"/>
              </a:spcBef>
            </a:pPr>
            <a:r>
              <a:rPr lang="en-US" dirty="0"/>
              <a:t>Are less expensive and can be organized quickly </a:t>
            </a:r>
          </a:p>
          <a:p>
            <a:pPr marL="457200" indent="-384048">
              <a:spcBef>
                <a:spcPts val="0"/>
              </a:spcBef>
            </a:pPr>
            <a:r>
              <a:rPr lang="en-US" dirty="0"/>
              <a:t>Facilitate discussion between different time zones or people on different schedules</a:t>
            </a:r>
          </a:p>
          <a:p>
            <a:pPr marL="457200" indent="-384048">
              <a:spcBef>
                <a:spcPts val="0"/>
              </a:spcBef>
            </a:pPr>
            <a:r>
              <a:rPr lang="en-US"/>
              <a:t>Often leads to a </a:t>
            </a:r>
            <a:r>
              <a:rPr lang="en-US" dirty="0"/>
              <a:t>lower level of trust and engagement among participants</a:t>
            </a:r>
          </a:p>
          <a:p>
            <a:pPr marL="457200" indent="-384048">
              <a:spcBef>
                <a:spcPts val="0"/>
              </a:spcBef>
            </a:pPr>
            <a:r>
              <a:rPr lang="en-US" dirty="0"/>
              <a:t>NOTE: Many </a:t>
            </a:r>
            <a:r>
              <a:rPr lang="en-US" dirty="0" err="1"/>
              <a:t>CoPs</a:t>
            </a:r>
            <a:r>
              <a:rPr lang="en-US" dirty="0"/>
              <a:t> are face-to-face, with a virtual component</a:t>
            </a:r>
          </a:p>
          <a:p>
            <a:pPr marL="457200" indent="-384048">
              <a:lnSpc>
                <a:spcPct val="134000"/>
              </a:lnSpc>
              <a:spcBef>
                <a:spcPts val="0"/>
              </a:spcBef>
            </a:pPr>
            <a:endParaRPr lang="en-US" dirty="0"/>
          </a:p>
        </p:txBody>
      </p:sp>
    </p:spTree>
    <p:extLst>
      <p:ext uri="{BB962C8B-B14F-4D97-AF65-F5344CB8AC3E}">
        <p14:creationId xmlns:p14="http://schemas.microsoft.com/office/powerpoint/2010/main" val="62112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Common Features of </a:t>
            </a:r>
            <a:r>
              <a:rPr lang="en-US"/>
              <a:t>Online CoPs</a:t>
            </a:r>
            <a:endParaRPr lang="en-US" dirty="0"/>
          </a:p>
        </p:txBody>
      </p:sp>
      <p:sp>
        <p:nvSpPr>
          <p:cNvPr id="5" name="Content Placeholder 4"/>
          <p:cNvSpPr>
            <a:spLocks noGrp="1"/>
          </p:cNvSpPr>
          <p:nvPr>
            <p:ph sz="half" idx="1"/>
          </p:nvPr>
        </p:nvSpPr>
        <p:spPr>
          <a:xfrm>
            <a:off x="594359" y="1536192"/>
            <a:ext cx="6818117" cy="4315968"/>
          </a:xfrm>
        </p:spPr>
        <p:txBody>
          <a:bodyPr>
            <a:noAutofit/>
          </a:bodyPr>
          <a:lstStyle/>
          <a:p>
            <a:pPr>
              <a:spcBef>
                <a:spcPts val="0"/>
              </a:spcBef>
            </a:pPr>
            <a:r>
              <a:rPr lang="en-US" sz="2200" dirty="0"/>
              <a:t>Conversation space: listserv, chat, messaging, online </a:t>
            </a:r>
            <a:br>
              <a:rPr lang="en-US" sz="2200" dirty="0"/>
            </a:br>
            <a:r>
              <a:rPr lang="en-US" sz="2200" dirty="0"/>
              <a:t>forum, private space</a:t>
            </a:r>
          </a:p>
          <a:p>
            <a:pPr>
              <a:spcBef>
                <a:spcPts val="0"/>
              </a:spcBef>
            </a:pPr>
            <a:r>
              <a:rPr lang="en-US" sz="2200" dirty="0"/>
              <a:t>Shared workspace</a:t>
            </a:r>
          </a:p>
          <a:p>
            <a:pPr>
              <a:spcBef>
                <a:spcPts val="0"/>
              </a:spcBef>
            </a:pPr>
            <a:r>
              <a:rPr lang="en-US" sz="2200" dirty="0"/>
              <a:t>Document repository</a:t>
            </a:r>
          </a:p>
          <a:p>
            <a:pPr>
              <a:spcBef>
                <a:spcPts val="0"/>
              </a:spcBef>
            </a:pPr>
            <a:r>
              <a:rPr lang="en-US" sz="2200" dirty="0"/>
              <a:t>Community home page (public or private) </a:t>
            </a:r>
          </a:p>
          <a:p>
            <a:pPr>
              <a:spcBef>
                <a:spcPts val="0"/>
              </a:spcBef>
            </a:pPr>
            <a:r>
              <a:rPr lang="en-US" sz="2200" dirty="0"/>
              <a:t>Directory of experts</a:t>
            </a:r>
          </a:p>
          <a:p>
            <a:pPr>
              <a:spcBef>
                <a:spcPts val="0"/>
              </a:spcBef>
            </a:pPr>
            <a:r>
              <a:rPr lang="en-US" sz="2200" dirty="0"/>
              <a:t>Community search tool</a:t>
            </a:r>
          </a:p>
          <a:p>
            <a:pPr>
              <a:spcBef>
                <a:spcPts val="0"/>
              </a:spcBef>
            </a:pPr>
            <a:r>
              <a:rPr lang="en-US" sz="2200" dirty="0"/>
              <a:t>Community management tools</a:t>
            </a:r>
          </a:p>
        </p:txBody>
      </p:sp>
    </p:spTree>
    <p:extLst>
      <p:ext uri="{BB962C8B-B14F-4D97-AF65-F5344CB8AC3E}">
        <p14:creationId xmlns:p14="http://schemas.microsoft.com/office/powerpoint/2010/main" val="350995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Design Principles for CoPs</a:t>
            </a:r>
            <a:endParaRPr lang="en-US" dirty="0"/>
          </a:p>
        </p:txBody>
      </p:sp>
      <p:sp>
        <p:nvSpPr>
          <p:cNvPr id="5" name="Content Placeholder 4"/>
          <p:cNvSpPr>
            <a:spLocks noGrp="1"/>
          </p:cNvSpPr>
          <p:nvPr>
            <p:ph idx="1"/>
          </p:nvPr>
        </p:nvSpPr>
        <p:spPr/>
        <p:txBody>
          <a:bodyPr>
            <a:noAutofit/>
          </a:bodyPr>
          <a:lstStyle/>
          <a:p>
            <a:pPr>
              <a:buSzPct val="100000"/>
              <a:buFont typeface="+mj-lt"/>
              <a:buAutoNum type="arabicPeriod"/>
            </a:pPr>
            <a:r>
              <a:rPr lang="en-US" dirty="0"/>
              <a:t>Link with external resources</a:t>
            </a:r>
          </a:p>
          <a:p>
            <a:pPr>
              <a:buSzPct val="100000"/>
              <a:buFont typeface="+mj-lt"/>
              <a:buAutoNum type="arabicPeriod"/>
            </a:pPr>
            <a:r>
              <a:rPr lang="en-US" dirty="0"/>
              <a:t>Accept different levels of participation </a:t>
            </a:r>
          </a:p>
          <a:p>
            <a:pPr>
              <a:buSzPct val="100000"/>
              <a:buFont typeface="+mj-lt"/>
              <a:buAutoNum type="arabicPeriod"/>
            </a:pPr>
            <a:r>
              <a:rPr lang="en-US" dirty="0"/>
              <a:t>Develop public and private community spaces</a:t>
            </a:r>
          </a:p>
          <a:p>
            <a:pPr>
              <a:buSzPct val="100000"/>
              <a:buFont typeface="+mj-lt"/>
              <a:buAutoNum type="arabicPeriod"/>
            </a:pPr>
            <a:r>
              <a:rPr lang="en-US" dirty="0"/>
              <a:t>Focus on value – to individual members and to organization </a:t>
            </a:r>
          </a:p>
          <a:p>
            <a:pPr>
              <a:buSzPct val="100000"/>
              <a:buFont typeface="+mj-lt"/>
              <a:buAutoNum type="arabicPeriod"/>
            </a:pPr>
            <a:r>
              <a:rPr lang="en-US" dirty="0"/>
              <a:t>Combine routine events with new activities</a:t>
            </a:r>
          </a:p>
          <a:p>
            <a:pPr>
              <a:buSzPct val="100000"/>
              <a:buFont typeface="+mj-lt"/>
              <a:buAutoNum type="arabicPeriod"/>
            </a:pPr>
            <a:r>
              <a:rPr lang="en-US" dirty="0"/>
              <a:t>Create a rhythm for the community</a:t>
            </a:r>
          </a:p>
        </p:txBody>
      </p:sp>
    </p:spTree>
    <p:extLst>
      <p:ext uri="{BB962C8B-B14F-4D97-AF65-F5344CB8AC3E}">
        <p14:creationId xmlns:p14="http://schemas.microsoft.com/office/powerpoint/2010/main" val="42253122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2339</Words>
  <Application>Microsoft Office PowerPoint</Application>
  <PresentationFormat>On-screen Show (4:3)</PresentationFormat>
  <Paragraphs>286</Paragraphs>
  <Slides>39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Courier New</vt:lpstr>
      <vt:lpstr>Gill Sans MT</vt:lpstr>
      <vt:lpstr>Times New Roman</vt:lpstr>
      <vt:lpstr>Office Theme</vt:lpstr>
      <vt:lpstr>Communities of Practice (CoPs)</vt:lpstr>
      <vt:lpstr>Learning Objectives</vt:lpstr>
      <vt:lpstr>What Is a CoP?</vt:lpstr>
      <vt:lpstr>Essential Elements</vt:lpstr>
      <vt:lpstr>What Is the Value? </vt:lpstr>
      <vt:lpstr>Face-to-Face CoPs</vt:lpstr>
      <vt:lpstr>Online CoPs</vt:lpstr>
      <vt:lpstr>Common Features of Online CoPs</vt:lpstr>
      <vt:lpstr>Design Principles for CoPs</vt:lpstr>
      <vt:lpstr>How You Can Support a CoP?</vt:lpstr>
      <vt:lpstr>Example of a CoP: GHKC</vt:lpstr>
      <vt:lpstr>GHKC Example (continued)</vt:lpstr>
      <vt:lpstr>PowerPoint Presentation</vt:lpstr>
      <vt:lpstr>Get Started: Define Your CoP</vt:lpstr>
      <vt:lpstr>Get Started: Define Your CoP (continued)</vt:lpstr>
      <vt:lpstr> Roles and Responsibilities</vt:lpstr>
      <vt:lpstr>More on CoP Leaders…</vt:lpstr>
      <vt:lpstr>Strategies for Fostering Engagement</vt:lpstr>
      <vt:lpstr>Common Problems and Solutions</vt:lpstr>
      <vt:lpstr>Common Problems and Solutions</vt:lpstr>
      <vt:lpstr>Common Problems and Solutions</vt:lpstr>
      <vt:lpstr>Common Problems and Solutions</vt:lpstr>
      <vt:lpstr>What Makes a Successful CoP?</vt:lpstr>
      <vt:lpstr>More on Online  Discussion Forums </vt:lpstr>
      <vt:lpstr>Background on IBP Knowledge Gateway</vt:lpstr>
      <vt:lpstr>Online Discussion Forums</vt:lpstr>
      <vt:lpstr>Forum Structure</vt:lpstr>
      <vt:lpstr>Evaluation Statistics: Reach</vt:lpstr>
      <vt:lpstr>Evaluation Statistics: Satisfaction and Use</vt:lpstr>
      <vt:lpstr>If I Build It,  Will They Come? </vt:lpstr>
      <vt:lpstr>Who Participated?</vt:lpstr>
      <vt:lpstr> Statistics </vt:lpstr>
      <vt:lpstr> Overarching Themes </vt:lpstr>
      <vt:lpstr> Overarching Themes (continued) </vt:lpstr>
      <vt:lpstr>Lessons Learned</vt:lpstr>
      <vt:lpstr>Summary</vt:lpstr>
      <vt:lpstr>How You Can Support a CoP</vt:lpstr>
      <vt:lpstr>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Beisser</dc:creator>
  <cp:lastModifiedBy>Sean Stewart</cp:lastModifiedBy>
  <cp:revision>33</cp:revision>
  <cp:lastPrinted>2017-04-10T19:34:28Z</cp:lastPrinted>
  <dcterms:created xsi:type="dcterms:W3CDTF">2017-04-07T16:58:38Z</dcterms:created>
  <dcterms:modified xsi:type="dcterms:W3CDTF">2021-08-13T18:42:31Z</dcterms:modified>
</cp:coreProperties>
</file>